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6"/>
  </p:notesMasterIdLst>
  <p:handoutMasterIdLst>
    <p:handoutMasterId r:id="rId17"/>
  </p:handoutMasterIdLst>
  <p:sldIdLst>
    <p:sldId id="473" r:id="rId2"/>
    <p:sldId id="474" r:id="rId3"/>
    <p:sldId id="542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487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094"/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 varScale="1">
        <p:scale>
          <a:sx n="113" d="100"/>
          <a:sy n="113" d="100"/>
        </p:scale>
        <p:origin x="14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7/21/2020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7/21/2020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5.png"/><Relationship Id="rId5" Type="http://schemas.openxmlformats.org/officeDocument/2006/relationships/image" Target="../media/image78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3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2.png"/><Relationship Id="rId7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103.png"/><Relationship Id="rId5" Type="http://schemas.openxmlformats.org/officeDocument/2006/relationships/image" Target="../media/image91.png"/><Relationship Id="rId10" Type="http://schemas.openxmlformats.org/officeDocument/2006/relationships/image" Target="../media/image101.png"/><Relationship Id="rId4" Type="http://schemas.openxmlformats.org/officeDocument/2006/relationships/image" Target="../media/image3.png"/><Relationship Id="rId9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2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3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9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54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Mehran S. </a:t>
            </a:r>
            <a:r>
              <a:rPr lang="en-US" sz="2400" dirty="0" err="1" smtClean="0"/>
              <a:t>Fallah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July 2020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Discrete Mathematics</a:t>
            </a:r>
          </a:p>
          <a:p>
            <a:pPr algn="ctr"/>
            <a:r>
              <a:rPr lang="en-US" sz="2400" smtClean="0"/>
              <a:t>Session XVI</a:t>
            </a:r>
            <a:endParaRPr lang="en-US" sz="2400" dirty="0" smtClean="0"/>
          </a:p>
          <a:p>
            <a:pPr algn="ctr"/>
            <a:endParaRPr lang="en-US" sz="3400" dirty="0" smtClean="0"/>
          </a:p>
          <a:p>
            <a:pPr algn="ctr"/>
            <a:r>
              <a:rPr lang="en-US" sz="3400" dirty="0" smtClean="0"/>
              <a:t>Recurrence Relations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1022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Solving Recurrence Relations Using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Functions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13.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Solve the following </a:t>
                </a:r>
                <a:r>
                  <a:rPr lang="en-US" sz="14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nonlinear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recurrence relation </a:t>
                </a:r>
                <a:endParaRPr lang="en-US" sz="14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b="0" dirty="0" smtClean="0">
                    <a:cs typeface="Calibri" panose="020F0502020204030204" pitchFamily="34" charset="0"/>
                  </a:rPr>
                  <a:t>			</a:t>
                </a:r>
                <a:endParaRPr lang="en-US" sz="14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dirty="0" smtClean="0">
                    <a:cs typeface="Calibri" panose="020F0502020204030204" pitchFamily="34" charset="0"/>
                  </a:rPr>
                  <a:t>			</a:t>
                </a: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the generating function of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4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solves the given recurrence relations. We have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Thus,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400" b="0" dirty="0" smtClean="0">
                    <a:cs typeface="Calibri" panose="020F0502020204030204" pitchFamily="34" charset="0"/>
                  </a:rPr>
                  <a:t>			</a:t>
                </a: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then follows that</a:t>
                </a:r>
              </a:p>
              <a:p>
                <a:pPr marL="82296" indent="0">
                  <a:buNone/>
                </a:pPr>
                <a:endParaRPr lang="en-US" sz="14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180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have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buNone/>
                </a:pPr>
                <a:endParaRPr lang="en-US" sz="14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118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42516" y="2802753"/>
                <a:ext cx="6556248" cy="592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sup>
                          </m:sSup>
                        </m:e>
                      </m:nary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516" y="2802753"/>
                <a:ext cx="6556248" cy="5920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63365" y="3454182"/>
                <a:ext cx="2242566" cy="454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365" y="3454182"/>
                <a:ext cx="2242566" cy="4549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37279" y="4105066"/>
                <a:ext cx="2094738" cy="621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1−4</m:t>
                              </m:r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rad>
                        </m:num>
                        <m:den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sz="1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 b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279" y="4105066"/>
                <a:ext cx="2094738" cy="6210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67252" y="1554913"/>
                <a:ext cx="6034792" cy="515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252" y="1554913"/>
                <a:ext cx="6034792" cy="515847"/>
              </a:xfrm>
              <a:prstGeom prst="rect">
                <a:avLst/>
              </a:prstGeom>
              <a:blipFill rotWithShape="0">
                <a:blip r:embed="rId8"/>
                <a:stretch>
                  <a:fillRect t="-141176" b="-2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70382" y="4840451"/>
                <a:ext cx="4168418" cy="46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>
                  <a:spcAft>
                    <a:spcPts val="600"/>
                  </a:spcAf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1−4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rad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1−4</m:t>
                            </m:r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p>
                        </m:sSup>
                        <m:d>
                          <m:dPr>
                            <m:ctrlP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  <m:r>
                                    <a:rPr lang="en-U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/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  <m: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b="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382" y="4840451"/>
                <a:ext cx="4168418" cy="463332"/>
              </a:xfrm>
              <a:prstGeom prst="rect">
                <a:avLst/>
              </a:prstGeom>
              <a:blipFill rotWithShape="0">
                <a:blip r:embed="rId9"/>
                <a:stretch>
                  <a:fillRect t="-50000" b="-9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42411" y="4894618"/>
                <a:ext cx="3886200" cy="406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(1/2)(1/2−1)(1/2−2)⋯(1/2−</m:t>
                                </m:r>
                                <m: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  <m: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+1)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  <m: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!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  <m: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b="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411" y="4894618"/>
                <a:ext cx="3886200" cy="406586"/>
              </a:xfrm>
              <a:prstGeom prst="rect">
                <a:avLst/>
              </a:prstGeom>
              <a:blipFill rotWithShape="0">
                <a:blip r:embed="rId10"/>
                <a:stretch>
                  <a:fillRect t="-64179" b="-10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36771" y="5266396"/>
                <a:ext cx="4095245" cy="426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(1/2)(1/2)(3/2)⋯((2</m:t>
                                </m:r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−3)/2)</m:t>
                                </m:r>
                              </m:num>
                              <m:den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!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b="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771" y="5266396"/>
                <a:ext cx="4095245" cy="426655"/>
              </a:xfrm>
              <a:prstGeom prst="rect">
                <a:avLst/>
              </a:prstGeom>
              <a:blipFill rotWithShape="0">
                <a:blip r:embed="rId11"/>
                <a:stretch>
                  <a:fillRect t="-55714" b="-10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07597" y="5652120"/>
                <a:ext cx="2640909" cy="417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(1)(3)⋯(2</m:t>
                            </m:r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−3)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b="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597" y="5652120"/>
                <a:ext cx="2640909" cy="417358"/>
              </a:xfrm>
              <a:prstGeom prst="rect">
                <a:avLst/>
              </a:prstGeom>
              <a:blipFill rotWithShape="0">
                <a:blip r:embed="rId12"/>
                <a:stretch>
                  <a:fillRect t="-59420" b="-10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329157" y="5640120"/>
                <a:ext cx="335280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2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! (1)(</m:t>
                            </m:r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3)⋯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−3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! </m:t>
                            </m:r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! (2</m:t>
                            </m:r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den>
                        </m:f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b="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157" y="5640120"/>
                <a:ext cx="3352800" cy="446276"/>
              </a:xfrm>
              <a:prstGeom prst="rect">
                <a:avLst/>
              </a:prstGeom>
              <a:blipFill rotWithShape="0">
                <a:blip r:embed="rId13"/>
                <a:stretch>
                  <a:fillRect t="-56164" b="-94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07597" y="6064689"/>
                <a:ext cx="3912203" cy="441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⋯(2</m:t>
                            </m:r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)(1)(3)⋯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  <m: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−3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!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! (2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den>
                        </m:f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b="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597" y="6064689"/>
                <a:ext cx="3912203" cy="441083"/>
              </a:xfrm>
              <a:prstGeom prst="rect">
                <a:avLst/>
              </a:prstGeom>
              <a:blipFill rotWithShape="0">
                <a:blip r:embed="rId14"/>
                <a:stretch>
                  <a:fillRect t="-58333" b="-9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29654" y="6058778"/>
                <a:ext cx="2117216" cy="450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(−1)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den>
                        </m:f>
                        <m:d>
                          <m:d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b="0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654" y="6058778"/>
                <a:ext cx="2117216" cy="450188"/>
              </a:xfrm>
              <a:prstGeom prst="rect">
                <a:avLst/>
              </a:prstGeom>
              <a:blipFill rotWithShape="0">
                <a:blip r:embed="rId15"/>
                <a:stretch>
                  <a:fillRect t="-52703" b="-94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93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1" grpId="0"/>
      <p:bldP spid="12" grpId="0"/>
      <p:bldP spid="5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Solving Recurrence Relations Using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Functions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>
                  <a:buNone/>
                </a:pPr>
                <a:r>
                  <a:rPr lang="en-US" sz="14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have </a:t>
                </a:r>
              </a:p>
              <a:p>
                <a:pPr marL="82296" indent="0"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buNone/>
                </a:pPr>
                <a:r>
                  <a:rPr lang="en-US" sz="14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</a:p>
              <a:p>
                <a:pPr marL="82296" indent="0"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buNone/>
                </a:pPr>
                <a:endParaRPr lang="en-US" sz="14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Thus,</a:t>
                </a:r>
              </a:p>
              <a:p>
                <a:pPr marL="82296" indent="0">
                  <a:buNone/>
                </a:pPr>
                <a:endParaRPr lang="en-US" sz="14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buNone/>
                </a:pPr>
                <a:r>
                  <a:rPr lang="en-US" sz="14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constant term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4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±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±1</m:t>
                    </m:r>
                  </m:oMath>
                </a14:m>
                <a:r>
                  <a:rPr lang="en-US" sz="14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we should select the negative radical; otherwise we would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=−1</m:t>
                    </m:r>
                  </m:oMath>
                </a14:m>
                <a:r>
                  <a:rPr lang="en-US" sz="14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Hence, </a:t>
                </a:r>
              </a:p>
              <a:p>
                <a:pPr marL="82296" indent="0"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buNone/>
                </a:pPr>
                <a:endParaRPr lang="en-US" sz="14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buNone/>
                </a:pPr>
                <a:r>
                  <a:rPr lang="en-US" sz="14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4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</a:t>
                </a:r>
              </a:p>
              <a:p>
                <a:pPr marL="82296" indent="0">
                  <a:buNone/>
                </a:pPr>
                <a:endParaRPr lang="en-US" sz="14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120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</a:p>
              <a:p>
                <a:pPr marL="82296" indent="0"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73833" y="1504422"/>
                <a:ext cx="1821622" cy="621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1−4</m:t>
                              </m:r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rad>
                        </m:num>
                        <m:den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833" y="1504422"/>
                <a:ext cx="1821622" cy="6210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70527" y="2233720"/>
                <a:ext cx="2828235" cy="607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1−4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rad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(−1)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 i="1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27" y="2233720"/>
                <a:ext cx="2828235" cy="6076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84288" y="2973591"/>
                <a:ext cx="3800717" cy="649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±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𝑟</m:t>
                                      </m:r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𝑟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𝑟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88" y="2973591"/>
                <a:ext cx="3800717" cy="6491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95837" y="4219089"/>
                <a:ext cx="2977620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𝑟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𝑟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837" y="4219089"/>
                <a:ext cx="2977620" cy="576376"/>
              </a:xfrm>
              <a:prstGeom prst="rect">
                <a:avLst/>
              </a:prstGeom>
              <a:blipFill rotWithShape="0">
                <a:blip r:embed="rId8"/>
                <a:stretch>
                  <a:fillRect t="-121053" b="-18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01517" y="5080407"/>
                <a:ext cx="2166261" cy="535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2(2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17" y="5080407"/>
                <a:ext cx="2166261" cy="535275"/>
              </a:xfrm>
              <a:prstGeom prst="rect">
                <a:avLst/>
              </a:prstGeom>
              <a:blipFill rotWithShape="0"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47210" y="5816673"/>
                <a:ext cx="1546860" cy="5006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210" y="5816673"/>
                <a:ext cx="1546860" cy="50065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18205" y="5892104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(the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 </a:t>
                </a:r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Catalan </a:t>
                </a:r>
                <a:r>
                  <a:rPr lang="en-US" sz="1400" b="1" i="1" dirty="0" smtClean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en-US" sz="1400" dirty="0" smtClean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05" y="5892104"/>
                <a:ext cx="2133600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85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07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4" grpId="0"/>
      <p:bldP spid="7" grpId="0"/>
      <p:bldP spid="21" grpId="0"/>
      <p:bldP spid="22" grpId="0"/>
      <p:bldP spid="23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Special Kind of Nonlinear Recurrence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solution to many (combinatorial) problems is that to the nonlinear recurrence relation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−3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(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≥1,)</m:t>
                      </m:r>
                    </m:oMath>
                  </m:oMathPara>
                </a14:m>
                <a:endParaRPr lang="en-US" sz="1600" dirty="0"/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</a:t>
                </a: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14.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have encountered binary trees. The following are the binary trees with three vertices.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find the number of binary trees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vertices.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the number of binary trees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vertices. The only binary tree with zero vertices is the empty tree.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Any binary tree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vertices,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has two (binary) subtrees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the left and the right subtrees branching from its root. The total number of the vertices in the two subtrees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To construct a binary tree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vertices, one should thus decide on the left and the right binary trees whose total number of vertices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It follows that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−3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Hence,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798" y="2967300"/>
            <a:ext cx="4033699" cy="6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Special Kind of Nonlinear Recurrence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Relation (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</a:t>
                </a: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14.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data structure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stack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allows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storage of data items according to the following restrictions. </a:t>
                </a:r>
              </a:p>
              <a:p>
                <a:pPr marL="548640" indent="-27432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All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insertions take place at one end of the structure. This is called the top of the stack,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insertion process is referred to as the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procedure. </a:t>
                </a:r>
              </a:p>
              <a:p>
                <a:pPr marL="548640" indent="-27432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All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deletions from the (nonempty) stack also take place from the top. We call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deletion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process the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pop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procedure.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may use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data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structure to permute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(ordered) list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1, 2, 3, … 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Each integer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the input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1, 2, 3, …,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must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pushed onto the top of the stack in the order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given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However,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 entry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from the top of the (nonempty) stack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may be popped at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any time.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process continues until no entry is left in the stack. Thus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ordered sequence of elements popped from the stack determines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permutation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1, 2, 3, …,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How many permutations of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1, 2, 3, …,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can one get in this way?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12" name="Straight Connector 11"/>
          <p:cNvCxnSpPr/>
          <p:nvPr/>
        </p:nvCxnSpPr>
        <p:spPr>
          <a:xfrm>
            <a:off x="4954820" y="5225972"/>
            <a:ext cx="0" cy="104775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09629" y="5225972"/>
            <a:ext cx="0" cy="104775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54820" y="6273722"/>
            <a:ext cx="454809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5410512" y="4909076"/>
            <a:ext cx="1029956" cy="316895"/>
          </a:xfrm>
          <a:custGeom>
            <a:avLst/>
            <a:gdLst>
              <a:gd name="connsiteX0" fmla="*/ 0 w 1029956"/>
              <a:gd name="connsiteY0" fmla="*/ 316895 h 316895"/>
              <a:gd name="connsiteX1" fmla="*/ 180870 w 1029956"/>
              <a:gd name="connsiteY1" fmla="*/ 45590 h 316895"/>
              <a:gd name="connsiteX2" fmla="*/ 1029956 w 1029956"/>
              <a:gd name="connsiteY2" fmla="*/ 372 h 316895"/>
              <a:gd name="connsiteX3" fmla="*/ 1029956 w 1029956"/>
              <a:gd name="connsiteY3" fmla="*/ 372 h 31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9956" h="316895">
                <a:moveTo>
                  <a:pt x="0" y="316895"/>
                </a:moveTo>
                <a:cubicBezTo>
                  <a:pt x="4605" y="207619"/>
                  <a:pt x="9211" y="98344"/>
                  <a:pt x="180870" y="45590"/>
                </a:cubicBezTo>
                <a:cubicBezTo>
                  <a:pt x="352529" y="-7164"/>
                  <a:pt x="1029956" y="372"/>
                  <a:pt x="1029956" y="372"/>
                </a:cubicBezTo>
                <a:lnTo>
                  <a:pt x="1029956" y="372"/>
                </a:ln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>
            <a:off x="3924864" y="4912426"/>
            <a:ext cx="1029956" cy="316895"/>
          </a:xfrm>
          <a:custGeom>
            <a:avLst/>
            <a:gdLst>
              <a:gd name="connsiteX0" fmla="*/ 0 w 1029956"/>
              <a:gd name="connsiteY0" fmla="*/ 316895 h 316895"/>
              <a:gd name="connsiteX1" fmla="*/ 180870 w 1029956"/>
              <a:gd name="connsiteY1" fmla="*/ 45590 h 316895"/>
              <a:gd name="connsiteX2" fmla="*/ 1029956 w 1029956"/>
              <a:gd name="connsiteY2" fmla="*/ 372 h 316895"/>
              <a:gd name="connsiteX3" fmla="*/ 1029956 w 1029956"/>
              <a:gd name="connsiteY3" fmla="*/ 372 h 31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9956" h="316895">
                <a:moveTo>
                  <a:pt x="0" y="316895"/>
                </a:moveTo>
                <a:cubicBezTo>
                  <a:pt x="4605" y="207619"/>
                  <a:pt x="9211" y="98344"/>
                  <a:pt x="180870" y="45590"/>
                </a:cubicBezTo>
                <a:cubicBezTo>
                  <a:pt x="352529" y="-7164"/>
                  <a:pt x="1029956" y="372"/>
                  <a:pt x="1029956" y="372"/>
                </a:cubicBezTo>
                <a:lnTo>
                  <a:pt x="1029956" y="372"/>
                </a:ln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182583" y="4516810"/>
            <a:ext cx="1235947" cy="242379"/>
          </a:xfrm>
          <a:custGeom>
            <a:avLst/>
            <a:gdLst>
              <a:gd name="connsiteX0" fmla="*/ 0 w 1235947"/>
              <a:gd name="connsiteY0" fmla="*/ 242379 h 242379"/>
              <a:gd name="connsiteX1" fmla="*/ 236136 w 1235947"/>
              <a:gd name="connsiteY1" fmla="*/ 36388 h 242379"/>
              <a:gd name="connsiteX2" fmla="*/ 1235947 w 1235947"/>
              <a:gd name="connsiteY2" fmla="*/ 1218 h 24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947" h="242379">
                <a:moveTo>
                  <a:pt x="0" y="242379"/>
                </a:moveTo>
                <a:cubicBezTo>
                  <a:pt x="15072" y="159480"/>
                  <a:pt x="30145" y="76581"/>
                  <a:pt x="236136" y="36388"/>
                </a:cubicBezTo>
                <a:cubicBezTo>
                  <a:pt x="442127" y="-3805"/>
                  <a:pt x="839037" y="-1294"/>
                  <a:pt x="1235947" y="1218"/>
                </a:cubicBez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3945919" y="4528723"/>
            <a:ext cx="1235947" cy="242379"/>
          </a:xfrm>
          <a:custGeom>
            <a:avLst/>
            <a:gdLst>
              <a:gd name="connsiteX0" fmla="*/ 0 w 1235947"/>
              <a:gd name="connsiteY0" fmla="*/ 242379 h 242379"/>
              <a:gd name="connsiteX1" fmla="*/ 236136 w 1235947"/>
              <a:gd name="connsiteY1" fmla="*/ 36388 h 242379"/>
              <a:gd name="connsiteX2" fmla="*/ 1235947 w 1235947"/>
              <a:gd name="connsiteY2" fmla="*/ 1218 h 24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947" h="242379">
                <a:moveTo>
                  <a:pt x="0" y="242379"/>
                </a:moveTo>
                <a:cubicBezTo>
                  <a:pt x="15072" y="159480"/>
                  <a:pt x="30145" y="76581"/>
                  <a:pt x="236136" y="36388"/>
                </a:cubicBezTo>
                <a:cubicBezTo>
                  <a:pt x="442127" y="-3805"/>
                  <a:pt x="839037" y="-1294"/>
                  <a:pt x="1235947" y="1218"/>
                </a:cubicBez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12119" y="4528723"/>
            <a:ext cx="801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65773" y="4528723"/>
            <a:ext cx="817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469119" y="4528723"/>
                <a:ext cx="114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1, 2, 3, …,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119" y="4528723"/>
                <a:ext cx="1143000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urved Connector 58"/>
          <p:cNvCxnSpPr/>
          <p:nvPr/>
        </p:nvCxnSpPr>
        <p:spPr>
          <a:xfrm rot="10800000" flipV="1">
            <a:off x="5220188" y="4771102"/>
            <a:ext cx="310533" cy="602298"/>
          </a:xfrm>
          <a:prstGeom prst="curvedConnector2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/>
          <p:nvPr/>
        </p:nvCxnSpPr>
        <p:spPr>
          <a:xfrm rot="10800000" flipH="1" flipV="1">
            <a:off x="4797987" y="4768050"/>
            <a:ext cx="310533" cy="602298"/>
          </a:xfrm>
          <a:prstGeom prst="curvedConnector2">
            <a:avLst/>
          </a:prstGeom>
          <a:ln w="15875">
            <a:solidFill>
              <a:schemeClr val="accent3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5479892" y="4527763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892" y="4527763"/>
                <a:ext cx="304800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5808187" y="4527763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87" y="4527763"/>
                <a:ext cx="304800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536287" y="5344089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push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287" y="5344089"/>
                <a:ext cx="762000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240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2244947" y="5344089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push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947" y="5344089"/>
                <a:ext cx="762000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240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/>
          <p:cNvSpPr txBox="1"/>
          <p:nvPr/>
        </p:nvSpPr>
        <p:spPr>
          <a:xfrm>
            <a:off x="2853351" y="5344089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386665" y="5344089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1553088" y="5765542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push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088" y="5765542"/>
                <a:ext cx="762000" cy="338554"/>
              </a:xfrm>
              <a:prstGeom prst="rect">
                <a:avLst/>
              </a:prstGeom>
              <a:blipFill rotWithShape="0">
                <a:blip r:embed="rId10"/>
                <a:stretch>
                  <a:fillRect l="-320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2758719" y="5765542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push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719" y="5765542"/>
                <a:ext cx="762000" cy="338554"/>
              </a:xfrm>
              <a:prstGeom prst="rect">
                <a:avLst/>
              </a:prstGeom>
              <a:blipFill rotWithShape="0">
                <a:blip r:embed="rId11"/>
                <a:stretch>
                  <a:fillRect l="-320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TextBox 137"/>
          <p:cNvSpPr txBox="1"/>
          <p:nvPr/>
        </p:nvSpPr>
        <p:spPr>
          <a:xfrm>
            <a:off x="2118823" y="5751772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402066" y="5751772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3979503" y="5339198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2, 1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503" y="5339198"/>
                <a:ext cx="685800" cy="3385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3982126" y="5749327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  1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126" y="5749327"/>
                <a:ext cx="685800" cy="33855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/>
          <p:cNvSpPr/>
          <p:nvPr/>
        </p:nvSpPr>
        <p:spPr>
          <a:xfrm>
            <a:off x="1435608" y="1295400"/>
            <a:ext cx="7555992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1905632" y="1138757"/>
            <a:ext cx="6553200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However, we can obtain five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six permutations of 1, 2,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We cannot generate the permutation 3, 1, 2. For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order to have 3 in the first position of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permutation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we must build the stack by first pushing 1 onto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then pushing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onto the top of the stack (on top of 1), and finally pushing 3 onto the stack (on top of 2).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 is popped from the top of the stack, we get 3 as the first number in our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permutation. But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2 now at the top of the stack, we cannot pop 1 until after 2 has been popped, so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permutation 3, 1, 2 cannot be generated.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1905632" y="3224546"/>
                <a:ext cx="6553200" cy="126124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be the number of permutations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one can get using the stack. Considering the position of 1 on the output generated for the list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1, 2, …, 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it can be seen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+…+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(why?) Moreover,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632" y="3224546"/>
                <a:ext cx="6553200" cy="1261243"/>
              </a:xfrm>
              <a:prstGeom prst="rect">
                <a:avLst/>
              </a:prstGeom>
              <a:blipFill rotWithShape="0">
                <a:blip r:embed="rId14"/>
                <a:stretch>
                  <a:fillRect l="-558" t="-1449" r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0.025 -2.22222E-6 C -0.03611 -2.22222E-6 -0.0493 0.05347 -0.0493 0.09792 L -0.0493 0.19722 " pathEditMode="relative" rAng="0" ptsTypes="AAAA">
                                      <p:cBhvr>
                                        <p:cTn id="76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-0.0434 -2.22222E-6 C -0.06302 -2.22222E-6 -0.08646 0.03866 -0.08646 0.07014 L -0.08646 0.14051 " pathEditMode="relative" rAng="0" ptsTypes="AAAA">
                                      <p:cBhvr>
                                        <p:cTn id="8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46 0.14051 C -0.08715 0.12199 -0.08924 0.03912 -0.10729 0.02246 C -0.12378 0.00741 -0.14444 0.00695 -0.16771 0.00602 C -0.19566 0.00533 -0.19826 0.00695 -0.21806 0.00417 " pathEditMode="relative" rAng="0" ptsTypes="AAAA">
                                      <p:cBhvr>
                                        <p:cTn id="88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3 0.19722 C -0.04861 0.1632 -0.05052 0.0963 -0.05434 0.0669 C -0.05955 0.03773 -0.0467 0.06621 -0.07587 0.01597 C -0.09566 0.00417 -0.12934 0.00509 -0.14566 0.00509 " pathEditMode="relative" rAng="0" ptsTypes="AAAA">
                                      <p:cBhvr>
                                        <p:cTn id="94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9" grpId="0" animBg="1"/>
      <p:bldP spid="22" grpId="0" animBg="1"/>
      <p:bldP spid="24" grpId="0" animBg="1"/>
      <p:bldP spid="27" grpId="0"/>
      <p:bldP spid="27" grpId="1"/>
      <p:bldP spid="29" grpId="0"/>
      <p:bldP spid="29" grpId="1"/>
      <p:bldP spid="28" grpId="0"/>
      <p:bldP spid="28" grpId="1"/>
      <p:bldP spid="129" grpId="0"/>
      <p:bldP spid="129" grpId="1"/>
      <p:bldP spid="129" grpId="2"/>
      <p:bldP spid="130" grpId="0"/>
      <p:bldP spid="130" grpId="1"/>
      <p:bldP spid="130" grpId="2"/>
      <p:bldP spid="131" grpId="0"/>
      <p:bldP spid="132" grpId="0"/>
      <p:bldP spid="133" grpId="0"/>
      <p:bldP spid="134" grpId="0"/>
      <p:bldP spid="136" grpId="0"/>
      <p:bldP spid="137" grpId="0"/>
      <p:bldP spid="138" grpId="0"/>
      <p:bldP spid="139" grpId="0"/>
      <p:bldP spid="140" grpId="0"/>
      <p:bldP spid="141" grpId="0"/>
      <p:bldP spid="143" grpId="0" animBg="1"/>
      <p:bldP spid="142" grpId="0" animBg="1"/>
      <p:bldP spid="1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Textbook: Ralph P.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Grimaldi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Discrete and Combinatorial Mathematics</a:t>
            </a: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Please consult with Chapter 10 of </a:t>
            </a:r>
            <a:r>
              <a:rPr lang="en-US" sz="2000" b="1" smtClean="0">
                <a:latin typeface="Calibri" panose="020F0502020204030204" pitchFamily="34" charset="0"/>
                <a:cs typeface="Calibri" panose="020F0502020204030204" pitchFamily="34" charset="0"/>
              </a:rPr>
              <a:t>your textbook.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previous session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we 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gave a systematic approach to solving linear homogeneous recurrence relations (LHRRs) with 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constant coefficients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considered the case where the characteristic roots were distinct as well as the case of multiple characteristic roots.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session, we introduce a method of solving linear </a:t>
            </a:r>
            <a:r>
              <a:rPr lang="en-US" altLang="en-US" sz="1600" b="1" i="1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nonhomogeneous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recurrence relations (LNRRs) with constant coefficients.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called the method of </a:t>
            </a:r>
            <a:r>
              <a:rPr lang="en-US" altLang="en-US" sz="1600" b="1" i="1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undetermined coefficients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relies on finding a particular solution to the given LNRR.  </a:t>
            </a:r>
            <a:endParaRPr lang="en-US" altLang="en-US" sz="1600" dirty="0" smtClean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use of </a:t>
            </a:r>
            <a:r>
              <a:rPr lang="en-US" altLang="en-US" sz="1600" b="1" i="1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generating functions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solving a recurrence relation, or a system of relations, is another topic of this session.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also employ the technique of generating functions to solve a special kind of </a:t>
            </a:r>
            <a:r>
              <a:rPr lang="en-US" altLang="en-US" sz="1600" b="1" i="1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nonlinear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recurrence relation.</a:t>
            </a:r>
          </a:p>
          <a:p>
            <a:pPr marL="82296" indent="0" algn="just"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641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 Nonhomogeneous Recurrence Relations (LNRRs) with Constant Coefficients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complex constants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Let also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≥0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≥0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recurrence relation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+⋯+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  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said to be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linear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nonhomogeneous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recurrence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relation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(LNRR) with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constant coefficients of order (degree) </a:t>
                </a:r>
                <a14:m>
                  <m:oMath xmlns:m="http://schemas.openxmlformats.org/officeDocument/2006/math">
                    <m:r>
                      <a:rPr lang="en-US" sz="1600" b="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</a:t>
                </a: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7.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Solve the recurrence relation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−5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6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         (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≥2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.)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general solution to the corresponding LHRR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−5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+6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 solution to the given LNRR. We have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follows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=4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One can use the mathematical induction to prove that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general solution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the given LNRR is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674009" y="4440737"/>
                <a:ext cx="6858000" cy="400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</m:d>
                        </m:sup>
                      </m:sSub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−5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</m:d>
                        </m:sup>
                      </m:sSub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+6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</m:d>
                        </m:sup>
                      </m:sSub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−5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+6(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009" y="4440737"/>
                <a:ext cx="6858000" cy="400687"/>
              </a:xfrm>
              <a:prstGeom prst="rect">
                <a:avLst/>
              </a:prstGeom>
              <a:blipFill rotWithShape="0"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106569" y="4841424"/>
                <a:ext cx="50444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−7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    (</m:t>
                      </m:r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≥2.)</m:t>
                      </m:r>
                    </m:oMath>
                  </m:oMathPara>
                </a14:m>
                <a:endParaRPr lang="en-US" sz="1600" i="1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569" y="4841424"/>
                <a:ext cx="5044440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73895" y="5682270"/>
                <a:ext cx="3893489" cy="350545"/>
              </a:xfrm>
              <a:prstGeom prst="rect">
                <a:avLst/>
              </a:prstGeom>
              <a:noFill/>
              <a:ln w="19050" cap="sq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+4 </m:t>
                              </m:r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95" y="5682270"/>
                <a:ext cx="3893489" cy="3505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 cap="sq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057400" y="6217690"/>
            <a:ext cx="6202457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noFill/>
          </a:ln>
          <a:scene3d>
            <a:camera prst="orthographicFront"/>
            <a:lightRig rig="threePt" dir="t"/>
          </a:scene3d>
          <a:sp3d>
            <a:bevelT/>
            <a:bevelB w="139700" h="139700" prst="divot"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particular solution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solution not containing any arbitrary constants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Connector 14"/>
          <p:cNvCxnSpPr>
            <a:stCxn id="13" idx="0"/>
            <a:endCxn id="51" idx="5"/>
          </p:cNvCxnSpPr>
          <p:nvPr/>
        </p:nvCxnSpPr>
        <p:spPr>
          <a:xfrm flipH="1" flipV="1">
            <a:off x="4264806" y="5981479"/>
            <a:ext cx="893823" cy="236211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0"/>
            <a:endCxn id="52" idx="3"/>
          </p:cNvCxnSpPr>
          <p:nvPr/>
        </p:nvCxnSpPr>
        <p:spPr>
          <a:xfrm flipV="1">
            <a:off x="5158629" y="5971350"/>
            <a:ext cx="895908" cy="24634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810000" y="5682270"/>
            <a:ext cx="532838" cy="350545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68980" y="5672141"/>
            <a:ext cx="584219" cy="350545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/>
      <p:bldP spid="11" grpId="0"/>
      <p:bldP spid="7" grpId="0" animBg="1"/>
      <p:bldP spid="13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Solving LNRRs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Constant Coefficients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preceding example suggests the following.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How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we find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(particular) solution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the given LNRR?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method is the so-called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method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undetermined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coefficients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suitable for linear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recurrence relations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+⋯+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(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,)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constant coefficients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polynomial, power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some complex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cosine or sine, or sums or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products of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such functions.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general term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similar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but with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unknown coefficients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be determined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substituting that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into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relation.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table on the next slide shows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choice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practically important forms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80459" y="1676400"/>
                <a:ext cx="6808377" cy="18466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solve an LNRR</a:t>
                </a:r>
              </a:p>
              <a:p>
                <a:pPr marL="82296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+⋯+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(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,)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constant coefficients, we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have to find the general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the corresponding LHRR </a:t>
                </a:r>
              </a:p>
              <a:p>
                <a:pPr marL="82296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+⋯+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        (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find any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(particular)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LNRR.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general solution to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given relation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9" y="1676400"/>
                <a:ext cx="6808377" cy="1846659"/>
              </a:xfrm>
              <a:prstGeom prst="rect">
                <a:avLst/>
              </a:prstGeom>
              <a:blipFill rotWithShape="0">
                <a:blip r:embed="rId5"/>
                <a:stretch>
                  <a:fillRect t="-654" r="-357" b="-2614"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0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Solving LNRRs with Constant Coefficients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Aft>
                    <a:spcPts val="600"/>
                  </a:spcAft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8.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Solve the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−2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=2⋅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≥2,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=11/2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=1/2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6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Choosing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find from the given relation that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=(4/9)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=2⋅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must hold for all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It follows that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=9/2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the general solution to the given LNRR is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9/2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11/2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1/2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unique solution is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(−14)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9/2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r="-407" b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5"/>
              <p:cNvGraphicFramePr>
                <a:graphicFrameLocks/>
              </p:cNvGraphicFramePr>
              <p:nvPr>
                <p:extLst/>
              </p:nvPr>
            </p:nvGraphicFramePr>
            <p:xfrm>
              <a:off x="1735127" y="1318164"/>
              <a:ext cx="6735764" cy="254508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2590800"/>
                    <a:gridCol w="4144964"/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43500478"/>
                  </p:ext>
                </p:extLst>
              </p:nvPr>
            </p:nvGraphicFramePr>
            <p:xfrm>
              <a:off x="1735127" y="1318164"/>
              <a:ext cx="6735764" cy="2543429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2590800"/>
                    <a:gridCol w="4144964"/>
                  </a:tblGrid>
                  <a:tr h="3488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t="-1754" r="-160471" b="-635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2408" t="-1754" r="-147" b="-635088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887527" y="1696433"/>
                <a:ext cx="1917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 constant</a:t>
                </a: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527" y="1696433"/>
                <a:ext cx="1917192" cy="307777"/>
              </a:xfrm>
              <a:prstGeom prst="rect">
                <a:avLst/>
              </a:prstGeom>
              <a:blipFill rotWithShape="0"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385466" y="1696433"/>
                <a:ext cx="1917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 constant</a:t>
                </a: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466" y="1696433"/>
                <a:ext cx="1917192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87527" y="2070988"/>
                <a:ext cx="1917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527" y="2070988"/>
                <a:ext cx="191719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520161" y="2070279"/>
                <a:ext cx="37580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161" y="2070279"/>
                <a:ext cx="3758026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905824" y="2433571"/>
                <a:ext cx="1917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824" y="2433571"/>
                <a:ext cx="1917192" cy="307777"/>
              </a:xfrm>
              <a:prstGeom prst="rect">
                <a:avLst/>
              </a:prstGeom>
              <a:blipFill rotWithShape="0">
                <a:blip r:embed="rId10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458875" y="2399073"/>
                <a:ext cx="1917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875" y="2399073"/>
                <a:ext cx="1917192" cy="307777"/>
              </a:xfrm>
              <a:prstGeom prst="rect">
                <a:avLst/>
              </a:prstGeom>
              <a:blipFill rotWithShape="0"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905824" y="2797412"/>
                <a:ext cx="228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824" y="2797412"/>
                <a:ext cx="2286000" cy="307777"/>
              </a:xfrm>
              <a:prstGeom prst="rect">
                <a:avLst/>
              </a:prstGeom>
              <a:blipFill rotWithShape="0">
                <a:blip r:embed="rId1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521008" y="2767976"/>
                <a:ext cx="38076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08" y="2767976"/>
                <a:ext cx="3807638" cy="307777"/>
              </a:xfrm>
              <a:prstGeom prst="rect">
                <a:avLst/>
              </a:prstGeom>
              <a:blipFill rotWithShape="0"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905824" y="3157710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824" y="3157710"/>
                <a:ext cx="2209800" cy="307777"/>
              </a:xfrm>
              <a:prstGeom prst="rect">
                <a:avLst/>
              </a:prstGeom>
              <a:blipFill rotWithShape="0"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114600" y="3162304"/>
                <a:ext cx="2620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00" y="3162304"/>
                <a:ext cx="2620453" cy="307777"/>
              </a:xfrm>
              <a:prstGeom prst="rect">
                <a:avLst/>
              </a:prstGeom>
              <a:blipFill rotWithShape="0"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905824" y="3530622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824" y="3530622"/>
                <a:ext cx="2209800" cy="307777"/>
              </a:xfrm>
              <a:prstGeom prst="rect">
                <a:avLst/>
              </a:prstGeom>
              <a:blipFill rotWithShape="0"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131533" y="3533740"/>
                <a:ext cx="2620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533" y="3533740"/>
                <a:ext cx="2620453" cy="307777"/>
              </a:xfrm>
              <a:prstGeom prst="rect">
                <a:avLst/>
              </a:prstGeom>
              <a:blipFill rotWithShape="0"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3733801" y="6153150"/>
            <a:ext cx="2748888" cy="304800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4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Solving LNRRs with Constant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Coefficients (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example shows how one may apply the method of undetermined coefficients when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standard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form of the particular solution is a solution to the corresponding homogeneous relation of the given LNRR.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9.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Solve the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−3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≥2,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Choosing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find from the given relation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⋅0=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must hold for all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impossible. In fact,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solution to the corresponding LHRR. Now, we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find that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−2)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must hold for all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It then follows that the general solution to the given LNRR is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unique solution is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2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or, more simply,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−1)2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Rounded Rectangle 5"/>
          <p:cNvSpPr/>
          <p:nvPr/>
        </p:nvSpPr>
        <p:spPr>
          <a:xfrm>
            <a:off x="4074309" y="6107783"/>
            <a:ext cx="2057400" cy="304800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0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Solving LNRRs with Constant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Coefficients (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10.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Solve the following recurrence relation </a:t>
                </a:r>
                <a:endParaRPr lang="en-US" sz="1600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−3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        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≥2, )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the given relation is reduced to</a:t>
                </a: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≥2,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 characteristic equation for the corresponding LHRR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this relation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−3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+2=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Thus,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Choosing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find that </a:t>
                </a:r>
                <a:endParaRPr lang="en-US" sz="160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/2</m:t>
                          </m:r>
                        </m:e>
                      </m:d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must hold for all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It follows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=−1/2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=−7/2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Hence, the general solution to the LNRR is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−1/2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−7/2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unique solution is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(−1)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−1/2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−7/2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8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solution to the given LNRR is</a:t>
                </a:r>
                <a:endParaRPr lang="en-US" sz="160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−1−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7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/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b="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/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1+2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sz="1600" b="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1/2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Rounded Rectangle 5"/>
          <p:cNvSpPr/>
          <p:nvPr/>
        </p:nvSpPr>
        <p:spPr>
          <a:xfrm>
            <a:off x="3144551" y="6043648"/>
            <a:ext cx="3883809" cy="388267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4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Solving Recurrence Relations Using Generating Functions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Another technique for solving recurrence relations is the use of </a:t>
                </a:r>
                <a:r>
                  <a:rPr lang="en-US" sz="14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generating functions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We begin with an example.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11.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Solve the following recurrence relation </a:t>
                </a:r>
                <a:endParaRPr lang="en-US" sz="1400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−2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≥2, )</m:t>
                      </m:r>
                    </m:oMath>
                  </m:oMathPara>
                </a14:m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the generating function of the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4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the given recurrence relation. We have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=2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−2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=2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=2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=2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−2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14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follows that</a:t>
                </a:r>
                <a:endParaRPr lang="en-US" sz="14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1−2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Thus, 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is concluded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the expansion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That is, in 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4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Hence, 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+3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−4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235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Rounded Rectangle 4"/>
          <p:cNvSpPr/>
          <p:nvPr/>
        </p:nvSpPr>
        <p:spPr>
          <a:xfrm>
            <a:off x="3279648" y="5987769"/>
            <a:ext cx="3810000" cy="489231"/>
          </a:xfrm>
          <a:prstGeom prst="roundRect">
            <a:avLst/>
          </a:prstGeom>
          <a:noFill/>
          <a:ln w="158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0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Solving Recurrence Relations Using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Generating Functions (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12.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Solve the following system of recurrence relations </a:t>
                </a:r>
                <a:endParaRPr lang="en-US" sz="16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0" dirty="0" smtClean="0"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=−2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−4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+6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respectively the generating functions of the sequences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solve the given system of recurrence relations. We have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b="0" dirty="0" smtClean="0">
                    <a:cs typeface="Calibri" panose="020F0502020204030204" pitchFamily="34" charset="0"/>
                  </a:rPr>
                  <a:t>			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ctr">
                  <a:spcBef>
                    <a:spcPts val="0"/>
                  </a:spcBef>
                  <a:buNone/>
                </a:pPr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follows that</a:t>
                </a:r>
              </a:p>
              <a:p>
                <a:pPr marL="82296" indent="0">
                  <a:buNone/>
                </a:pPr>
                <a:endParaRPr lang="en-US" sz="16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buNone/>
                </a:pPr>
                <a:endParaRPr lang="en-US" sz="16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Hence,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buNone/>
                </a:pPr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63952" y="2984037"/>
                <a:ext cx="5041392" cy="662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+2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+4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−4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−6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952" y="2984037"/>
                <a:ext cx="5041392" cy="662746"/>
              </a:xfrm>
              <a:prstGeom prst="rect">
                <a:avLst/>
              </a:prstGeom>
              <a:blipFill rotWithShape="0">
                <a:blip r:embed="rId5"/>
                <a:stretch>
                  <a:fillRect l="-3265" t="-55556" r="-242" b="-87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48634" y="3784058"/>
                <a:ext cx="3272028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−1+2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+4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𝑥𝐵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−4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−6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𝑥𝐵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634" y="3784058"/>
                <a:ext cx="3272028" cy="661720"/>
              </a:xfrm>
              <a:prstGeom prst="rect">
                <a:avLst/>
              </a:prstGeom>
              <a:blipFill rotWithShape="0">
                <a:blip r:embed="rId6"/>
                <a:stretch>
                  <a:fillRect t="-2778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20062" y="4590462"/>
                <a:ext cx="6329172" cy="987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1−6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1−2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1−6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marL="82296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1−2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062" y="4590462"/>
                <a:ext cx="6329172" cy="987322"/>
              </a:xfrm>
              <a:prstGeom prst="rect">
                <a:avLst/>
              </a:prstGeom>
              <a:blipFill rotWithShape="0">
                <a:blip r:embed="rId7"/>
                <a:stretch>
                  <a:fillRect t="-2901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01104" y="5815280"/>
                <a:ext cx="2767088" cy="661720"/>
              </a:xfrm>
              <a:prstGeom prst="rect">
                <a:avLst/>
              </a:prstGeom>
              <a:noFill/>
              <a:ln w="15875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(1−2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)2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marL="82296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104" y="5815280"/>
                <a:ext cx="2767088" cy="661720"/>
              </a:xfrm>
              <a:prstGeom prst="rect">
                <a:avLst/>
              </a:prstGeom>
              <a:blipFill rotWithShape="0">
                <a:blip r:embed="rId8"/>
                <a:stretch>
                  <a:fillRect t="-1786" b="-8929"/>
                </a:stretch>
              </a:blipFill>
              <a:ln w="1587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6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1" grpId="0"/>
      <p:bldP spid="12" grpId="0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22235</TotalTime>
  <Words>780</Words>
  <Application>Microsoft Office PowerPoint</Application>
  <PresentationFormat>On-screen Show (4:3)</PresentationFormat>
  <Paragraphs>256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Gill Sans MT</vt:lpstr>
      <vt:lpstr>Verdana</vt:lpstr>
      <vt:lpstr>Wingdings 2</vt:lpstr>
      <vt:lpstr>Solstice</vt:lpstr>
      <vt:lpstr>Mehran S. Fallah    July 2020 </vt:lpstr>
      <vt:lpstr>Introduction</vt:lpstr>
      <vt:lpstr>Linear Nonhomogeneous Recurrence Relations (LNRRs) with Constant Coefficients</vt:lpstr>
      <vt:lpstr>Solving LNRRs with Constant Coefficients</vt:lpstr>
      <vt:lpstr>Solving LNRRs with Constant Coefficients (Ctd.)</vt:lpstr>
      <vt:lpstr>Solving LNRRs with Constant Coefficients (Ctd.)</vt:lpstr>
      <vt:lpstr>Solving LNRRs with Constant Coefficients (Ctd.)</vt:lpstr>
      <vt:lpstr>Solving Recurrence Relations Using Generating Functions</vt:lpstr>
      <vt:lpstr>Solving Recurrence Relations Using Generating Functions (Ctd.)</vt:lpstr>
      <vt:lpstr>Solving Recurrence Relations Using Generating Functions (Ctd.)</vt:lpstr>
      <vt:lpstr>Solving Recurrence Relations Using Generating Functions (Ctd.)</vt:lpstr>
      <vt:lpstr>A Special Kind of Nonlinear Recurrence Relation</vt:lpstr>
      <vt:lpstr>A Special Kind of Nonlinear Recurrence Relation (Ctd.)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1673</cp:revision>
  <dcterms:created xsi:type="dcterms:W3CDTF">2009-10-14T10:18:00Z</dcterms:created>
  <dcterms:modified xsi:type="dcterms:W3CDTF">2020-07-21T13:33:30Z</dcterms:modified>
</cp:coreProperties>
</file>