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7" r:id="rId6"/>
    <p:sldId id="264" r:id="rId7"/>
    <p:sldId id="266" r:id="rId8"/>
    <p:sldId id="269" r:id="rId9"/>
    <p:sldId id="268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C60618"/>
    <a:srgbClr val="5C045E"/>
    <a:srgbClr val="FFFF99"/>
    <a:srgbClr val="CC99FF"/>
    <a:srgbClr val="FF99FF"/>
    <a:srgbClr val="FF5050"/>
    <a:srgbClr val="FDB87F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E932-F328-4405-A087-782AF399AF6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4740-F03D-45AF-B478-68EC667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E932-F328-4405-A087-782AF399AF6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4740-F03D-45AF-B478-68EC667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5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E932-F328-4405-A087-782AF399AF6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4740-F03D-45AF-B478-68EC667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8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E932-F328-4405-A087-782AF399AF6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4740-F03D-45AF-B478-68EC667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E932-F328-4405-A087-782AF399AF6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4740-F03D-45AF-B478-68EC667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E932-F328-4405-A087-782AF399AF6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4740-F03D-45AF-B478-68EC667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E932-F328-4405-A087-782AF399AF6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4740-F03D-45AF-B478-68EC667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E932-F328-4405-A087-782AF399AF6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4740-F03D-45AF-B478-68EC667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9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E932-F328-4405-A087-782AF399AF6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4740-F03D-45AF-B478-68EC667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0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E932-F328-4405-A087-782AF399AF6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4740-F03D-45AF-B478-68EC667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E932-F328-4405-A087-782AF399AF6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4740-F03D-45AF-B478-68EC667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3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E932-F328-4405-A087-782AF399AF6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4740-F03D-45AF-B478-68EC667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4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1"/>
            <a:ext cx="4862511" cy="3843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3000375"/>
            <a:ext cx="5043486" cy="3857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29485" y="4739385"/>
            <a:ext cx="4480465" cy="1450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 smtClean="0">
                <a:solidFill>
                  <a:srgbClr val="C00000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Adjectives </a:t>
            </a:r>
            <a:r>
              <a:rPr lang="en-US" sz="4000" b="1" dirty="0">
                <a:solidFill>
                  <a:srgbClr val="C00000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modify nouns</a:t>
            </a: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1327" y="-1"/>
            <a:ext cx="3297698" cy="545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i="1" dirty="0">
                <a:solidFill>
                  <a:srgbClr val="C60618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In the Name of God</a:t>
            </a:r>
          </a:p>
        </p:txBody>
      </p:sp>
    </p:spTree>
    <p:extLst>
      <p:ext uri="{BB962C8B-B14F-4D97-AF65-F5344CB8AC3E}">
        <p14:creationId xmlns:p14="http://schemas.microsoft.com/office/powerpoint/2010/main" val="381708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972175" cy="6729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-1"/>
            <a:ext cx="607695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0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90949"/>
              </p:ext>
            </p:extLst>
          </p:nvPr>
        </p:nvGraphicFramePr>
        <p:xfrm>
          <a:off x="1457325" y="1261277"/>
          <a:ext cx="9189357" cy="3798773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27832"/>
                <a:gridCol w="3183923"/>
                <a:gridCol w="1293114"/>
                <a:gridCol w="3284488"/>
              </a:tblGrid>
              <a:tr h="40495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25" dirty="0">
                          <a:effectLst/>
                        </a:rPr>
                        <a:t>Common Adjective-Making Suffixes and Examples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25">
                          <a:effectLst/>
                        </a:rPr>
                        <a:t>-able/ible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visible, valuable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pc="25" dirty="0">
                          <a:effectLst/>
                        </a:rPr>
                        <a:t>-</a:t>
                      </a:r>
                      <a:r>
                        <a:rPr lang="en-US" sz="2400" b="1" spc="25" dirty="0" err="1">
                          <a:effectLst/>
                        </a:rPr>
                        <a:t>ic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basic, sympathetic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337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25">
                          <a:effectLst/>
                        </a:rPr>
                        <a:t>-al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original, typical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pc="25" dirty="0">
                          <a:effectLst/>
                        </a:rPr>
                        <a:t>-</a:t>
                      </a:r>
                      <a:r>
                        <a:rPr lang="en-US" sz="2400" b="1" spc="25" dirty="0" err="1">
                          <a:effectLst/>
                        </a:rPr>
                        <a:t>ing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boring, frightening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04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25">
                          <a:effectLst/>
                        </a:rPr>
                        <a:t>-ant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reliant, significant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pc="25" dirty="0">
                          <a:effectLst/>
                        </a:rPr>
                        <a:t>-</a:t>
                      </a:r>
                      <a:r>
                        <a:rPr lang="en-US" sz="2400" b="1" spc="25" dirty="0" err="1">
                          <a:effectLst/>
                        </a:rPr>
                        <a:t>ish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Irish, stylish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04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25">
                          <a:effectLst/>
                        </a:rPr>
                        <a:t>-ary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primary, secondary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pc="25" dirty="0">
                          <a:effectLst/>
                        </a:rPr>
                        <a:t>-</a:t>
                      </a:r>
                      <a:r>
                        <a:rPr lang="en-US" sz="2400" b="1" spc="25" dirty="0" err="1">
                          <a:effectLst/>
                        </a:rPr>
                        <a:t>ive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excessive, productive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04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25">
                          <a:effectLst/>
                        </a:rPr>
                        <a:t>-ed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bored, coordinated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pc="25" dirty="0">
                          <a:effectLst/>
                        </a:rPr>
                        <a:t>-</a:t>
                      </a:r>
                      <a:r>
                        <a:rPr lang="en-US" sz="2400" b="1" spc="25" dirty="0" err="1">
                          <a:effectLst/>
                        </a:rPr>
                        <a:t>ous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ambiguous, enormous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04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25">
                          <a:effectLst/>
                        </a:rPr>
                        <a:t>-ent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efficient, persistent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pc="25" dirty="0">
                          <a:effectLst/>
                        </a:rPr>
                        <a:t>-y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cheery, noisy, rainy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04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25">
                          <a:effectLst/>
                        </a:rPr>
                        <a:t>-ful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resourceful, stressful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pc="25" dirty="0">
                          <a:effectLst/>
                        </a:rPr>
                        <a:t>-less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effortless, helpless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04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25">
                          <a:effectLst/>
                        </a:rPr>
                        <a:t>-ly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friendly, lovely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pc="25" dirty="0">
                          <a:effectLst/>
                        </a:rPr>
                        <a:t>-</a:t>
                      </a:r>
                      <a:r>
                        <a:rPr lang="en-US" sz="2400" b="1" spc="25" dirty="0" err="1">
                          <a:effectLst/>
                        </a:rPr>
                        <a:t>ian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Iranian, African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38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03" y="0"/>
            <a:ext cx="5320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7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0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88605"/>
              </p:ext>
            </p:extLst>
          </p:nvPr>
        </p:nvGraphicFramePr>
        <p:xfrm>
          <a:off x="900113" y="714434"/>
          <a:ext cx="10301287" cy="564261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34117"/>
                <a:gridCol w="2359266"/>
                <a:gridCol w="1659098"/>
                <a:gridCol w="2161393"/>
                <a:gridCol w="1887413"/>
              </a:tblGrid>
              <a:tr h="6158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Feelings/qualities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Nationality/origin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Age</a:t>
                      </a:r>
                      <a:endParaRPr lang="en-US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Size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Color</a:t>
                      </a:r>
                      <a:endParaRPr lang="en-US" sz="20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honest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Iranian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new</a:t>
                      </a:r>
                      <a:endParaRPr lang="en-US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large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red</a:t>
                      </a:r>
                      <a:endParaRPr lang="en-US" sz="20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</a:tr>
              <a:tr h="4547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miserable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Australian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young</a:t>
                      </a:r>
                      <a:endParaRPr lang="en-US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small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green</a:t>
                      </a:r>
                      <a:endParaRPr lang="en-US" sz="20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respectful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German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teenage</a:t>
                      </a:r>
                      <a:endParaRPr lang="en-US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fat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white</a:t>
                      </a:r>
                      <a:endParaRPr lang="en-US" sz="20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confident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Chinese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old</a:t>
                      </a:r>
                      <a:endParaRPr lang="en-US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tiny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maroon</a:t>
                      </a:r>
                      <a:endParaRPr lang="en-US" sz="20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anxious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French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antique</a:t>
                      </a:r>
                      <a:endParaRPr lang="en-US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tall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purple</a:t>
                      </a:r>
                      <a:endParaRPr lang="en-US" sz="20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Shape </a:t>
                      </a:r>
                      <a:endParaRPr lang="en-US" sz="2000" b="1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Material </a:t>
                      </a:r>
                      <a:endParaRPr lang="en-US" sz="2000" b="1" dirty="0"/>
                    </a:p>
                  </a:txBody>
                  <a:tcP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Number</a:t>
                      </a:r>
                      <a:endParaRPr lang="en-US" sz="2000" b="1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Judgment/value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Possessives</a:t>
                      </a:r>
                      <a:r>
                        <a:rPr lang="en-US" sz="2000" b="1" baseline="0" dirty="0" smtClean="0"/>
                        <a:t> and demonstratives</a:t>
                      </a:r>
                      <a:endParaRPr lang="en-US" sz="2000" b="1" dirty="0"/>
                    </a:p>
                  </a:txBody>
                  <a:tcPr>
                    <a:solidFill>
                      <a:srgbClr val="FDB87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round</a:t>
                      </a:r>
                      <a:endParaRPr lang="en-US" sz="2000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wooden</a:t>
                      </a:r>
                      <a:endParaRPr lang="en-US" sz="2000" dirty="0"/>
                    </a:p>
                  </a:txBody>
                  <a:tcP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one </a:t>
                      </a:r>
                      <a:endParaRPr lang="en-US" sz="2000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complicated</a:t>
                      </a:r>
                      <a:endParaRPr lang="en-US" sz="2000" dirty="0"/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her/his</a:t>
                      </a:r>
                      <a:endParaRPr lang="en-US" sz="2000" dirty="0"/>
                    </a:p>
                  </a:txBody>
                  <a:tcPr>
                    <a:solidFill>
                      <a:srgbClr val="FDB87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square</a:t>
                      </a:r>
                      <a:endParaRPr lang="en-US" sz="2000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metal</a:t>
                      </a:r>
                      <a:endParaRPr lang="en-US" sz="2000" dirty="0"/>
                    </a:p>
                  </a:txBody>
                  <a:tcP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fourteen</a:t>
                      </a:r>
                      <a:endParaRPr lang="en-US" sz="2000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ingenious</a:t>
                      </a:r>
                      <a:endParaRPr lang="en-US" sz="2000" dirty="0"/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my</a:t>
                      </a:r>
                      <a:endParaRPr lang="en-US" sz="2000" dirty="0"/>
                    </a:p>
                  </a:txBody>
                  <a:tcPr>
                    <a:solidFill>
                      <a:srgbClr val="FDB87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oval</a:t>
                      </a:r>
                      <a:endParaRPr lang="en-US" sz="2000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plastic</a:t>
                      </a:r>
                      <a:endParaRPr lang="en-US" sz="2000" dirty="0"/>
                    </a:p>
                  </a:txBody>
                  <a:tcP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second</a:t>
                      </a:r>
                      <a:endParaRPr lang="en-US" sz="2000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ambiguous</a:t>
                      </a:r>
                      <a:endParaRPr lang="en-US" sz="2000" dirty="0"/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our</a:t>
                      </a:r>
                      <a:endParaRPr lang="en-US" sz="2000" dirty="0"/>
                    </a:p>
                  </a:txBody>
                  <a:tcPr>
                    <a:solidFill>
                      <a:srgbClr val="FDB87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triangular</a:t>
                      </a:r>
                      <a:endParaRPr lang="en-US" sz="2000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gold</a:t>
                      </a:r>
                      <a:endParaRPr lang="en-US" sz="2000" dirty="0"/>
                    </a:p>
                  </a:txBody>
                  <a:tcP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few</a:t>
                      </a:r>
                      <a:endParaRPr lang="en-US" sz="2000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simple</a:t>
                      </a:r>
                      <a:endParaRPr lang="en-US" sz="2000" dirty="0"/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this/that</a:t>
                      </a:r>
                    </a:p>
                  </a:txBody>
                  <a:tcPr>
                    <a:solidFill>
                      <a:srgbClr val="FDB87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rectangular</a:t>
                      </a:r>
                      <a:endParaRPr lang="en-US" sz="2000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paper</a:t>
                      </a:r>
                      <a:endParaRPr lang="en-US" sz="2000" dirty="0"/>
                    </a:p>
                  </a:txBody>
                  <a:tcP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several</a:t>
                      </a:r>
                      <a:endParaRPr lang="en-US" sz="2000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strong</a:t>
                      </a:r>
                      <a:endParaRPr lang="en-US" sz="2000" dirty="0"/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these/those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FDB87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45325" y="129659"/>
            <a:ext cx="3518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Types of adjectives: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7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74" y="790758"/>
            <a:ext cx="8849259" cy="486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6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00062"/>
            <a:ext cx="8329613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dirty="0">
                <a:solidFill>
                  <a:srgbClr val="7030A0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Where is the adjective in a sentence</a:t>
            </a:r>
            <a:r>
              <a:rPr lang="en-US" sz="2800" b="1" dirty="0" smtClean="0">
                <a:solidFill>
                  <a:srgbClr val="7030A0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?</a:t>
            </a:r>
          </a:p>
          <a:p>
            <a:pPr algn="ctr">
              <a:lnSpc>
                <a:spcPct val="115000"/>
              </a:lnSpc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800" b="1" dirty="0">
                <a:solidFill>
                  <a:srgbClr val="0070C0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Adjective + Noun: </a:t>
            </a: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Aida generously shares her </a:t>
            </a:r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brief</a:t>
            </a: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 notes with </a:t>
            </a:r>
            <a:r>
              <a:rPr lang="en-US" sz="2800" dirty="0" err="1"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Anahita</a:t>
            </a:r>
            <a:r>
              <a:rPr lang="en-US" sz="2800" dirty="0" smtClean="0"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. </a:t>
            </a:r>
          </a:p>
          <a:p>
            <a:pPr algn="just">
              <a:lnSpc>
                <a:spcPct val="115000"/>
              </a:lnSpc>
            </a:pPr>
            <a:endParaRPr lang="en-US" sz="2800" dirty="0" smtClean="0">
              <a:latin typeface="Cambria" panose="02040503050406030204" pitchFamily="18" charset="0"/>
              <a:ea typeface="Calibri" panose="020F050202020403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800" b="1" dirty="0" smtClean="0">
                <a:solidFill>
                  <a:srgbClr val="0070C0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Sense </a:t>
            </a:r>
            <a:r>
              <a:rPr lang="en-US" sz="2800" b="1" dirty="0">
                <a:solidFill>
                  <a:srgbClr val="0070C0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verb + Adjective: </a:t>
            </a: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Taking online tests looks </a:t>
            </a:r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stressful</a:t>
            </a:r>
            <a:r>
              <a:rPr lang="en-US" sz="2800" dirty="0" smtClean="0"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. </a:t>
            </a:r>
          </a:p>
          <a:p>
            <a:pPr algn="just">
              <a:lnSpc>
                <a:spcPct val="115000"/>
              </a:lnSpc>
            </a:pPr>
            <a:endParaRPr lang="en-US" sz="2800" dirty="0" smtClean="0">
              <a:latin typeface="Cambria" panose="02040503050406030204" pitchFamily="18" charset="0"/>
              <a:ea typeface="Calibri" panose="020F050202020403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800" b="1" dirty="0" err="1" smtClean="0">
                <a:solidFill>
                  <a:srgbClr val="0070C0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Tobe</a:t>
            </a:r>
            <a:r>
              <a:rPr lang="en-US" sz="2800" b="1" dirty="0" smtClean="0">
                <a:solidFill>
                  <a:srgbClr val="0070C0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verb + Adjective: </a:t>
            </a: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AUT students are </a:t>
            </a:r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intelligent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3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91" y="589438"/>
            <a:ext cx="8731108" cy="4911249"/>
          </a:xfrm>
        </p:spPr>
      </p:pic>
      <p:sp>
        <p:nvSpPr>
          <p:cNvPr id="6" name="Rectangle 5"/>
          <p:cNvSpPr/>
          <p:nvPr/>
        </p:nvSpPr>
        <p:spPr>
          <a:xfrm>
            <a:off x="1794723" y="4440478"/>
            <a:ext cx="2020168" cy="78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781050" algn="l"/>
              </a:tabLst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78625" y="197087"/>
            <a:ext cx="3167406" cy="78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781050" algn="l"/>
              </a:tabLst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Comparative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3701" y="4334789"/>
            <a:ext cx="2960169" cy="78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781050" algn="l"/>
              </a:tabLst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Superlative </a:t>
            </a:r>
          </a:p>
        </p:txBody>
      </p:sp>
    </p:spTree>
    <p:extLst>
      <p:ext uri="{BB962C8B-B14F-4D97-AF65-F5344CB8AC3E}">
        <p14:creationId xmlns:p14="http://schemas.microsoft.com/office/powerpoint/2010/main" val="51196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0"/>
            <a:ext cx="8239125" cy="6858000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9198977" y="538566"/>
            <a:ext cx="1873837" cy="46155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92153" y="1311317"/>
            <a:ext cx="2237985" cy="7714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Superlatives: </a:t>
            </a:r>
          </a:p>
          <a:p>
            <a:pPr algn="just">
              <a:lnSpc>
                <a:spcPct val="115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Do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not forget </a:t>
            </a:r>
            <a:r>
              <a:rPr lang="en-US" sz="2000" b="1" i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the!</a:t>
            </a:r>
            <a:endParaRPr lang="en-US" sz="2000" b="1" i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536740" y="5086350"/>
            <a:ext cx="4536074" cy="38576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05279" y="5472114"/>
            <a:ext cx="2406300" cy="7714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Comparatives: </a:t>
            </a:r>
          </a:p>
          <a:p>
            <a:pPr algn="just">
              <a:lnSpc>
                <a:spcPct val="115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Do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not forget </a:t>
            </a:r>
            <a:r>
              <a:rPr lang="en-US" sz="2000" b="1" i="1" dirty="0" smtClean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Open Sans" panose="020B0606030504020204" pitchFamily="34" charset="0"/>
              </a:rPr>
              <a:t>than!</a:t>
            </a:r>
            <a:endParaRPr lang="en-US" sz="2000" b="1" i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8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0" y="2046524"/>
            <a:ext cx="3380952" cy="3193574"/>
          </a:xfrm>
          <a:prstGeom prst="rect">
            <a:avLst/>
          </a:prstGeom>
        </p:spPr>
      </p:pic>
      <p:sp>
        <p:nvSpPr>
          <p:cNvPr id="5" name="Plaque 4"/>
          <p:cNvSpPr/>
          <p:nvPr/>
        </p:nvSpPr>
        <p:spPr>
          <a:xfrm>
            <a:off x="4700588" y="1171575"/>
            <a:ext cx="6072187" cy="4943475"/>
          </a:xfrm>
          <a:prstGeom prst="plaque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002060"/>
                </a:solidFill>
              </a:rPr>
              <a:t>Irregular Comparatives and </a:t>
            </a:r>
            <a:r>
              <a:rPr lang="en-US" sz="2000" b="1" i="1" dirty="0" smtClean="0">
                <a:solidFill>
                  <a:srgbClr val="002060"/>
                </a:solidFill>
              </a:rPr>
              <a:t>Superlatives</a:t>
            </a:r>
          </a:p>
          <a:p>
            <a:pPr algn="ctr"/>
            <a:endParaRPr lang="en-US" i="1" dirty="0"/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endParaRPr lang="en-US" i="1" dirty="0" smtClean="0"/>
          </a:p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14" y="2343149"/>
            <a:ext cx="5439534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3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933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38" y="0"/>
            <a:ext cx="6062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1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43338" cy="5642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38" y="0"/>
            <a:ext cx="4186237" cy="5642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5" y="0"/>
            <a:ext cx="4162425" cy="56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2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223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46</cp:revision>
  <dcterms:created xsi:type="dcterms:W3CDTF">2021-05-06T12:25:37Z</dcterms:created>
  <dcterms:modified xsi:type="dcterms:W3CDTF">2021-05-08T08:39:27Z</dcterms:modified>
</cp:coreProperties>
</file>