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82" r:id="rId4"/>
    <p:sldId id="259" r:id="rId5"/>
    <p:sldId id="283" r:id="rId6"/>
    <p:sldId id="260" r:id="rId7"/>
    <p:sldId id="269" r:id="rId8"/>
    <p:sldId id="262" r:id="rId9"/>
    <p:sldId id="284" r:id="rId10"/>
    <p:sldId id="265" r:id="rId11"/>
    <p:sldId id="285" r:id="rId12"/>
    <p:sldId id="263" r:id="rId13"/>
    <p:sldId id="286" r:id="rId14"/>
    <p:sldId id="264" r:id="rId15"/>
    <p:sldId id="266" r:id="rId16"/>
    <p:sldId id="281" r:id="rId17"/>
    <p:sldId id="280" r:id="rId18"/>
    <p:sldId id="278" r:id="rId19"/>
    <p:sldId id="277" r:id="rId20"/>
    <p:sldId id="268" r:id="rId21"/>
    <p:sldId id="271" r:id="rId22"/>
    <p:sldId id="272" r:id="rId23"/>
    <p:sldId id="273" r:id="rId24"/>
    <p:sldId id="274" r:id="rId25"/>
    <p:sldId id="276" r:id="rId26"/>
    <p:sldId id="279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ED672"/>
    <a:srgbClr val="7BF587"/>
    <a:srgbClr val="006600"/>
    <a:srgbClr val="FF00FF"/>
    <a:srgbClr val="FFFF66"/>
    <a:srgbClr val="5D0336"/>
    <a:srgbClr val="E4F72D"/>
    <a:srgbClr val="5EF63A"/>
    <a:srgbClr val="F98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B6F56-39C5-457C-8F15-FBF31062B939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C3DB-A1DD-4913-9F4C-6FDE7346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6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348A-F811-4E24-80FB-F4234F96498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BF79-7F91-4084-949A-86B508B7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62287" y="0"/>
            <a:ext cx="7181851" cy="2809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i="1" dirty="0">
                <a:solidFill>
                  <a:srgbClr val="5EF63A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 the Name of </a:t>
            </a:r>
            <a:r>
              <a:rPr lang="en-US" sz="3200" b="1" i="1" dirty="0" smtClean="0">
                <a:solidFill>
                  <a:srgbClr val="5EF63A"/>
                </a:solidFill>
                <a:ea typeface="Calibri" panose="020F0502020204030204" pitchFamily="34" charset="0"/>
                <a:cs typeface="Arial" panose="020B0604020202020204" pitchFamily="34" charset="0"/>
              </a:rPr>
              <a:t>God</a:t>
            </a:r>
            <a:endParaRPr lang="en-US" sz="3200" b="1" i="1" dirty="0">
              <a:solidFill>
                <a:srgbClr val="5EF63A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i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Chapter </a:t>
            </a:r>
            <a:r>
              <a:rPr lang="en-US" sz="3200" b="1" i="1" dirty="0" smtClean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3200" b="1" i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i="1" dirty="0">
                <a:solidFill>
                  <a:srgbClr val="E4F72D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Language function: Nouns in a nutshell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Forte" panose="03060902040502070203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Forte" panose="03060902040502070203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2643159"/>
            <a:ext cx="7591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393" y="722884"/>
            <a:ext cx="228171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Collective nouns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289442">
            <a:off x="5975135" y="1452046"/>
            <a:ext cx="5953618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 smtClean="0">
                <a:solidFill>
                  <a:srgbClr val="FF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collection/group </a:t>
            </a:r>
            <a:r>
              <a:rPr lang="en-US" sz="2400" b="1" dirty="0">
                <a:solidFill>
                  <a:srgbClr val="FF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2400" b="1" dirty="0" smtClean="0">
                <a:solidFill>
                  <a:srgbClr val="FF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people/animals/things:</a:t>
            </a:r>
            <a:endParaRPr lang="en-US" sz="2400" b="1" dirty="0">
              <a:solidFill>
                <a:srgbClr val="FF0066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77393" y="1435894"/>
            <a:ext cx="4881562" cy="3986212"/>
          </a:xfrm>
          <a:prstGeom prst="foldedCorner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People 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Class                   Army                       Navy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Group                Team                       Board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Faculty             Council                  Committee     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Audience         Family                      Staff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Company          Crowd                     Crew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 </a:t>
            </a:r>
          </a:p>
          <a:p>
            <a:r>
              <a:rPr lang="en-US" dirty="0"/>
              <a:t> 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5636348" y="2752401"/>
            <a:ext cx="4881562" cy="3986212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Animals/things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 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Flock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Forest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Album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6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064"/>
            <a:ext cx="56473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</a:t>
            </a:r>
            <a:r>
              <a:rPr lang="en-US" sz="2000" dirty="0" smtClean="0">
                <a:solidFill>
                  <a:srgbClr val="FF00FF"/>
                </a:solidFill>
              </a:rPr>
              <a:t> </a:t>
            </a:r>
            <a:r>
              <a:rPr lang="en-US" sz="2000" b="1" dirty="0">
                <a:solidFill>
                  <a:srgbClr val="FF00FF"/>
                </a:solidFill>
              </a:rPr>
              <a:t>class</a:t>
            </a:r>
            <a:r>
              <a:rPr lang="en-US" sz="2000" dirty="0">
                <a:solidFill>
                  <a:srgbClr val="FF00FF"/>
                </a:solidFill>
              </a:rPr>
              <a:t> </a:t>
            </a:r>
            <a:r>
              <a:rPr lang="en-US" sz="2000" dirty="0"/>
              <a:t>took a trip to the National Museum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eaLnBrk="0" fontAlgn="base" hangingPunct="0"/>
            <a:r>
              <a:rPr lang="en-US" sz="2000" dirty="0"/>
              <a:t>The town </a:t>
            </a:r>
            <a:r>
              <a:rPr lang="en-US" sz="2000" b="1" dirty="0">
                <a:solidFill>
                  <a:srgbClr val="FF00FF"/>
                </a:solidFill>
              </a:rPr>
              <a:t>council</a:t>
            </a:r>
            <a:r>
              <a:rPr lang="en-US" sz="2000" dirty="0"/>
              <a:t> </a:t>
            </a:r>
            <a:r>
              <a:rPr lang="en-US" sz="2000" dirty="0" smtClean="0"/>
              <a:t>approved </a:t>
            </a:r>
            <a:r>
              <a:rPr lang="en-US" sz="2000" dirty="0"/>
              <a:t>the proposed plan</a:t>
            </a:r>
            <a:r>
              <a:rPr lang="en-US" sz="2000" dirty="0" smtClean="0"/>
              <a:t>.</a:t>
            </a:r>
          </a:p>
          <a:p>
            <a:pPr eaLnBrk="0" fontAlgn="base" hangingPunct="0"/>
            <a:endParaRPr lang="en-US" sz="2000" dirty="0" smtClean="0"/>
          </a:p>
          <a:p>
            <a:pPr eaLnBrk="0" fontAlgn="base" hangingPunct="0"/>
            <a:r>
              <a:rPr lang="en-US" sz="2000" dirty="0" smtClean="0"/>
              <a:t>The robotics </a:t>
            </a:r>
            <a:r>
              <a:rPr lang="en-US" sz="2000" b="1" dirty="0" smtClean="0">
                <a:solidFill>
                  <a:srgbClr val="FF00FF"/>
                </a:solidFill>
              </a:rPr>
              <a:t>team</a:t>
            </a:r>
            <a:r>
              <a:rPr lang="en-US" sz="2000" dirty="0" smtClean="0"/>
              <a:t> aims to win the international contest.</a:t>
            </a:r>
            <a:endParaRPr lang="en-US" sz="2000" dirty="0"/>
          </a:p>
          <a:p>
            <a:pPr eaLnBrk="0" fontAlgn="base" hangingPunct="0"/>
            <a:endParaRPr lang="en-US" sz="2000" dirty="0" smtClean="0"/>
          </a:p>
          <a:p>
            <a:pPr eaLnBrk="0" fontAlgn="base" hangingPunct="0"/>
            <a:r>
              <a:rPr lang="en-US" sz="2000" dirty="0" smtClean="0"/>
              <a:t>The</a:t>
            </a:r>
            <a:r>
              <a:rPr lang="en-US" sz="2000" b="1" dirty="0" smtClean="0">
                <a:solidFill>
                  <a:srgbClr val="FF00FF"/>
                </a:solidFill>
              </a:rPr>
              <a:t> board </a:t>
            </a:r>
            <a:r>
              <a:rPr lang="en-US" sz="2000" dirty="0" smtClean="0"/>
              <a:t>is meeting on Wednesday.</a:t>
            </a:r>
          </a:p>
          <a:p>
            <a:pPr eaLnBrk="0" fontAlgn="base" hangingPunct="0"/>
            <a:endParaRPr lang="en-US" sz="2000" dirty="0" smtClean="0"/>
          </a:p>
          <a:p>
            <a:pPr eaLnBrk="0" fontAlgn="base" hangingPunct="0"/>
            <a:r>
              <a:rPr lang="en-US" sz="2000" dirty="0" err="1" smtClean="0"/>
              <a:t>Saravan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FF"/>
                </a:solidFill>
              </a:rPr>
              <a:t>forest</a:t>
            </a:r>
            <a:r>
              <a:rPr lang="en-US" sz="2000" dirty="0" smtClean="0"/>
              <a:t> is a tourist attraction in </a:t>
            </a:r>
            <a:r>
              <a:rPr lang="en-US" sz="2000" dirty="0" err="1" smtClean="0"/>
              <a:t>Gilan</a:t>
            </a:r>
            <a:r>
              <a:rPr lang="en-US" sz="2000" dirty="0" smtClean="0"/>
              <a:t>. </a:t>
            </a:r>
            <a:endParaRPr lang="en-US" sz="2000" dirty="0"/>
          </a:p>
          <a:p>
            <a:pPr eaLnBrk="0" fontAlgn="base" hangingPunct="0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36" y="0"/>
            <a:ext cx="4573864" cy="32809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7174" y="3562945"/>
            <a:ext cx="111299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Note: subject-verb agreement: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006600"/>
                </a:solidFill>
              </a:rPr>
              <a:t>If </a:t>
            </a:r>
            <a:r>
              <a:rPr lang="en-US" sz="2400" b="1" dirty="0">
                <a:solidFill>
                  <a:srgbClr val="006600"/>
                </a:solidFill>
              </a:rPr>
              <a:t>the collective noun refers to the group as a unit, then it takes a singular verb. </a:t>
            </a:r>
            <a:r>
              <a:rPr lang="en-US" sz="2400" dirty="0"/>
              <a:t>If it refers to the individuals in the </a:t>
            </a:r>
            <a:r>
              <a:rPr lang="en-US" sz="2400" dirty="0" smtClean="0"/>
              <a:t>group, the </a:t>
            </a:r>
            <a:r>
              <a:rPr lang="en-US" sz="2400" dirty="0"/>
              <a:t>verb should be plural.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9018" y="557088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team is heading </a:t>
            </a:r>
            <a:r>
              <a:rPr lang="en-US" sz="2000" dirty="0"/>
              <a:t>for practice this afternoon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team are eating </a:t>
            </a:r>
            <a:r>
              <a:rPr lang="en-US" sz="2000" dirty="0"/>
              <a:t>with their families tonight.</a:t>
            </a:r>
          </a:p>
        </p:txBody>
      </p:sp>
    </p:spTree>
    <p:extLst>
      <p:ext uri="{BB962C8B-B14F-4D97-AF65-F5344CB8AC3E}">
        <p14:creationId xmlns:p14="http://schemas.microsoft.com/office/powerpoint/2010/main" val="226025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502819" y="145569"/>
            <a:ext cx="4634614" cy="2441008"/>
          </a:xfrm>
          <a:prstGeom prst="ellipse">
            <a:avLst/>
          </a:prstGeom>
          <a:solidFill>
            <a:srgbClr val="F98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Gerunds</a:t>
            </a:r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Nouns that are formed by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adding an –ing to a verb root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called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gerunds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en-US" sz="2400" dirty="0">
              <a:solidFill>
                <a:srgbClr val="0066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71842"/>
            <a:ext cx="6757988" cy="3786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975" y="3154305"/>
            <a:ext cx="5603433" cy="336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difference between a gerund and an –ing verb is that 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gerunds do not have </a:t>
            </a:r>
            <a:r>
              <a:rPr lang="en-US" sz="2000" b="1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tobe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(am, is, are, was, and 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were, be, been) 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immediately before them 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–ing verbs have: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Gerund: 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Skiing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has been her passion since she was 5 years old.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-ing verb: She 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skiing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snow-covered mountains.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292540" y="2362448"/>
            <a:ext cx="3251635" cy="377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Note: </a:t>
            </a:r>
            <a:r>
              <a:rPr lang="en-US" b="1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 verb or a </a:t>
            </a:r>
            <a:r>
              <a:rPr lang="en-US" b="1" dirty="0">
                <a:solidFill>
                  <a:srgbClr val="FF00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gerund phrase</a:t>
            </a:r>
            <a:r>
              <a:rPr lang="en-US" b="1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Our top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priority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was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i="1" dirty="0">
                <a:ea typeface="Times New Roman" panose="02020603050405020304" pitchFamily="18" charset="0"/>
                <a:cs typeface="Arial" panose="020B0604020202020204" pitchFamily="34" charset="0"/>
              </a:rPr>
              <a:t>getting everyone on the plane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critical issue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of his arrest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wasn’t </a:t>
            </a:r>
            <a:r>
              <a:rPr lang="en-US" b="1" i="1" dirty="0">
                <a:ea typeface="Times New Roman" panose="02020603050405020304" pitchFamily="18" charset="0"/>
                <a:cs typeface="Arial" panose="020B0604020202020204" pitchFamily="34" charset="0"/>
              </a:rPr>
              <a:t>driving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i="1" dirty="0">
                <a:ea typeface="Times New Roman" panose="02020603050405020304" pitchFamily="18" charset="0"/>
                <a:cs typeface="Arial" panose="020B0604020202020204" pitchFamily="34" charset="0"/>
              </a:rPr>
              <a:t>without a license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good career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for her might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be </a:t>
            </a:r>
            <a:r>
              <a:rPr lang="en-US" b="1" i="1" dirty="0">
                <a:ea typeface="Times New Roman" panose="02020603050405020304" pitchFamily="18" charset="0"/>
                <a:cs typeface="Arial" panose="020B0604020202020204" pitchFamily="34" charset="0"/>
              </a:rPr>
              <a:t>coaching soccer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My biggest </a:t>
            </a:r>
            <a:r>
              <a:rPr lang="en-US" b="1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difficulty is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sleeping through the night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12769" y="6084371"/>
            <a:ext cx="4731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https://www.gingersoftware.com/content/grammar-rules/gerund-phrase/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9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9231" y="899784"/>
            <a:ext cx="92535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Gerund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Coding</a:t>
            </a:r>
            <a:r>
              <a:rPr lang="en-US" sz="2800" dirty="0">
                <a:solidFill>
                  <a:schemeClr val="bg1"/>
                </a:solidFill>
              </a:rPr>
              <a:t> is developers’ favorite hobby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Verb + ing: </a:t>
            </a:r>
            <a:r>
              <a:rPr lang="en-US" sz="2800" dirty="0">
                <a:solidFill>
                  <a:schemeClr val="bg1"/>
                </a:solidFill>
              </a:rPr>
              <a:t>Hosein and Ashkan </a:t>
            </a:r>
            <a:r>
              <a:rPr lang="en-US" sz="2800" b="1" dirty="0">
                <a:solidFill>
                  <a:srgbClr val="FFFF00"/>
                </a:solidFill>
              </a:rPr>
              <a:t>have been coding </a:t>
            </a:r>
            <a:r>
              <a:rPr lang="en-US" sz="2800" dirty="0">
                <a:solidFill>
                  <a:schemeClr val="bg1"/>
                </a:solidFill>
              </a:rPr>
              <a:t>JavaScript for two years.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Gerund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Faezeh </a:t>
            </a:r>
            <a:r>
              <a:rPr lang="en-US" sz="2800" dirty="0">
                <a:solidFill>
                  <a:schemeClr val="bg1"/>
                </a:solidFill>
              </a:rPr>
              <a:t>and Hanieh enjoy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learning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Verb + ing: </a:t>
            </a:r>
            <a:r>
              <a:rPr lang="en-US" sz="2800" dirty="0" smtClean="0">
                <a:solidFill>
                  <a:schemeClr val="bg1"/>
                </a:solidFill>
              </a:rPr>
              <a:t>Faezeh and Hanieh </a:t>
            </a:r>
            <a:r>
              <a:rPr lang="en-US" sz="2800" b="1" dirty="0" smtClean="0">
                <a:solidFill>
                  <a:srgbClr val="FFFF00"/>
                </a:solidFill>
              </a:rPr>
              <a:t>are learning </a:t>
            </a:r>
            <a:r>
              <a:rPr lang="en-US" sz="2800" dirty="0" smtClean="0">
                <a:solidFill>
                  <a:schemeClr val="bg1"/>
                </a:solidFill>
              </a:rPr>
              <a:t>C ++ language. 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8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15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0"/>
            <a:ext cx="11053762" cy="301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Gerund phrases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Gerunds that are followed by other words like objects and modifiers are called gerund phrase: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Gerund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Speaking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one of the main four language skills.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Gerund phrase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Speaking English fluently and with correct accent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 goal of many language learners.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281380"/>
            <a:ext cx="11232356" cy="2766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Gerund phrases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Other examples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would not recommend </a:t>
            </a:r>
            <a:r>
              <a:rPr lang="en-US" sz="2400" b="1" i="1" dirty="0"/>
              <a:t>travelling without insurance</a:t>
            </a:r>
            <a:r>
              <a:rPr lang="en-US" sz="2400" dirty="0"/>
              <a:t>.</a:t>
            </a:r>
          </a:p>
          <a:p>
            <a:r>
              <a:rPr lang="en-US" sz="2400" dirty="0"/>
              <a:t> Why don’t you make </a:t>
            </a:r>
            <a:r>
              <a:rPr lang="en-US" sz="2400" b="1" i="1" dirty="0"/>
              <a:t>completing a marathon</a:t>
            </a:r>
            <a:r>
              <a:rPr lang="en-US" sz="2400" dirty="0"/>
              <a:t> your main goal?</a:t>
            </a:r>
          </a:p>
          <a:p>
            <a:r>
              <a:rPr lang="en-US" sz="2400" dirty="0" smtClean="0"/>
              <a:t>My biggest difficulty is </a:t>
            </a:r>
            <a:r>
              <a:rPr lang="en-US" sz="2400" b="1" i="1" dirty="0" smtClean="0"/>
              <a:t>sleeping through the night.</a:t>
            </a:r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b="1" i="1" dirty="0"/>
              <a:t>crying like a baby, </a:t>
            </a:r>
            <a:r>
              <a:rPr lang="en-US" sz="2400" dirty="0"/>
              <a:t>you won’t get anywhere in life</a:t>
            </a:r>
            <a:r>
              <a:rPr lang="en-US" sz="2400" b="1" i="1" dirty="0"/>
              <a:t>. </a:t>
            </a:r>
            <a:endParaRPr lang="en-US" sz="2400" dirty="0"/>
          </a:p>
          <a:p>
            <a:r>
              <a:rPr lang="en-US" sz="2400" dirty="0"/>
              <a:t>Exercise is futile without </a:t>
            </a:r>
            <a:r>
              <a:rPr lang="en-US" sz="2400" b="1" i="1" dirty="0"/>
              <a:t>eating healthily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9713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https://www.gingersoftware.com/content/grammar-rules/gerund-phrase/</a:t>
            </a:r>
          </a:p>
        </p:txBody>
      </p:sp>
    </p:spTree>
    <p:extLst>
      <p:ext uri="{BB962C8B-B14F-4D97-AF65-F5344CB8AC3E}">
        <p14:creationId xmlns:p14="http://schemas.microsoft.com/office/powerpoint/2010/main" val="126320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2989589" y="0"/>
            <a:ext cx="4805295" cy="3148541"/>
          </a:xfrm>
          <a:prstGeom prst="cloud">
            <a:avLst/>
          </a:prstGeom>
          <a:solidFill>
            <a:srgbClr val="5EF63A"/>
          </a:solidFill>
          <a:ln>
            <a:solidFill>
              <a:srgbClr val="5EF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Countable nouns: </a:t>
            </a:r>
            <a:endParaRPr lang="en-US" sz="2000" b="1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counted and take –s plural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Courses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36512" y="3148541"/>
            <a:ext cx="4675134" cy="3622100"/>
          </a:xfrm>
          <a:prstGeom prst="clou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Uncountable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nouns: </a:t>
            </a:r>
            <a:endParaRPr lang="en-US" b="1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cannot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counted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do not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–s plural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Intelligence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advice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5257204" y="2960765"/>
            <a:ext cx="5866906" cy="3402959"/>
          </a:xfrm>
          <a:prstGeom prst="cloud">
            <a:avLst/>
          </a:prstGeom>
          <a:solidFill>
            <a:srgbClr val="F98FEC"/>
          </a:solidFill>
          <a:ln>
            <a:solidFill>
              <a:srgbClr val="F98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Singular verb form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uncountable nouns: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Further 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about this device 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provided in the manual.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the 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intelligence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her writing that 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impresses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me.</a:t>
            </a:r>
          </a:p>
        </p:txBody>
      </p:sp>
    </p:spTree>
    <p:extLst>
      <p:ext uri="{BB962C8B-B14F-4D97-AF65-F5344CB8AC3E}">
        <p14:creationId xmlns:p14="http://schemas.microsoft.com/office/powerpoint/2010/main" val="146769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4" y="251239"/>
            <a:ext cx="4908185" cy="21585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9873"/>
            <a:ext cx="5891134" cy="404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51" y="2809873"/>
            <a:ext cx="6461621" cy="4048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14925" y="684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https://www.englishclub.com/grammar/sentence/indirect-object.htm</a:t>
            </a:r>
          </a:p>
        </p:txBody>
      </p:sp>
    </p:spTree>
    <p:extLst>
      <p:ext uri="{BB962C8B-B14F-4D97-AF65-F5344CB8AC3E}">
        <p14:creationId xmlns:p14="http://schemas.microsoft.com/office/powerpoint/2010/main" val="410777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4" y="5658592"/>
            <a:ext cx="5457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https://www.grammar-monster.com/glossary/indirect_object.htm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15956" cy="5315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56" y="0"/>
            <a:ext cx="5876044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71226" y="1546264"/>
            <a:ext cx="5092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Shall I tell </a:t>
            </a:r>
            <a:r>
              <a:rPr lang="en-US" sz="2000" b="1" dirty="0">
                <a:solidFill>
                  <a:srgbClr val="FFFF00"/>
                </a:solidFill>
              </a:rPr>
              <a:t>the children </a:t>
            </a:r>
            <a:r>
              <a:rPr lang="en-US" sz="2000" b="1" dirty="0"/>
              <a:t>our ghost story</a:t>
            </a:r>
            <a:r>
              <a:rPr lang="en-US" sz="2000" dirty="0"/>
              <a:t> tonight?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2161" y="2135519"/>
            <a:ext cx="4476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 have given </a:t>
            </a:r>
            <a:r>
              <a:rPr lang="en-US" sz="2000" b="1" dirty="0">
                <a:solidFill>
                  <a:srgbClr val="FFFF00"/>
                </a:solidFill>
              </a:rPr>
              <a:t>the room </a:t>
            </a:r>
            <a:r>
              <a:rPr lang="en-US" sz="2000" b="1" dirty="0"/>
              <a:t>a quick inspection</a:t>
            </a:r>
            <a:r>
              <a:rPr lang="en-US" sz="2000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5956" y="2776200"/>
            <a:ext cx="5876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Parsa</a:t>
            </a:r>
            <a:r>
              <a:rPr lang="en-US" sz="2000" dirty="0" smtClean="0"/>
              <a:t> and </a:t>
            </a:r>
            <a:r>
              <a:rPr lang="en-US" sz="2000" dirty="0" err="1" smtClean="0"/>
              <a:t>Nima</a:t>
            </a:r>
            <a:r>
              <a:rPr lang="en-US" sz="2000" dirty="0" smtClean="0"/>
              <a:t> gave  </a:t>
            </a:r>
            <a:r>
              <a:rPr lang="en-US" sz="2000" b="1" dirty="0" smtClean="0">
                <a:solidFill>
                  <a:srgbClr val="FFFF00"/>
                </a:solidFill>
              </a:rPr>
              <a:t>their professors </a:t>
            </a:r>
            <a:r>
              <a:rPr lang="en-US" sz="2000" b="1" dirty="0" smtClean="0"/>
              <a:t>the proposals.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7413986" y="3492638"/>
            <a:ext cx="3679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Helia</a:t>
            </a:r>
            <a:r>
              <a:rPr lang="en-US" sz="2000" dirty="0" smtClean="0"/>
              <a:t> </a:t>
            </a:r>
            <a:r>
              <a:rPr lang="en-US" sz="2000" dirty="0"/>
              <a:t>bought </a:t>
            </a:r>
            <a:r>
              <a:rPr lang="en-US" sz="2000" b="1" dirty="0" smtClean="0">
                <a:solidFill>
                  <a:srgbClr val="FFFF00"/>
                </a:solidFill>
              </a:rPr>
              <a:t>her sister</a:t>
            </a:r>
            <a:r>
              <a:rPr lang="en-US" sz="2000" dirty="0" smtClean="0"/>
              <a:t> </a:t>
            </a:r>
            <a:r>
              <a:rPr lang="en-US" sz="2000" b="1" dirty="0"/>
              <a:t>a </a:t>
            </a:r>
            <a:r>
              <a:rPr lang="en-US" sz="2000" b="1" dirty="0" smtClean="0"/>
              <a:t>present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590305" y="235358"/>
            <a:ext cx="47872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b="1" dirty="0">
                <a:solidFill>
                  <a:srgbClr val="FFFF00"/>
                </a:solidFill>
              </a:rPr>
              <a:t>indirect object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of a verb </a:t>
            </a:r>
            <a:r>
              <a:rPr lang="en-US" sz="2800" i="1" dirty="0"/>
              <a:t>receives</a:t>
            </a:r>
            <a:r>
              <a:rPr lang="en-US" sz="2800" dirty="0"/>
              <a:t> the </a:t>
            </a:r>
            <a:r>
              <a:rPr lang="en-US" sz="2800" dirty="0" smtClean="0"/>
              <a:t>direct object.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102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6" y="437775"/>
            <a:ext cx="11460174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0" y="690262"/>
            <a:ext cx="1066948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6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0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155136" cy="340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40175" y="1304144"/>
            <a:ext cx="2188564" cy="1229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nouns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0175" y="5163679"/>
            <a:ext cx="2188564" cy="1229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  nouns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06477" y="0"/>
            <a:ext cx="2008682" cy="1304144"/>
          </a:xfrm>
          <a:prstGeom prst="ellipse">
            <a:avLst/>
          </a:prstGeom>
          <a:solidFill>
            <a:srgbClr val="E4F72D"/>
          </a:solidFill>
          <a:ln>
            <a:solidFill>
              <a:srgbClr val="E4F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concrete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415159" y="-10831"/>
            <a:ext cx="1883334" cy="1304144"/>
          </a:xfrm>
          <a:prstGeom prst="ellipse">
            <a:avLst/>
          </a:prstGeom>
          <a:solidFill>
            <a:srgbClr val="E4F72D"/>
          </a:solidFill>
          <a:ln>
            <a:solidFill>
              <a:srgbClr val="E4F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abstract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78080" y="1386558"/>
            <a:ext cx="2437079" cy="1413233"/>
          </a:xfrm>
          <a:prstGeom prst="ellipse">
            <a:avLst/>
          </a:prstGeom>
          <a:solidFill>
            <a:srgbClr val="F98FEC"/>
          </a:solidFill>
          <a:ln>
            <a:solidFill>
              <a:srgbClr val="F98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countable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313019" y="1405080"/>
            <a:ext cx="2583474" cy="1428955"/>
          </a:xfrm>
          <a:prstGeom prst="ellipse">
            <a:avLst/>
          </a:prstGeom>
          <a:solidFill>
            <a:srgbClr val="F98FEC"/>
          </a:solidFill>
          <a:ln>
            <a:solidFill>
              <a:srgbClr val="F98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uncountable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821569" y="3002946"/>
            <a:ext cx="2177102" cy="130414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compound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78080" y="3002946"/>
            <a:ext cx="2143592" cy="130414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collective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805104" y="1450121"/>
            <a:ext cx="1064302" cy="10584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29038"/>
            <a:ext cx="3155136" cy="31289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59" y="4436861"/>
            <a:ext cx="4876799" cy="242113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782763" y="5249032"/>
            <a:ext cx="1064302" cy="10584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07192"/>
              </p:ext>
            </p:extLst>
          </p:nvPr>
        </p:nvGraphicFramePr>
        <p:xfrm>
          <a:off x="483605" y="2036156"/>
          <a:ext cx="11272838" cy="3474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1574"/>
                <a:gridCol w="10101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Suffixes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-ship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friendship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membership</a:t>
                      </a:r>
                      <a:r>
                        <a:rPr lang="en-US" sz="2400" dirty="0" smtClean="0"/>
                        <a:t>, scholarship, fellowship,</a:t>
                      </a:r>
                      <a:r>
                        <a:rPr lang="en-US" sz="2400" baseline="0" dirty="0" smtClean="0"/>
                        <a:t> leadership, citizenship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sediment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movement</a:t>
                      </a:r>
                      <a:r>
                        <a:rPr lang="en-US" sz="2400" dirty="0" smtClean="0"/>
                        <a:t>, involvement, entertainment, disagreement, refreshment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tion</a:t>
                      </a:r>
                      <a:r>
                        <a:rPr lang="en-US" sz="2400" dirty="0" smtClean="0"/>
                        <a:t>, </a:t>
                      </a:r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production</a:t>
                      </a:r>
                      <a:r>
                        <a:rPr lang="en-US" sz="2400" dirty="0" smtClean="0"/>
                        <a:t>, connection, education, direction, communication 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mission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collision, decision, confusion, explosion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ity</a:t>
                      </a:r>
                      <a:r>
                        <a:rPr lang="en-US" sz="2400" dirty="0" smtClean="0"/>
                        <a:t>, </a:t>
                      </a:r>
                    </a:p>
                    <a:p>
                      <a:r>
                        <a:rPr lang="en-US" sz="2400" dirty="0" smtClean="0"/>
                        <a:t>-ty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FF0000"/>
                          </a:solidFill>
                        </a:rPr>
                        <a:t>necessity</a:t>
                      </a:r>
                      <a:r>
                        <a:rPr lang="en-US" sz="2400" dirty="0" smtClean="0"/>
                        <a:t>, activity, complexity, equality, publicity, validity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 cruelty</a:t>
                      </a:r>
                      <a:r>
                        <a:rPr lang="en-US" sz="2400" dirty="0" smtClean="0"/>
                        <a:t>, certainty,</a:t>
                      </a:r>
                      <a:r>
                        <a:rPr lang="en-US" sz="2400" baseline="0" dirty="0" smtClean="0"/>
                        <a:t> loyalty, specialty, casualty, modesty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-ness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readiness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usefulness</a:t>
                      </a:r>
                      <a:r>
                        <a:rPr lang="en-US" sz="2400" dirty="0" smtClean="0"/>
                        <a:t>, weakness, forgiveness,</a:t>
                      </a:r>
                      <a:r>
                        <a:rPr lang="en-US" sz="2400" baseline="0" dirty="0" smtClean="0"/>
                        <a:t> cost-effectiveness, willingness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90312" y="677189"/>
            <a:ext cx="5059398" cy="843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Noun construction</a:t>
            </a:r>
            <a:endParaRPr lang="en-US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5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68011"/>
              </p:ext>
            </p:extLst>
          </p:nvPr>
        </p:nvGraphicFramePr>
        <p:xfrm>
          <a:off x="957264" y="793750"/>
          <a:ext cx="10287000" cy="45720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349270"/>
                <a:gridCol w="89377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Suffixes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-al</a:t>
                      </a:r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ial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arrival</a:t>
                      </a:r>
                      <a:r>
                        <a:rPr lang="en-US" sz="2400" dirty="0" smtClean="0"/>
                        <a:t>, removal, disposal, proposal, refusal, approval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burial</a:t>
                      </a:r>
                      <a:r>
                        <a:rPr lang="en-US" sz="2400" dirty="0" smtClean="0"/>
                        <a:t>, trial, denial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ance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ence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reliance</a:t>
                      </a:r>
                      <a:r>
                        <a:rPr lang="en-US" sz="2400" dirty="0" smtClean="0"/>
                        <a:t>, performance, assistance,</a:t>
                      </a:r>
                      <a:r>
                        <a:rPr lang="en-US" sz="2400" baseline="0" dirty="0" smtClean="0"/>
                        <a:t> guidance, </a:t>
                      </a:r>
                      <a:r>
                        <a:rPr lang="en-US" sz="2400" dirty="0" smtClean="0"/>
                        <a:t> endurance, insurance</a:t>
                      </a:r>
                    </a:p>
                    <a:p>
                      <a:r>
                        <a:rPr lang="en-US" sz="2400" b="1" dirty="0" err="1" smtClean="0">
                          <a:solidFill>
                            <a:srgbClr val="FFFF00"/>
                          </a:solidFill>
                        </a:rPr>
                        <a:t>defence</a:t>
                      </a:r>
                      <a:r>
                        <a:rPr lang="en-US" sz="2400" dirty="0" smtClean="0"/>
                        <a:t>, reference, difference, preference, existence, correspondence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acy</a:t>
                      </a:r>
                      <a:r>
                        <a:rPr lang="en-US" sz="2400" dirty="0" smtClean="0"/>
                        <a:t>,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bureaucracy</a:t>
                      </a:r>
                      <a:r>
                        <a:rPr lang="en-US" sz="2400" dirty="0" smtClean="0"/>
                        <a:t>, privacy, primacy, legitimacy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candidate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graduate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certificate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-ant,</a:t>
                      </a:r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assistant</a:t>
                      </a:r>
                      <a:r>
                        <a:rPr lang="en-US" sz="2400" dirty="0" smtClean="0"/>
                        <a:t>, immigrant,</a:t>
                      </a:r>
                      <a:r>
                        <a:rPr lang="en-US" sz="2400" baseline="0" dirty="0" smtClean="0"/>
                        <a:t> observant, applicant, defendant</a:t>
                      </a: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component</a:t>
                      </a:r>
                      <a:r>
                        <a:rPr lang="en-US" sz="2400" dirty="0" smtClean="0"/>
                        <a:t>, recipient, resident, solvent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25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69566"/>
              </p:ext>
            </p:extLst>
          </p:nvPr>
        </p:nvGraphicFramePr>
        <p:xfrm>
          <a:off x="1774824" y="1119716"/>
          <a:ext cx="824071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718"/>
                <a:gridCol w="5775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Suffixes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ary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ery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ory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sedimentary</a:t>
                      </a:r>
                      <a:r>
                        <a:rPr lang="en-US" sz="2400" dirty="0" smtClean="0"/>
                        <a:t>, itinerary, solitary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memory</a:t>
                      </a:r>
                      <a:r>
                        <a:rPr lang="en-US" sz="2400" dirty="0" smtClean="0"/>
                        <a:t>, accessory,</a:t>
                      </a:r>
                      <a:r>
                        <a:rPr lang="en-US" sz="2400" baseline="0" dirty="0" smtClean="0"/>
                        <a:t> laboratory</a:t>
                      </a:r>
                    </a:p>
                    <a:p>
                      <a:r>
                        <a:rPr lang="en-US" sz="2400" b="1" baseline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ishery</a:t>
                      </a:r>
                      <a:r>
                        <a:rPr lang="en-US" sz="2400" dirty="0" smtClean="0"/>
                        <a:t>, bakery, bravery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ancy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ency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redundancy</a:t>
                      </a:r>
                      <a:r>
                        <a:rPr lang="en-US" sz="2400" dirty="0" smtClean="0"/>
                        <a:t>, expectancy, vibrancy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efficiency</a:t>
                      </a:r>
                      <a:r>
                        <a:rPr lang="en-US" sz="2400" dirty="0" smtClean="0"/>
                        <a:t>, consistency, dependency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baggage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postage</a:t>
                      </a:r>
                      <a:r>
                        <a:rPr lang="en-US" sz="2400" dirty="0" smtClean="0"/>
                        <a:t>, package, marriage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ic</a:t>
                      </a:r>
                      <a:r>
                        <a:rPr lang="en-US" sz="2400" dirty="0" smtClean="0"/>
                        <a:t>/tic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characteristic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critic,</a:t>
                      </a:r>
                      <a:r>
                        <a:rPr lang="en-US" sz="24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attic, topic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dom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boredom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freedom</a:t>
                      </a:r>
                      <a:r>
                        <a:rPr lang="en-US" sz="2400" dirty="0" smtClean="0"/>
                        <a:t>, kingdom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928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15474"/>
              </p:ext>
            </p:extLst>
          </p:nvPr>
        </p:nvGraphicFramePr>
        <p:xfrm>
          <a:off x="4814888" y="691091"/>
          <a:ext cx="697230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516"/>
                <a:gridCol w="49527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Suffixes</a:t>
                      </a:r>
                      <a:endParaRPr lang="en-US" sz="2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Examples</a:t>
                      </a:r>
                      <a:endParaRPr lang="en-US" sz="2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2400" b="1" i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er</a:t>
                      </a:r>
                      <a:r>
                        <a:rPr lang="en-US" sz="24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/or/</a:t>
                      </a:r>
                      <a:r>
                        <a:rPr lang="en-US" sz="2400" b="1" i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ar</a:t>
                      </a:r>
                      <a:r>
                        <a:rPr lang="en-US" sz="24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(agent) </a:t>
                      </a: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user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conveyor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cylinder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builder, interpreter, advertiser,</a:t>
                      </a:r>
                      <a:r>
                        <a:rPr lang="en-US" sz="2400" i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advisor, supervisor, </a:t>
                      </a:r>
                      <a:r>
                        <a:rPr lang="en-US" sz="2400" i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actor, director, instructor, navigator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2400" b="1" i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ee</a:t>
                      </a:r>
                      <a:r>
                        <a:rPr lang="en-US" sz="24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employee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trainee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</a:t>
                      </a:r>
                      <a:r>
                        <a:rPr lang="en-US" sz="2400" i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refugee, attendee</a:t>
                      </a: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-hood </a:t>
                      </a: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childhood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</a:t>
                      </a:r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neighborhood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</a:t>
                      </a:r>
                      <a:r>
                        <a:rPr lang="en-US" sz="2400" i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brotherhood, neighborhood</a:t>
                      </a: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-ism </a:t>
                      </a: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socialism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tourism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imperialism, favoritism, conservatism	</a:t>
                      </a: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2400" b="1" i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th</a:t>
                      </a:r>
                      <a:r>
                        <a:rPr lang="en-US" sz="2400" b="1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depth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growth</a:t>
                      </a:r>
                      <a:r>
                        <a:rPr lang="en-US" sz="24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length, birth, wealth</a:t>
                      </a:r>
                    </a:p>
                  </a:txBody>
                  <a:tcPr>
                    <a:solidFill>
                      <a:srgbClr val="F98FEC">
                        <a:alpha val="66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6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96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00033"/>
              </p:ext>
            </p:extLst>
          </p:nvPr>
        </p:nvGraphicFramePr>
        <p:xfrm>
          <a:off x="5743575" y="0"/>
          <a:ext cx="6370639" cy="697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723"/>
                <a:gridCol w="5062916"/>
              </a:tblGrid>
              <a:tr h="6493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Suffixes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Examples</a:t>
                      </a:r>
                      <a:endParaRPr lang="en-US" sz="2000" dirty="0"/>
                    </a:p>
                  </a:txBody>
                  <a:tcPr/>
                </a:tc>
              </a:tr>
              <a:tr h="9835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r>
                        <a:rPr lang="en-US" sz="2000" dirty="0" err="1" smtClean="0"/>
                        <a:t>tude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altitude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magnitude</a:t>
                      </a:r>
                      <a:r>
                        <a:rPr lang="en-US" sz="2000" dirty="0" smtClean="0"/>
                        <a:t>, amplitude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9835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-ing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building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feeling</a:t>
                      </a:r>
                      <a:r>
                        <a:rPr lang="en-US" sz="2000" dirty="0" smtClean="0"/>
                        <a:t>, meeting, seating, landing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14050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r>
                        <a:rPr lang="en-US" sz="2000" dirty="0" err="1" smtClean="0"/>
                        <a:t>ist</a:t>
                      </a:r>
                      <a:r>
                        <a:rPr lang="en-US" sz="2000" dirty="0" smtClean="0"/>
                        <a:t> (person)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socialist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analyst</a:t>
                      </a:r>
                      <a:r>
                        <a:rPr lang="en-US" sz="2000" dirty="0" smtClean="0"/>
                        <a:t>, typist, novelist,</a:t>
                      </a:r>
                      <a:r>
                        <a:rPr lang="en-US" sz="2000" baseline="0" dirty="0" smtClean="0"/>
                        <a:t> cartoonist, journalist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9835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-ice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notice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 practice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9835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r>
                        <a:rPr lang="en-US" sz="2000" dirty="0" err="1" smtClean="0"/>
                        <a:t>ics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ethics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physics</a:t>
                      </a:r>
                      <a:r>
                        <a:rPr lang="en-US" sz="2000" dirty="0" smtClean="0"/>
                        <a:t>, plastics,</a:t>
                      </a:r>
                      <a:r>
                        <a:rPr lang="en-US" sz="2000" baseline="0" dirty="0" smtClean="0"/>
                        <a:t> statistics, mathematics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9835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history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economy</a:t>
                      </a:r>
                      <a:r>
                        <a:rPr lang="en-US" sz="2000" dirty="0" smtClean="0"/>
                        <a:t>, beauty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0"/>
            <a:ext cx="587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5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7" y="0"/>
            <a:ext cx="10869542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66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7265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8983" y="732735"/>
            <a:ext cx="4694683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Topic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sentence: main idea</a:t>
            </a:r>
            <a:endParaRPr lang="en-US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1937" y="4153378"/>
            <a:ext cx="5941050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Supporting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sentences: Specific details</a:t>
            </a:r>
            <a:endParaRPr lang="en-US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9250" y="5585645"/>
            <a:ext cx="496642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Concluding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sentence: wrap-up </a:t>
            </a:r>
            <a:endParaRPr lang="en-US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403940">
            <a:off x="8201026" y="1320460"/>
            <a:ext cx="3805529" cy="655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Writing Essentials</a:t>
            </a:r>
            <a:endParaRPr lang="en-US" sz="3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88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88" y="420007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10713" y="2142166"/>
            <a:ext cx="26812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https://www.khanacademy.org/humanities/grammar/parts-of-speech-the-noun/types-of-nouns/v/common-and-proper-nouns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6"/>
            <a:ext cx="9510713" cy="6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4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53" y="0"/>
            <a:ext cx="6867354" cy="6781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7011" y="673167"/>
            <a:ext cx="1441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624848" y="301350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714827" y="5265005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Thing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8862954" y="574006"/>
            <a:ext cx="91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76217" y="1196496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principal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3427" y="2768367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66430" y="3352056"/>
            <a:ext cx="74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Shiraz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45926" y="5157283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9295" y="5449671"/>
            <a:ext cx="127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locomotive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96575" y="5526615"/>
            <a:ext cx="2532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4" y="0"/>
            <a:ext cx="5258639" cy="6858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329250" y="58295"/>
            <a:ext cx="28542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things, places, and people that you can </a:t>
            </a:r>
            <a:r>
              <a:rPr lang="en-US" sz="28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see, touch, hear, smell, and taste 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called 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concrete nouns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057371" y="3090446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airport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4972" y="351231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66266" y="375727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gym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62116" y="597402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94732" y="888610"/>
            <a:ext cx="1281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researcher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93990" y="1458678"/>
            <a:ext cx="12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moderator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11506" y="5097901"/>
            <a:ext cx="78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laptop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62282" y="577066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spoon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98499" y="5955329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shelf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84" y="3512317"/>
            <a:ext cx="3258264" cy="32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F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401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63075" y="2781597"/>
            <a:ext cx="2638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https://www.khanacademy.org/humanities/grammar/parts-of-speech-the-noun/types-of-nouns/v/concrete-and-abstract-nouns</a:t>
            </a:r>
          </a:p>
        </p:txBody>
      </p:sp>
    </p:spTree>
    <p:extLst>
      <p:ext uri="{BB962C8B-B14F-4D97-AF65-F5344CB8AC3E}">
        <p14:creationId xmlns:p14="http://schemas.microsoft.com/office/powerpoint/2010/main" val="29085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4287"/>
            <a:ext cx="12192001" cy="6761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52623" y="1496894"/>
            <a:ext cx="8286750" cy="376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emotions and ideas/concepts that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cannot be seen, touched, heard, smelled, or tasted with your five senses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called </a:t>
            </a:r>
            <a:r>
              <a:rPr lang="en-US" sz="2400" b="1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abstract nouns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Idea                                                      Emotion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Religion                                                Happiness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                                                     Surprise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Creativity                                                    Grief    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Motivation                                             Excitement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3450" y="2767312"/>
            <a:ext cx="10896600" cy="397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 nouns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Common/concrete nouns referring to </a:t>
            </a:r>
            <a:r>
              <a:rPr lang="en-US" sz="2400" b="1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specific or unique name</a:t>
            </a:r>
            <a:endParaRPr lang="en-US" sz="24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initial letter is capitalized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am flying first-class on 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Iran Air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Takht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-e </a:t>
            </a:r>
            <a:r>
              <a:rPr lang="en-US" sz="2400" b="1" dirty="0" err="1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Jamshid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 world heritage site located in 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Fars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Mohammad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 err="1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Sahand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study Engineering at </a:t>
            </a:r>
            <a:r>
              <a:rPr lang="en-US" sz="2400" b="1" dirty="0" err="1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Amirkabir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University.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LinkedIn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an online platform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professional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Siamak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Ansari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always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uses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online services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provided by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Baya</a:t>
            </a:r>
            <a:r>
              <a:rPr lang="en-US" sz="2400" b="1" dirty="0" smtClean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66343"/>
            <a:ext cx="10564772" cy="386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Compound nouns</a:t>
            </a:r>
            <a:endParaRPr lang="en-US" sz="2400" b="1" dirty="0">
              <a:solidFill>
                <a:srgbClr val="FF006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Nouns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made up of </a:t>
            </a:r>
            <a:r>
              <a:rPr lang="en-US" sz="2400" b="1" u="sng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or more words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refer to one thing, place, person, or idea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Noun + Noun: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bedroom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firefly, sea food, bus stop, mineral water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Adjective + Noun/gerund: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blackboard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greenhouse, dry-cleaning</a:t>
            </a:r>
            <a:endParaRPr lang="en-US" sz="2400" b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Noun + Verb: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sunrise, haircut, rainfall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Verb/gerund + Noun: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breakfast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washing machine, swimming pool, driving license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Verb + preposition: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check-out, check-up</a:t>
            </a:r>
            <a:endParaRPr lang="en-US" sz="2400" b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1" y="4093345"/>
            <a:ext cx="4329112" cy="26349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23374" y="4095163"/>
            <a:ext cx="1782024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Coronavirus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8382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77" y="0"/>
            <a:ext cx="6670623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875"/>
            <a:ext cx="5521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7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1169</Words>
  <Application>Microsoft Office PowerPoint</Application>
  <PresentationFormat>Widescreen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Forte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113</cp:revision>
  <dcterms:created xsi:type="dcterms:W3CDTF">2021-03-04T20:03:46Z</dcterms:created>
  <dcterms:modified xsi:type="dcterms:W3CDTF">2021-03-08T08:58:07Z</dcterms:modified>
</cp:coreProperties>
</file>