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4" r:id="rId4"/>
    <p:sldId id="258" r:id="rId5"/>
    <p:sldId id="257" r:id="rId6"/>
    <p:sldId id="260" r:id="rId7"/>
    <p:sldId id="259" r:id="rId8"/>
    <p:sldId id="269" r:id="rId9"/>
    <p:sldId id="261" r:id="rId10"/>
    <p:sldId id="262" r:id="rId11"/>
    <p:sldId id="26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F165DD"/>
    <a:srgbClr val="F9C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0479C7-6D1E-44CB-BAE2-397CAB647A03}"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287307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479C7-6D1E-44CB-BAE2-397CAB647A03}"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289253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479C7-6D1E-44CB-BAE2-397CAB647A03}"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192507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479C7-6D1E-44CB-BAE2-397CAB647A03}"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206111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479C7-6D1E-44CB-BAE2-397CAB647A03}"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149893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0479C7-6D1E-44CB-BAE2-397CAB647A03}"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167093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0479C7-6D1E-44CB-BAE2-397CAB647A03}"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410327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479C7-6D1E-44CB-BAE2-397CAB647A03}"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13745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479C7-6D1E-44CB-BAE2-397CAB647A03}"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117880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479C7-6D1E-44CB-BAE2-397CAB647A03}"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209518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479C7-6D1E-44CB-BAE2-397CAB647A03}"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F5EA1-D25F-4E98-BA62-C272830610E8}" type="slidenum">
              <a:rPr lang="en-US" smtClean="0"/>
              <a:t>‹#›</a:t>
            </a:fld>
            <a:endParaRPr lang="en-US"/>
          </a:p>
        </p:txBody>
      </p:sp>
    </p:spTree>
    <p:extLst>
      <p:ext uri="{BB962C8B-B14F-4D97-AF65-F5344CB8AC3E}">
        <p14:creationId xmlns:p14="http://schemas.microsoft.com/office/powerpoint/2010/main" val="22262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479C7-6D1E-44CB-BAE2-397CAB647A03}" type="datetimeFigureOut">
              <a:rPr lang="en-US" smtClean="0"/>
              <a:t>3/13/2021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F5EA1-D25F-4E98-BA62-C272830610E8}" type="slidenum">
              <a:rPr lang="en-US" smtClean="0"/>
              <a:t>‹#›</a:t>
            </a:fld>
            <a:endParaRPr lang="en-US"/>
          </a:p>
        </p:txBody>
      </p:sp>
    </p:spTree>
    <p:extLst>
      <p:ext uri="{BB962C8B-B14F-4D97-AF65-F5344CB8AC3E}">
        <p14:creationId xmlns:p14="http://schemas.microsoft.com/office/powerpoint/2010/main" val="389333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1982771" y="4318085"/>
            <a:ext cx="8226458" cy="1039728"/>
          </a:xfrm>
          <a:prstGeom prst="rect">
            <a:avLst/>
          </a:prstGeom>
        </p:spPr>
        <p:txBody>
          <a:bodyPr wrap="square">
            <a:spAutoFit/>
          </a:bodyPr>
          <a:lstStyle/>
          <a:p>
            <a:pPr algn="just">
              <a:lnSpc>
                <a:spcPct val="150000"/>
              </a:lnSpc>
            </a:pPr>
            <a:r>
              <a:rPr lang="en-US" sz="4000" b="1" i="1" dirty="0">
                <a:solidFill>
                  <a:srgbClr val="FFFF00"/>
                </a:solidFill>
                <a:effectLst>
                  <a:outerShdw blurRad="38100" dist="38100" dir="2700000" algn="tl">
                    <a:srgbClr val="000000">
                      <a:alpha val="43137"/>
                    </a:srgbClr>
                  </a:outerShdw>
                </a:effectLst>
                <a:latin typeface="Cambria" panose="02040503050406030204" pitchFamily="18" charset="0"/>
                <a:cs typeface="Helvetica" panose="020B0604020202020204" pitchFamily="34" charset="0"/>
              </a:rPr>
              <a:t>Chapter 2: Internet of Things (</a:t>
            </a:r>
            <a:r>
              <a:rPr lang="en-US" sz="4000" b="1" i="1" dirty="0" err="1">
                <a:solidFill>
                  <a:srgbClr val="FFFF00"/>
                </a:solidFill>
                <a:effectLst>
                  <a:outerShdw blurRad="38100" dist="38100" dir="2700000" algn="tl">
                    <a:srgbClr val="000000">
                      <a:alpha val="43137"/>
                    </a:srgbClr>
                  </a:outerShdw>
                </a:effectLst>
                <a:latin typeface="Cambria" panose="02040503050406030204" pitchFamily="18" charset="0"/>
                <a:cs typeface="Helvetica" panose="020B0604020202020204" pitchFamily="34" charset="0"/>
              </a:rPr>
              <a:t>IoT</a:t>
            </a:r>
            <a:r>
              <a:rPr lang="en-US" sz="4000" b="1" i="1" dirty="0">
                <a:solidFill>
                  <a:srgbClr val="FFFF00"/>
                </a:solidFill>
                <a:effectLst>
                  <a:outerShdw blurRad="38100" dist="38100" dir="2700000" algn="tl">
                    <a:srgbClr val="000000">
                      <a:alpha val="43137"/>
                    </a:srgbClr>
                  </a:outerShdw>
                </a:effectLst>
                <a:latin typeface="Cambria" panose="02040503050406030204" pitchFamily="18" charset="0"/>
                <a:cs typeface="Helvetica" panose="020B0604020202020204" pitchFamily="34" charset="0"/>
              </a:rPr>
              <a:t>)</a:t>
            </a:r>
            <a:endParaRPr lang="en-US" sz="4000" b="1" i="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4775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0" y="277232"/>
            <a:ext cx="6443664" cy="6463308"/>
          </a:xfrm>
          <a:prstGeom prst="rect">
            <a:avLst/>
          </a:prstGeom>
        </p:spPr>
        <p:txBody>
          <a:bodyPr wrap="square">
            <a:spAutoFit/>
          </a:bodyPr>
          <a:lstStyle/>
          <a:p>
            <a:pPr marL="342900" marR="0" algn="just">
              <a:lnSpc>
                <a:spcPct val="115000"/>
              </a:lnSpc>
              <a:spcBef>
                <a:spcPts val="0"/>
              </a:spcBef>
              <a:spcAft>
                <a:spcPts val="0"/>
              </a:spcAft>
              <a:tabLst>
                <a:tab pos="2971800" algn="ctr"/>
              </a:tabLst>
            </a:pPr>
            <a:r>
              <a:rPr lang="en-US" b="1" dirty="0" smtClean="0">
                <a:effectLst/>
                <a:latin typeface="Cambria" panose="02040503050406030204" pitchFamily="18" charset="0"/>
                <a:ea typeface="Calibri" panose="020F0502020204030204" pitchFamily="34" charset="0"/>
                <a:cs typeface="Times New Roman" panose="02020603050405020304" pitchFamily="18" charset="0"/>
              </a:rPr>
              <a:t> </a:t>
            </a:r>
            <a:r>
              <a:rPr lang="en-US" sz="2000" dirty="0" smtClean="0">
                <a:effectLst/>
                <a:latin typeface="Cambria" panose="02040503050406030204" pitchFamily="18" charset="0"/>
                <a:ea typeface="Times New Roman" panose="02020603050405020304" pitchFamily="18" charset="0"/>
              </a:rPr>
              <a:t>Farmers have also been turning to connected sensors to </a:t>
            </a:r>
            <a:r>
              <a:rPr lang="en-US" sz="2000" b="1" i="1" dirty="0" smtClean="0">
                <a:solidFill>
                  <a:srgbClr val="00B0F0"/>
                </a:solidFill>
                <a:effectLst/>
                <a:latin typeface="Cambria" panose="02040503050406030204" pitchFamily="18" charset="0"/>
                <a:ea typeface="Times New Roman" panose="02020603050405020304" pitchFamily="18" charset="0"/>
              </a:rPr>
              <a:t>monitor</a:t>
            </a:r>
            <a:r>
              <a:rPr lang="en-US" sz="2000" dirty="0" smtClean="0">
                <a:effectLst/>
                <a:latin typeface="Cambria" panose="02040503050406030204" pitchFamily="18" charset="0"/>
                <a:ea typeface="Times New Roman" panose="02020603050405020304" pitchFamily="18" charset="0"/>
              </a:rPr>
              <a:t> both crops and </a:t>
            </a:r>
            <a:r>
              <a:rPr lang="en-US" sz="2000" b="1" i="1" dirty="0" smtClean="0">
                <a:solidFill>
                  <a:srgbClr val="00B0F0"/>
                </a:solidFill>
                <a:effectLst/>
                <a:latin typeface="Cambria" panose="02040503050406030204" pitchFamily="18" charset="0"/>
                <a:ea typeface="Times New Roman" panose="02020603050405020304" pitchFamily="18" charset="0"/>
              </a:rPr>
              <a:t>cattle</a:t>
            </a:r>
            <a:r>
              <a:rPr lang="en-US" sz="2000" dirty="0" smtClean="0">
                <a:effectLst/>
                <a:latin typeface="Cambria" panose="02040503050406030204" pitchFamily="18" charset="0"/>
                <a:ea typeface="Times New Roman" panose="02020603050405020304" pitchFamily="18" charset="0"/>
              </a:rPr>
              <a:t>, in the hopes of improving production and </a:t>
            </a:r>
            <a:r>
              <a:rPr lang="en-US" sz="2000" b="1" i="1" dirty="0" smtClean="0">
                <a:solidFill>
                  <a:srgbClr val="00B0F0"/>
                </a:solidFill>
                <a:effectLst/>
                <a:latin typeface="Cambria" panose="02040503050406030204" pitchFamily="18" charset="0"/>
                <a:ea typeface="Times New Roman" panose="02020603050405020304" pitchFamily="18" charset="0"/>
              </a:rPr>
              <a:t>efficiency</a:t>
            </a:r>
            <a:r>
              <a:rPr lang="en-US" sz="2000" dirty="0" smtClean="0">
                <a:effectLst/>
                <a:latin typeface="Cambria" panose="02040503050406030204" pitchFamily="18" charset="0"/>
                <a:ea typeface="Times New Roman" panose="02020603050405020304" pitchFamily="18" charset="0"/>
              </a:rPr>
              <a:t> and </a:t>
            </a:r>
            <a:r>
              <a:rPr lang="en-US" sz="2000" b="1" i="1" dirty="0" smtClean="0">
                <a:solidFill>
                  <a:srgbClr val="00B0F0"/>
                </a:solidFill>
                <a:effectLst/>
                <a:latin typeface="Cambria" panose="02040503050406030204" pitchFamily="18" charset="0"/>
                <a:ea typeface="Times New Roman" panose="02020603050405020304" pitchFamily="18" charset="0"/>
              </a:rPr>
              <a:t>tracking</a:t>
            </a:r>
            <a:r>
              <a:rPr lang="en-US" sz="2000" dirty="0" smtClean="0">
                <a:effectLst/>
                <a:latin typeface="Cambria" panose="02040503050406030204" pitchFamily="18" charset="0"/>
                <a:ea typeface="Times New Roman" panose="02020603050405020304" pitchFamily="18" charset="0"/>
              </a:rPr>
              <a:t> the health of their herds. The examples are endless, and all we can predict is that connected devices will likely make their ways into most businesses, just the way computers and the Internet have. Imagine your security access card being used to track where you are in the building, so your boss can calculate how much time you are spending in the kitchen making tea.</a:t>
            </a:r>
          </a:p>
          <a:p>
            <a:pPr marL="342900" marR="0" algn="just">
              <a:lnSpc>
                <a:spcPct val="115000"/>
              </a:lnSpc>
              <a:spcBef>
                <a:spcPts val="0"/>
              </a:spcBef>
              <a:spcAft>
                <a:spcPts val="0"/>
              </a:spcAft>
              <a:tabLst>
                <a:tab pos="2971800" algn="ctr"/>
              </a:tabLst>
            </a:pPr>
            <a:endParaRPr lang="en-US" sz="2000" dirty="0" smtClean="0">
              <a:effectLst/>
              <a:latin typeface="Times New Roman" panose="02020603050405020304" pitchFamily="18" charset="0"/>
              <a:ea typeface="Calibri" panose="020F0502020204030204" pitchFamily="34" charset="0"/>
            </a:endParaRPr>
          </a:p>
          <a:p>
            <a:pPr marL="342900" marR="0" algn="just">
              <a:lnSpc>
                <a:spcPct val="115000"/>
              </a:lnSpc>
              <a:spcBef>
                <a:spcPts val="0"/>
              </a:spcBef>
              <a:spcAft>
                <a:spcPts val="0"/>
              </a:spcAft>
              <a:tabLst>
                <a:tab pos="2971800" algn="ctr"/>
              </a:tabLst>
            </a:pPr>
            <a:r>
              <a:rPr lang="en-US" sz="2000" dirty="0" smtClean="0">
                <a:effectLst/>
                <a:latin typeface="Cambria" panose="02040503050406030204" pitchFamily="18" charset="0"/>
                <a:ea typeface="Calibri" panose="020F0502020204030204" pitchFamily="34" charset="0"/>
                <a:cs typeface="Arial" panose="020B0604020202020204" pitchFamily="34" charset="0"/>
              </a:rPr>
              <a:t>Another interesting example is a printer </a:t>
            </a:r>
            <a:r>
              <a:rPr lang="en-US" sz="2000" b="1" i="1" dirty="0" smtClean="0">
                <a:solidFill>
                  <a:srgbClr val="00B0F0"/>
                </a:solidFill>
                <a:effectLst/>
                <a:latin typeface="Cambria" panose="02040503050406030204" pitchFamily="18" charset="0"/>
                <a:ea typeface="Calibri" panose="020F0502020204030204" pitchFamily="34" charset="0"/>
                <a:cs typeface="Arial" panose="020B0604020202020204" pitchFamily="34" charset="0"/>
              </a:rPr>
              <a:t>capable</a:t>
            </a:r>
            <a:r>
              <a:rPr lang="en-US" sz="2000" dirty="0" smtClean="0">
                <a:effectLst/>
                <a:latin typeface="Cambria" panose="02040503050406030204" pitchFamily="18" charset="0"/>
                <a:ea typeface="Calibri" panose="020F0502020204030204" pitchFamily="34" charset="0"/>
                <a:cs typeface="Arial" panose="020B0604020202020204" pitchFamily="34" charset="0"/>
              </a:rPr>
              <a:t> of telling the print service company when it is running out of </a:t>
            </a:r>
            <a:r>
              <a:rPr lang="en-US" sz="2000" b="1" i="1" dirty="0" smtClean="0">
                <a:solidFill>
                  <a:srgbClr val="00B0F0"/>
                </a:solidFill>
                <a:effectLst/>
                <a:latin typeface="Cambria" panose="02040503050406030204" pitchFamily="18" charset="0"/>
                <a:ea typeface="Calibri" panose="020F0502020204030204" pitchFamily="34" charset="0"/>
                <a:cs typeface="Arial" panose="020B0604020202020204" pitchFamily="34" charset="0"/>
              </a:rPr>
              <a:t>toner.</a:t>
            </a:r>
            <a:r>
              <a:rPr lang="en-US" sz="2000" dirty="0" smtClean="0">
                <a:effectLst/>
                <a:latin typeface="Cambria" panose="02040503050406030204" pitchFamily="18" charset="0"/>
                <a:ea typeface="Calibri" panose="020F0502020204030204" pitchFamily="34" charset="0"/>
                <a:cs typeface="Arial" panose="020B0604020202020204" pitchFamily="34" charset="0"/>
              </a:rPr>
              <a:t> Detailed information such as the exact nature of the problem and parts required to </a:t>
            </a:r>
            <a:r>
              <a:rPr lang="en-US" sz="2000" b="1" i="1" dirty="0" smtClean="0">
                <a:solidFill>
                  <a:srgbClr val="00B0F0"/>
                </a:solidFill>
                <a:effectLst/>
                <a:latin typeface="Cambria" panose="02040503050406030204" pitchFamily="18" charset="0"/>
                <a:ea typeface="Calibri" panose="020F0502020204030204" pitchFamily="34" charset="0"/>
                <a:cs typeface="Arial" panose="020B0604020202020204" pitchFamily="34" charset="0"/>
              </a:rPr>
              <a:t>fix</a:t>
            </a:r>
            <a:r>
              <a:rPr lang="en-US" sz="2000" dirty="0" smtClean="0">
                <a:effectLst/>
                <a:latin typeface="Cambria" panose="02040503050406030204" pitchFamily="18" charset="0"/>
                <a:ea typeface="Calibri" panose="020F0502020204030204" pitchFamily="34" charset="0"/>
                <a:cs typeface="Arial" panose="020B0604020202020204" pitchFamily="34" charset="0"/>
              </a:rPr>
              <a:t> it can be transmitted to the service provider and their engineers, largely improving the possibility of a first-time fix.</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664" y="0"/>
            <a:ext cx="5748335" cy="6858000"/>
          </a:xfrm>
          <a:prstGeom prst="rect">
            <a:avLst/>
          </a:prstGeom>
        </p:spPr>
      </p:pic>
    </p:spTree>
    <p:extLst>
      <p:ext uri="{BB962C8B-B14F-4D97-AF65-F5344CB8AC3E}">
        <p14:creationId xmlns:p14="http://schemas.microsoft.com/office/powerpoint/2010/main" val="76543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782"/>
            <a:ext cx="6200775" cy="6463308"/>
          </a:xfrm>
          <a:prstGeom prst="rect">
            <a:avLst/>
          </a:prstGeom>
          <a:gradFill>
            <a:gsLst>
              <a:gs pos="0">
                <a:schemeClr val="accent1">
                  <a:lumMod val="5000"/>
                  <a:lumOff val="95000"/>
                </a:schemeClr>
              </a:gs>
              <a:gs pos="90259">
                <a:srgbClr val="F9CBF0"/>
              </a:gs>
              <a:gs pos="57498">
                <a:srgbClr val="FFFF00"/>
              </a:gs>
              <a:gs pos="74000">
                <a:srgbClr val="99FF33"/>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marR="0" algn="just">
              <a:lnSpc>
                <a:spcPct val="115000"/>
              </a:lnSpc>
              <a:spcBef>
                <a:spcPts val="0"/>
              </a:spcBef>
              <a:spcAft>
                <a:spcPts val="0"/>
              </a:spcAft>
              <a:tabLst>
                <a:tab pos="2971800" algn="ctr"/>
              </a:tabLst>
            </a:pPr>
            <a:r>
              <a:rPr lang="en-US" sz="2000" b="1" dirty="0" smtClean="0">
                <a:effectLst/>
                <a:latin typeface="Cambria" panose="02040503050406030204" pitchFamily="18" charset="0"/>
                <a:ea typeface="Times New Roman" panose="02020603050405020304" pitchFamily="18" charset="0"/>
              </a:rPr>
              <a:t>What will internet of things look like in the future?</a:t>
            </a:r>
            <a:endParaRPr lang="en-US" sz="2000" dirty="0" smtClean="0">
              <a:effectLst/>
              <a:latin typeface="Times New Roman" panose="02020603050405020304" pitchFamily="18" charset="0"/>
              <a:ea typeface="Calibri" panose="020F0502020204030204" pitchFamily="34" charset="0"/>
            </a:endParaRPr>
          </a:p>
          <a:p>
            <a:pPr marL="342900" marR="0" algn="just">
              <a:lnSpc>
                <a:spcPct val="115000"/>
              </a:lnSpc>
              <a:spcBef>
                <a:spcPts val="0"/>
              </a:spcBef>
              <a:spcAft>
                <a:spcPts val="0"/>
              </a:spcAft>
              <a:tabLst>
                <a:tab pos="2971800" algn="ctr"/>
              </a:tabLst>
            </a:pPr>
            <a:r>
              <a:rPr lang="en-US" sz="2000" b="1" dirty="0" smtClean="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smtClean="0">
              <a:effectLst/>
              <a:latin typeface="Times New Roman" panose="02020603050405020304" pitchFamily="18" charset="0"/>
              <a:ea typeface="Calibri" panose="020F0502020204030204" pitchFamily="34" charset="0"/>
            </a:endParaRPr>
          </a:p>
          <a:p>
            <a:pPr marL="342900" marR="0" algn="just">
              <a:lnSpc>
                <a:spcPct val="115000"/>
              </a:lnSpc>
              <a:spcBef>
                <a:spcPts val="0"/>
              </a:spcBef>
              <a:spcAft>
                <a:spcPts val="0"/>
              </a:spcAft>
              <a:tabLst>
                <a:tab pos="2971800" algn="ctr"/>
              </a:tabLst>
            </a:pPr>
            <a:r>
              <a:rPr lang="en-US" sz="2000" dirty="0" smtClean="0">
                <a:effectLst/>
                <a:latin typeface="Cambria" panose="02040503050406030204" pitchFamily="18" charset="0"/>
                <a:ea typeface="Calibri" panose="020F0502020204030204" pitchFamily="34" charset="0"/>
              </a:rPr>
              <a:t>Technology is full of ups and downs – it is often difficult to decide on whether an </a:t>
            </a:r>
            <a:r>
              <a:rPr lang="en-US" sz="2000" b="1" i="1" dirty="0" smtClean="0">
                <a:solidFill>
                  <a:srgbClr val="00B0F0"/>
                </a:solidFill>
                <a:effectLst/>
                <a:latin typeface="Cambria" panose="02040503050406030204" pitchFamily="18" charset="0"/>
                <a:ea typeface="Calibri" panose="020F0502020204030204" pitchFamily="34" charset="0"/>
              </a:rPr>
              <a:t>innovation</a:t>
            </a:r>
            <a:r>
              <a:rPr lang="en-US" sz="2000" dirty="0" smtClean="0">
                <a:effectLst/>
                <a:latin typeface="Cambria" panose="02040503050406030204" pitchFamily="18" charset="0"/>
                <a:ea typeface="Calibri" panose="020F0502020204030204" pitchFamily="34" charset="0"/>
              </a:rPr>
              <a:t> is truly </a:t>
            </a:r>
            <a:r>
              <a:rPr lang="en-US" sz="2000" b="1" i="1" dirty="0" smtClean="0">
                <a:solidFill>
                  <a:srgbClr val="00B0F0"/>
                </a:solidFill>
                <a:effectLst/>
                <a:latin typeface="Cambria" panose="02040503050406030204" pitchFamily="18" charset="0"/>
                <a:ea typeface="Calibri" panose="020F0502020204030204" pitchFamily="34" charset="0"/>
              </a:rPr>
              <a:t>ground-breaking </a:t>
            </a:r>
            <a:r>
              <a:rPr lang="en-US" sz="2000" dirty="0" smtClean="0">
                <a:effectLst/>
                <a:latin typeface="Cambria" panose="02040503050406030204" pitchFamily="18" charset="0"/>
                <a:ea typeface="Calibri" panose="020F0502020204030204" pitchFamily="34" charset="0"/>
              </a:rPr>
              <a:t>or not.  But the internet of things is one of those wider ideas that is not dependent on a single project or product. Smart fridges may well be the appliance of the future, or pushed away by newer technologies, but the idea of smart devices making decisions without our input will continue. </a:t>
            </a:r>
            <a:r>
              <a:rPr lang="en-US" sz="2000" dirty="0" err="1" smtClean="0">
                <a:effectLst/>
                <a:latin typeface="Cambria" panose="02040503050406030204" pitchFamily="18" charset="0"/>
                <a:ea typeface="Calibri" panose="020F0502020204030204" pitchFamily="34" charset="0"/>
                <a:cs typeface="Arial" panose="020B0604020202020204" pitchFamily="34" charset="0"/>
              </a:rPr>
              <a:t>IoT</a:t>
            </a:r>
            <a:r>
              <a:rPr lang="en-US" sz="2000" dirty="0" smtClean="0">
                <a:effectLst/>
                <a:latin typeface="Cambria" panose="02040503050406030204" pitchFamily="18" charset="0"/>
                <a:ea typeface="Calibri" panose="020F0502020204030204" pitchFamily="34" charset="0"/>
                <a:cs typeface="Arial" panose="020B0604020202020204" pitchFamily="34" charset="0"/>
              </a:rPr>
              <a:t> is still in its </a:t>
            </a:r>
            <a:r>
              <a:rPr lang="en-US" sz="2000" b="1" i="1" dirty="0" smtClean="0">
                <a:solidFill>
                  <a:srgbClr val="00B0F0"/>
                </a:solidFill>
                <a:effectLst/>
                <a:latin typeface="Cambria" panose="02040503050406030204" pitchFamily="18" charset="0"/>
                <a:ea typeface="Calibri" panose="020F0502020204030204" pitchFamily="34" charset="0"/>
                <a:cs typeface="Arial" panose="020B0604020202020204" pitchFamily="34" charset="0"/>
              </a:rPr>
              <a:t>infancy</a:t>
            </a:r>
            <a:r>
              <a:rPr lang="en-US" sz="2000" dirty="0" smtClean="0">
                <a:effectLst/>
                <a:latin typeface="Cambria" panose="02040503050406030204" pitchFamily="18" charset="0"/>
                <a:ea typeface="Calibri" panose="020F0502020204030204" pitchFamily="34" charset="0"/>
                <a:cs typeface="Arial" panose="020B0604020202020204" pitchFamily="34" charset="0"/>
              </a:rPr>
              <a:t>, but with thousands of new devices going online every day, all service organizations will soon be using it. </a:t>
            </a:r>
            <a:r>
              <a:rPr lang="en-US" sz="2000" dirty="0" smtClean="0">
                <a:effectLst/>
                <a:latin typeface="Cambria" panose="02040503050406030204" pitchFamily="18" charset="0"/>
                <a:ea typeface="Calibri" panose="020F0502020204030204" pitchFamily="34" charset="0"/>
              </a:rPr>
              <a:t>A decade from now, everything could be connected. No matter where it is or what we call it, </a:t>
            </a:r>
            <a:r>
              <a:rPr lang="en-US" sz="2000" dirty="0" err="1" smtClean="0">
                <a:effectLst/>
                <a:latin typeface="Cambria" panose="02040503050406030204" pitchFamily="18" charset="0"/>
                <a:ea typeface="Calibri" panose="020F0502020204030204" pitchFamily="34" charset="0"/>
              </a:rPr>
              <a:t>IoT</a:t>
            </a:r>
            <a:r>
              <a:rPr lang="en-US" sz="2000" dirty="0" smtClean="0">
                <a:effectLst/>
                <a:latin typeface="Cambria" panose="02040503050406030204" pitchFamily="18" charset="0"/>
                <a:ea typeface="Calibri" panose="020F0502020204030204" pitchFamily="34" charset="0"/>
              </a:rPr>
              <a:t> is real – but what it will look like in the future is something even Google cannot answer.</a:t>
            </a:r>
            <a:endParaRPr lang="en-US" sz="2000" dirty="0">
              <a:effectLst/>
              <a:latin typeface="Times New Roman" panose="02020603050405020304" pitchFamily="18" charset="0"/>
              <a:ea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0"/>
            <a:ext cx="5791199" cy="3144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3144569"/>
            <a:ext cx="5791200" cy="3713431"/>
          </a:xfrm>
          <a:prstGeom prst="rect">
            <a:avLst/>
          </a:prstGeom>
        </p:spPr>
      </p:pic>
    </p:spTree>
    <p:extLst>
      <p:ext uri="{BB962C8B-B14F-4D97-AF65-F5344CB8AC3E}">
        <p14:creationId xmlns:p14="http://schemas.microsoft.com/office/powerpoint/2010/main" val="380608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1028" name="Picture 4" descr="https://images.squarespace-cdn.com/content/51c0d996e4b014f2c80048de/1461698974580-5NEVO3L1B8TWQFCNJY4I/thank-you.png?content-type=image%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348" y="697368"/>
            <a:ext cx="6869566" cy="566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4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28">
              <a:srgbClr val="F165DD"/>
            </a:gs>
            <a:gs pos="0">
              <a:schemeClr val="accent1">
                <a:lumMod val="5000"/>
                <a:lumOff val="95000"/>
              </a:schemeClr>
            </a:gs>
            <a:gs pos="74000">
              <a:srgbClr val="FFC000"/>
            </a:gs>
            <a:gs pos="83000">
              <a:srgbClr val="7030A0"/>
            </a:gs>
            <a:gs pos="100000">
              <a:srgbClr val="99FF33"/>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735" y="582611"/>
            <a:ext cx="9736895" cy="5303838"/>
          </a:xfrm>
        </p:spPr>
      </p:pic>
    </p:spTree>
    <p:extLst>
      <p:ext uri="{BB962C8B-B14F-4D97-AF65-F5344CB8AC3E}">
        <p14:creationId xmlns:p14="http://schemas.microsoft.com/office/powerpoint/2010/main" val="61599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327065"/>
            <a:ext cx="11555438" cy="5915851"/>
          </a:xfrm>
          <a:prstGeom prst="rect">
            <a:avLst/>
          </a:prstGeom>
        </p:spPr>
      </p:pic>
    </p:spTree>
    <p:extLst>
      <p:ext uri="{BB962C8B-B14F-4D97-AF65-F5344CB8AC3E}">
        <p14:creationId xmlns:p14="http://schemas.microsoft.com/office/powerpoint/2010/main" val="134924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CBF0"/>
        </a:solidFill>
        <a:effectLst/>
      </p:bgPr>
    </p:bg>
    <p:spTree>
      <p:nvGrpSpPr>
        <p:cNvPr id="1" name=""/>
        <p:cNvGrpSpPr/>
        <p:nvPr/>
      </p:nvGrpSpPr>
      <p:grpSpPr>
        <a:xfrm>
          <a:off x="0" y="0"/>
          <a:ext cx="0" cy="0"/>
          <a:chOff x="0" y="0"/>
          <a:chExt cx="0" cy="0"/>
        </a:xfrm>
      </p:grpSpPr>
      <p:sp>
        <p:nvSpPr>
          <p:cNvPr id="7" name="Rectangle 6"/>
          <p:cNvSpPr/>
          <p:nvPr/>
        </p:nvSpPr>
        <p:spPr>
          <a:xfrm>
            <a:off x="0" y="106828"/>
            <a:ext cx="5686425" cy="6498574"/>
          </a:xfrm>
          <a:prstGeom prst="rect">
            <a:avLst/>
          </a:prstGeom>
        </p:spPr>
        <p:txBody>
          <a:bodyPr wrap="square">
            <a:spAutoFit/>
          </a:bodyPr>
          <a:lstStyle/>
          <a:p>
            <a:pPr algn="just">
              <a:lnSpc>
                <a:spcPct val="150000"/>
              </a:lnSpc>
            </a:pP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The internet of things (or as it is also known, </a:t>
            </a:r>
            <a:r>
              <a:rPr lang="en-US" sz="2000" dirty="0" err="1" smtClean="0">
                <a:effectLst/>
                <a:latin typeface="Cambria" panose="02040503050406030204" pitchFamily="18" charset="0"/>
                <a:ea typeface="Times New Roman" panose="02020603050405020304" pitchFamily="18" charset="0"/>
                <a:cs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 is not new: tech companies have been discussing the idea for decades, and the first internet-connected toaster was </a:t>
            </a:r>
            <a:r>
              <a:rPr lang="en-US" sz="2000" b="1" i="1" dirty="0" smtClean="0">
                <a:solidFill>
                  <a:srgbClr val="00B0F0"/>
                </a:solidFill>
                <a:effectLst/>
                <a:latin typeface="Cambria" panose="02040503050406030204" pitchFamily="18" charset="0"/>
                <a:ea typeface="Times New Roman" panose="02020603050405020304" pitchFamily="18" charset="0"/>
                <a:cs typeface="Times New Roman" panose="02020603050405020304" pitchFamily="18" charset="0"/>
              </a:rPr>
              <a:t>unveiled</a:t>
            </a: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 at a conference in 1989. </a:t>
            </a:r>
            <a:r>
              <a:rPr lang="en-US" sz="2000" dirty="0" err="1" smtClean="0">
                <a:effectLst/>
                <a:latin typeface="Cambria" panose="02040503050406030204" pitchFamily="18" charset="0"/>
                <a:ea typeface="Times New Roman" panose="02020603050405020304" pitchFamily="18" charset="0"/>
                <a:cs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 is about connecting devices over the internet, letting them talk to us and each other. </a:t>
            </a:r>
            <a:r>
              <a:rPr lang="en-US" sz="2000" dirty="0" smtClean="0">
                <a:effectLst/>
                <a:latin typeface="Cambria" panose="02040503050406030204" pitchFamily="18" charset="0"/>
                <a:ea typeface="Calibri" panose="020F0502020204030204" pitchFamily="34" charset="0"/>
                <a:cs typeface="Times New Roman" panose="02020603050405020304" pitchFamily="18" charset="0"/>
              </a:rPr>
              <a:t>Cars, kitchen </a:t>
            </a:r>
            <a:r>
              <a:rPr lang="en-US" sz="2000" b="1" i="1" dirty="0" smtClean="0">
                <a:solidFill>
                  <a:srgbClr val="00B0F0"/>
                </a:solidFill>
                <a:effectLst/>
                <a:latin typeface="Cambria" panose="02040503050406030204" pitchFamily="18" charset="0"/>
                <a:ea typeface="Calibri" panose="020F0502020204030204" pitchFamily="34" charset="0"/>
                <a:cs typeface="Times New Roman" panose="02020603050405020304" pitchFamily="18" charset="0"/>
              </a:rPr>
              <a:t>appliances</a:t>
            </a:r>
            <a:r>
              <a:rPr lang="en-US" sz="2000" dirty="0" smtClean="0">
                <a:effectLst/>
                <a:latin typeface="Cambria" panose="02040503050406030204" pitchFamily="18" charset="0"/>
                <a:ea typeface="Calibri" panose="020F0502020204030204" pitchFamily="34" charset="0"/>
                <a:cs typeface="Times New Roman" panose="02020603050405020304" pitchFamily="18" charset="0"/>
              </a:rPr>
              <a:t>, and even heart </a:t>
            </a:r>
            <a:r>
              <a:rPr lang="en-US" sz="2000" b="1" i="1" dirty="0" smtClean="0">
                <a:solidFill>
                  <a:srgbClr val="00B0F0"/>
                </a:solidFill>
                <a:effectLst/>
                <a:latin typeface="Cambria" panose="02040503050406030204" pitchFamily="18" charset="0"/>
                <a:ea typeface="Calibri" panose="020F0502020204030204" pitchFamily="34" charset="0"/>
                <a:cs typeface="Times New Roman" panose="02020603050405020304" pitchFamily="18" charset="0"/>
              </a:rPr>
              <a:t>monitors</a:t>
            </a:r>
            <a:r>
              <a:rPr lang="en-US" sz="2000" dirty="0" smtClean="0">
                <a:effectLst/>
                <a:latin typeface="Cambria" panose="02040503050406030204" pitchFamily="18" charset="0"/>
                <a:ea typeface="Calibri" panose="020F0502020204030204" pitchFamily="34" charset="0"/>
                <a:cs typeface="Times New Roman" panose="02020603050405020304" pitchFamily="18" charset="0"/>
              </a:rPr>
              <a:t> can all be connected through the </a:t>
            </a:r>
            <a:r>
              <a:rPr lang="en-US" sz="2000" dirty="0" err="1" smtClean="0">
                <a:effectLst/>
                <a:latin typeface="Cambria" panose="02040503050406030204" pitchFamily="18" charset="0"/>
                <a:ea typeface="Calibri" panose="020F0502020204030204" pitchFamily="34" charset="0"/>
                <a:cs typeface="Times New Roman" panose="02020603050405020304" pitchFamily="18" charset="0"/>
              </a:rPr>
              <a:t>IoT</a:t>
            </a:r>
            <a:r>
              <a:rPr lang="en-US" sz="2000" dirty="0" smtClean="0">
                <a:effectLst/>
                <a:latin typeface="Cambria" panose="02040503050406030204" pitchFamily="18" charset="0"/>
                <a:ea typeface="Calibri" panose="020F0502020204030204" pitchFamily="34" charset="0"/>
                <a:cs typeface="Times New Roman" panose="02020603050405020304" pitchFamily="18" charset="0"/>
              </a:rPr>
              <a:t>. </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A  thing, in the internet of things, can be a person with a heart monitor </a:t>
            </a:r>
            <a:r>
              <a:rPr lang="en-US" sz="2000" b="1" i="1" dirty="0" smtClean="0">
                <a:solidFill>
                  <a:srgbClr val="00B0F0"/>
                </a:solidFill>
                <a:effectLst/>
                <a:latin typeface="Cambria" panose="02040503050406030204" pitchFamily="18" charset="0"/>
                <a:ea typeface="Calibri" panose="020F0502020204030204" pitchFamily="34" charset="0"/>
                <a:cs typeface="Helvetica" panose="020B0604020202020204" pitchFamily="34" charset="0"/>
              </a:rPr>
              <a:t>implant</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an automobile that has sensors to alert the driver when tire pressure is low, or any other natural or man-made object that can be </a:t>
            </a:r>
            <a:r>
              <a:rPr lang="en-US" sz="2000" b="1" i="1" dirty="0" smtClean="0">
                <a:solidFill>
                  <a:srgbClr val="00B0F0"/>
                </a:solidFill>
                <a:effectLst/>
                <a:latin typeface="Cambria" panose="02040503050406030204" pitchFamily="18" charset="0"/>
                <a:ea typeface="Calibri" panose="020F0502020204030204" pitchFamily="34" charset="0"/>
                <a:cs typeface="Helvetica" panose="020B0604020202020204" pitchFamily="34" charset="0"/>
              </a:rPr>
              <a:t>assigned</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an IP address and provided with the ability to transfer data over a network.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488" y="0"/>
            <a:ext cx="6005512" cy="6858000"/>
          </a:xfrm>
          <a:prstGeom prst="rect">
            <a:avLst/>
          </a:prstGeom>
        </p:spPr>
      </p:pic>
    </p:spTree>
    <p:extLst>
      <p:ext uri="{BB962C8B-B14F-4D97-AF65-F5344CB8AC3E}">
        <p14:creationId xmlns:p14="http://schemas.microsoft.com/office/powerpoint/2010/main" val="275623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890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FF33"/>
        </a:solidFill>
        <a:effectLst/>
      </p:bgPr>
    </p:bg>
    <p:spTree>
      <p:nvGrpSpPr>
        <p:cNvPr id="1" name=""/>
        <p:cNvGrpSpPr/>
        <p:nvPr/>
      </p:nvGrpSpPr>
      <p:grpSpPr>
        <a:xfrm>
          <a:off x="0" y="0"/>
          <a:ext cx="0" cy="0"/>
          <a:chOff x="0" y="0"/>
          <a:chExt cx="0" cy="0"/>
        </a:xfrm>
      </p:grpSpPr>
      <p:sp>
        <p:nvSpPr>
          <p:cNvPr id="4" name="Rectangle 3"/>
          <p:cNvSpPr/>
          <p:nvPr/>
        </p:nvSpPr>
        <p:spPr>
          <a:xfrm>
            <a:off x="190501" y="0"/>
            <a:ext cx="6096000" cy="6555641"/>
          </a:xfrm>
          <a:prstGeom prst="rect">
            <a:avLst/>
          </a:prstGeom>
        </p:spPr>
        <p:txBody>
          <a:bodyPr>
            <a:spAutoFit/>
          </a:bodyPr>
          <a:lstStyle/>
          <a:p>
            <a:pPr marR="342900" algn="just">
              <a:lnSpc>
                <a:spcPct val="150000"/>
              </a:lnSpc>
              <a:tabLst>
                <a:tab pos="2971800" algn="ctr"/>
              </a:tabLst>
            </a:pPr>
            <a:r>
              <a:rPr lang="en-US" sz="2000" dirty="0" smtClean="0">
                <a:effectLst/>
                <a:latin typeface="Cambria" panose="02040503050406030204" pitchFamily="18" charset="0"/>
                <a:ea typeface="Calibri" panose="020F0502020204030204" pitchFamily="34" charset="0"/>
              </a:rPr>
              <a:t>As the Internet of Things continues to grow, more devices will join that list. </a:t>
            </a:r>
            <a:r>
              <a:rPr lang="en-US" sz="2000" dirty="0" smtClean="0">
                <a:effectLst/>
                <a:latin typeface="Cambria" panose="02040503050406030204" pitchFamily="18" charset="0"/>
                <a:ea typeface="Times New Roman" panose="02020603050405020304" pitchFamily="18" charset="0"/>
              </a:rPr>
              <a:t>The popular example is </a:t>
            </a:r>
            <a:r>
              <a:rPr lang="en-US" sz="2000" u="none" strike="noStrike" dirty="0" smtClean="0">
                <a:effectLst/>
                <a:latin typeface="Cambria" panose="02040503050406030204" pitchFamily="18" charset="0"/>
                <a:ea typeface="Times New Roman" panose="02020603050405020304" pitchFamily="18" charset="0"/>
              </a:rPr>
              <a:t>the smart </a:t>
            </a:r>
            <a:r>
              <a:rPr lang="en-US" sz="2000" b="1" i="1" u="none" strike="noStrike" dirty="0" smtClean="0">
                <a:solidFill>
                  <a:srgbClr val="00B0F0"/>
                </a:solidFill>
                <a:effectLst/>
                <a:latin typeface="Cambria" panose="02040503050406030204" pitchFamily="18" charset="0"/>
                <a:ea typeface="Times New Roman" panose="02020603050405020304" pitchFamily="18" charset="0"/>
              </a:rPr>
              <a:t>fridge</a:t>
            </a:r>
            <a:r>
              <a:rPr lang="en-US" sz="2000" dirty="0" smtClean="0">
                <a:effectLst/>
                <a:latin typeface="Cambria" panose="02040503050406030204" pitchFamily="18" charset="0"/>
                <a:ea typeface="Times New Roman" panose="02020603050405020304" pitchFamily="18" charset="0"/>
              </a:rPr>
              <a:t>: what if your fridge could tell you it was out of milk, texting you if its internal cameras saw there was none left, or that the carton was past its </a:t>
            </a:r>
            <a:r>
              <a:rPr lang="en-US" sz="2000" b="1" i="1" dirty="0" smtClean="0">
                <a:solidFill>
                  <a:srgbClr val="00B0F0"/>
                </a:solidFill>
                <a:effectLst/>
                <a:latin typeface="Cambria" panose="02040503050406030204" pitchFamily="18" charset="0"/>
                <a:ea typeface="Times New Roman" panose="02020603050405020304" pitchFamily="18" charset="0"/>
              </a:rPr>
              <a:t>use-by date</a:t>
            </a:r>
            <a:r>
              <a:rPr lang="en-US" sz="2000" dirty="0" smtClean="0">
                <a:effectLst/>
                <a:latin typeface="Cambria" panose="02040503050406030204" pitchFamily="18" charset="0"/>
                <a:ea typeface="Times New Roman" panose="02020603050405020304" pitchFamily="18" charset="0"/>
              </a:rPr>
              <a:t>?</a:t>
            </a:r>
            <a:r>
              <a:rPr lang="en-US" sz="2000" b="1" dirty="0" smtClean="0">
                <a:effectLst/>
                <a:latin typeface="Cambria" panose="02040503050406030204" pitchFamily="18" charset="0"/>
                <a:ea typeface="Calibri" panose="020F0502020204030204" pitchFamily="34" charset="0"/>
                <a:cs typeface="Times New Roman" panose="02020603050405020304" pitchFamily="18" charset="0"/>
              </a:rPr>
              <a:t> </a:t>
            </a:r>
          </a:p>
          <a:p>
            <a:pPr marR="342900" algn="just">
              <a:lnSpc>
                <a:spcPct val="150000"/>
              </a:lnSpc>
              <a:tabLst>
                <a:tab pos="2971800" algn="ctr"/>
              </a:tabLst>
            </a:pPr>
            <a:endParaRPr lang="en-US" sz="2000" dirty="0" smtClean="0">
              <a:effectLst/>
              <a:latin typeface="Times New Roman" panose="02020603050405020304" pitchFamily="18" charset="0"/>
              <a:ea typeface="Calibri" panose="020F0502020204030204" pitchFamily="34" charset="0"/>
            </a:endParaRPr>
          </a:p>
          <a:p>
            <a:pPr marR="342900" algn="just">
              <a:lnSpc>
                <a:spcPct val="150000"/>
              </a:lnSpc>
              <a:tabLst>
                <a:tab pos="2971800" algn="ctr"/>
              </a:tabLst>
            </a:pPr>
            <a:r>
              <a:rPr lang="en-US" sz="2000" dirty="0" err="1" smtClean="0">
                <a:effectLst/>
                <a:latin typeface="Cambria" panose="02040503050406030204" pitchFamily="18" charset="0"/>
                <a:ea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rPr>
              <a:t> is more than smart homes and connected devices, however. It also include </a:t>
            </a:r>
            <a:r>
              <a:rPr lang="en-US" sz="2000" u="none" strike="noStrike" dirty="0" smtClean="0">
                <a:effectLst/>
                <a:latin typeface="Cambria" panose="02040503050406030204" pitchFamily="18" charset="0"/>
                <a:ea typeface="Times New Roman" panose="02020603050405020304" pitchFamily="18" charset="0"/>
              </a:rPr>
              <a:t>smart cities</a:t>
            </a:r>
            <a:r>
              <a:rPr lang="en-US" sz="2000" dirty="0" smtClean="0">
                <a:effectLst/>
                <a:latin typeface="Cambria" panose="02040503050406030204" pitchFamily="18" charset="0"/>
                <a:ea typeface="Times New Roman" panose="02020603050405020304" pitchFamily="18" charset="0"/>
              </a:rPr>
              <a:t> – think of </a:t>
            </a:r>
            <a:r>
              <a:rPr lang="en-US" sz="2000" u="none" strike="noStrike" dirty="0" smtClean="0">
                <a:effectLst/>
                <a:latin typeface="Cambria" panose="02040503050406030204" pitchFamily="18" charset="0"/>
                <a:ea typeface="Times New Roman" panose="02020603050405020304" pitchFamily="18" charset="0"/>
              </a:rPr>
              <a:t>connected traffic lights</a:t>
            </a:r>
            <a:r>
              <a:rPr lang="en-US" sz="2000" dirty="0" smtClean="0">
                <a:effectLst/>
                <a:latin typeface="Cambria" panose="02040503050406030204" pitchFamily="18" charset="0"/>
                <a:ea typeface="Times New Roman" panose="02020603050405020304" pitchFamily="18" charset="0"/>
              </a:rPr>
              <a:t> that monitor traffic</a:t>
            </a:r>
            <a:r>
              <a:rPr lang="en-US" sz="2000" dirty="0" smtClean="0">
                <a:effectLst/>
                <a:latin typeface="Cambria" panose="02040503050406030204" pitchFamily="18" charset="0"/>
                <a:ea typeface="Calibri" panose="020F0502020204030204" pitchFamily="34" charset="0"/>
                <a:cs typeface="Arial" panose="020B0604020202020204" pitchFamily="34" charset="0"/>
              </a:rPr>
              <a:t> and tell us to slow down or how many spaces are left in a car park</a:t>
            </a:r>
            <a:r>
              <a:rPr lang="en-US" sz="2000" dirty="0" smtClean="0">
                <a:effectLst/>
                <a:latin typeface="Cambria" panose="02040503050406030204" pitchFamily="18" charset="0"/>
                <a:ea typeface="Times New Roman" panose="02020603050405020304" pitchFamily="18" charset="0"/>
              </a:rPr>
              <a:t>, or smart bins that signal when they need to be emptied – and industry, with connected sensors for monitoring</a:t>
            </a:r>
            <a:r>
              <a:rPr lang="en-US" sz="2000" b="1" i="1" dirty="0" smtClean="0">
                <a:solidFill>
                  <a:srgbClr val="00B0F0"/>
                </a:solidFill>
                <a:effectLst/>
                <a:latin typeface="Cambria" panose="02040503050406030204" pitchFamily="18" charset="0"/>
                <a:ea typeface="Times New Roman" panose="02020603050405020304" pitchFamily="18" charset="0"/>
              </a:rPr>
              <a:t> crops</a:t>
            </a:r>
            <a:r>
              <a:rPr lang="en-US" sz="2000" dirty="0" smtClean="0">
                <a:effectLst/>
                <a:latin typeface="Cambria" panose="02040503050406030204" pitchFamily="18" charset="0"/>
                <a:ea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050" y="3193143"/>
            <a:ext cx="6076950" cy="3664856"/>
          </a:xfrm>
          <a:prstGeom prst="rect">
            <a:avLst/>
          </a:prstGeom>
        </p:spPr>
      </p:pic>
      <p:pic>
        <p:nvPicPr>
          <p:cNvPr id="7" name="Picture 6" descr="D:\Amir Kabir Uni\engineering images\internet-of-things.0.jpg"/>
          <p:cNvPicPr/>
          <p:nvPr/>
        </p:nvPicPr>
        <p:blipFill>
          <a:blip r:embed="rId3" cstate="print"/>
          <a:srcRect/>
          <a:stretch>
            <a:fillRect/>
          </a:stretch>
        </p:blipFill>
        <p:spPr bwMode="auto">
          <a:xfrm>
            <a:off x="6115050" y="-1"/>
            <a:ext cx="6076951" cy="3193143"/>
          </a:xfrm>
          <a:prstGeom prst="rect">
            <a:avLst/>
          </a:prstGeom>
          <a:noFill/>
          <a:ln w="9525">
            <a:noFill/>
            <a:miter lim="800000"/>
            <a:headEnd/>
            <a:tailEnd/>
          </a:ln>
        </p:spPr>
      </p:pic>
    </p:spTree>
    <p:extLst>
      <p:ext uri="{BB962C8B-B14F-4D97-AF65-F5344CB8AC3E}">
        <p14:creationId xmlns:p14="http://schemas.microsoft.com/office/powerpoint/2010/main" val="133752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157163" y="155133"/>
            <a:ext cx="5706608" cy="7017306"/>
          </a:xfrm>
          <a:prstGeom prst="rect">
            <a:avLst/>
          </a:prstGeom>
        </p:spPr>
        <p:txBody>
          <a:bodyPr wrap="square">
            <a:spAutoFit/>
          </a:bodyPr>
          <a:lstStyle/>
          <a:p>
            <a:pPr marR="342900" algn="just">
              <a:lnSpc>
                <a:spcPct val="150000"/>
              </a:lnSpc>
              <a:tabLst>
                <a:tab pos="2971800" algn="ctr"/>
              </a:tabLst>
            </a:pPr>
            <a:r>
              <a:rPr lang="en-US" sz="2000" b="1" dirty="0" smtClean="0">
                <a:effectLst/>
                <a:latin typeface="Cambria" panose="02040503050406030204" pitchFamily="18" charset="0"/>
                <a:ea typeface="Times New Roman" panose="02020603050405020304" pitchFamily="18" charset="0"/>
              </a:rPr>
              <a:t>Is it Safe? </a:t>
            </a:r>
            <a:endParaRPr lang="en-US" sz="2000" dirty="0" smtClean="0">
              <a:effectLst/>
              <a:latin typeface="Times New Roman" panose="02020603050405020304" pitchFamily="18" charset="0"/>
              <a:ea typeface="Calibri" panose="020F0502020204030204" pitchFamily="34" charset="0"/>
            </a:endParaRPr>
          </a:p>
          <a:p>
            <a:pPr marR="342900" algn="just">
              <a:lnSpc>
                <a:spcPct val="150000"/>
              </a:lnSpc>
              <a:tabLst>
                <a:tab pos="2971800" algn="ctr"/>
              </a:tabLst>
            </a:pPr>
            <a:r>
              <a:rPr lang="en-US" sz="2000" dirty="0" smtClean="0">
                <a:effectLst/>
                <a:latin typeface="Cambria" panose="02040503050406030204" pitchFamily="18" charset="0"/>
                <a:ea typeface="Times New Roman" panose="02020603050405020304" pitchFamily="18" charset="0"/>
              </a:rPr>
              <a:t>Everything new has </a:t>
            </a:r>
            <a:r>
              <a:rPr lang="en-US" sz="2000" b="1" i="1" dirty="0" smtClean="0">
                <a:solidFill>
                  <a:srgbClr val="00B0F0"/>
                </a:solidFill>
                <a:effectLst/>
                <a:latin typeface="Cambria" panose="02040503050406030204" pitchFamily="18" charset="0"/>
                <a:ea typeface="Times New Roman" panose="02020603050405020304" pitchFamily="18" charset="0"/>
              </a:rPr>
              <a:t>downsides</a:t>
            </a:r>
            <a:r>
              <a:rPr lang="en-US" sz="2000" dirty="0" smtClean="0">
                <a:effectLst/>
                <a:latin typeface="Cambria" panose="02040503050406030204" pitchFamily="18" charset="0"/>
                <a:ea typeface="Times New Roman" panose="02020603050405020304" pitchFamily="18" charset="0"/>
              </a:rPr>
              <a:t>, and security and </a:t>
            </a:r>
            <a:r>
              <a:rPr lang="en-US" sz="2000" b="1" i="1" dirty="0" smtClean="0">
                <a:solidFill>
                  <a:srgbClr val="00B0F0"/>
                </a:solidFill>
                <a:effectLst/>
                <a:latin typeface="Cambria" panose="02040503050406030204" pitchFamily="18" charset="0"/>
                <a:ea typeface="Times New Roman" panose="02020603050405020304" pitchFamily="18" charset="0"/>
              </a:rPr>
              <a:t>privacy</a:t>
            </a:r>
            <a:r>
              <a:rPr lang="en-US" sz="2000" b="1" dirty="0" smtClean="0">
                <a:solidFill>
                  <a:srgbClr val="00B0F0"/>
                </a:solidFill>
                <a:effectLst/>
                <a:latin typeface="Cambria" panose="02040503050406030204" pitchFamily="18" charset="0"/>
                <a:ea typeface="Times New Roman" panose="02020603050405020304" pitchFamily="18" charset="0"/>
              </a:rPr>
              <a:t> </a:t>
            </a:r>
            <a:r>
              <a:rPr lang="en-US" sz="2000" dirty="0" smtClean="0">
                <a:effectLst/>
                <a:latin typeface="Cambria" panose="02040503050406030204" pitchFamily="18" charset="0"/>
                <a:ea typeface="Times New Roman" panose="02020603050405020304" pitchFamily="18" charset="0"/>
              </a:rPr>
              <a:t>are the biggest </a:t>
            </a:r>
            <a:r>
              <a:rPr lang="en-US" sz="2000" b="1" i="1" dirty="0" smtClean="0">
                <a:solidFill>
                  <a:srgbClr val="00B0F0"/>
                </a:solidFill>
                <a:effectLst/>
                <a:latin typeface="Cambria" panose="02040503050406030204" pitchFamily="18" charset="0"/>
                <a:ea typeface="Times New Roman" panose="02020603050405020304" pitchFamily="18" charset="0"/>
              </a:rPr>
              <a:t>challenges </a:t>
            </a:r>
            <a:r>
              <a:rPr lang="en-US" sz="2000" dirty="0" smtClean="0">
                <a:effectLst/>
                <a:latin typeface="Cambria" panose="02040503050406030204" pitchFamily="18" charset="0"/>
                <a:ea typeface="Times New Roman" panose="02020603050405020304" pitchFamily="18" charset="0"/>
              </a:rPr>
              <a:t>for </a:t>
            </a:r>
            <a:r>
              <a:rPr lang="en-US" sz="2000" dirty="0" err="1" smtClean="0">
                <a:effectLst/>
                <a:latin typeface="Cambria" panose="02040503050406030204" pitchFamily="18" charset="0"/>
                <a:ea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rPr>
              <a:t>. All these devices and systems collect a lot of personal data about people – when you are home and what electronics you use when you are there – and it is shared with other devices and held in databases by companies. Despite these, hackers have not put much attention to </a:t>
            </a:r>
            <a:r>
              <a:rPr lang="en-US" sz="2000" dirty="0" err="1" smtClean="0">
                <a:effectLst/>
                <a:latin typeface="Cambria" panose="02040503050406030204" pitchFamily="18" charset="0"/>
                <a:ea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rPr>
              <a:t> because there is likely not many people using connected devices for an attack against them to be worth, but as soon as there is a financial benefit to hacking smart homes, the </a:t>
            </a:r>
            <a:r>
              <a:rPr lang="en-US" sz="2000" b="1" dirty="0" smtClean="0">
                <a:solidFill>
                  <a:srgbClr val="00B0F0"/>
                </a:solidFill>
                <a:effectLst/>
                <a:latin typeface="Cambria" panose="02040503050406030204" pitchFamily="18" charset="0"/>
                <a:ea typeface="Times New Roman" panose="02020603050405020304" pitchFamily="18" charset="0"/>
              </a:rPr>
              <a:t>cyber crimes </a:t>
            </a:r>
            <a:r>
              <a:rPr lang="en-US" sz="2000" dirty="0" smtClean="0">
                <a:effectLst/>
                <a:latin typeface="Cambria" panose="02040503050406030204" pitchFamily="18" charset="0"/>
                <a:ea typeface="Times New Roman" panose="02020603050405020304" pitchFamily="18" charset="0"/>
              </a:rPr>
              <a:t>related to it will also increase.</a:t>
            </a:r>
          </a:p>
          <a:p>
            <a:pPr marR="342900" algn="just">
              <a:lnSpc>
                <a:spcPct val="150000"/>
              </a:lnSpc>
              <a:tabLst>
                <a:tab pos="2971800" algn="ctr"/>
              </a:tabLst>
            </a:pPr>
            <a:endParaRPr lang="en-US" sz="2000" dirty="0">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156" y="0"/>
            <a:ext cx="6466844" cy="3314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156" y="3314700"/>
            <a:ext cx="6466844" cy="3543300"/>
          </a:xfrm>
          <a:prstGeom prst="rect">
            <a:avLst/>
          </a:prstGeom>
        </p:spPr>
      </p:pic>
    </p:spTree>
    <p:extLst>
      <p:ext uri="{BB962C8B-B14F-4D97-AF65-F5344CB8AC3E}">
        <p14:creationId xmlns:p14="http://schemas.microsoft.com/office/powerpoint/2010/main" val="113465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0299"/>
            <a:ext cx="12192000" cy="4456621"/>
          </a:xfrm>
          <a:prstGeom prst="rect">
            <a:avLst/>
          </a:prstGeom>
        </p:spPr>
      </p:pic>
      <p:sp>
        <p:nvSpPr>
          <p:cNvPr id="5" name="Rectangle 4"/>
          <p:cNvSpPr/>
          <p:nvPr/>
        </p:nvSpPr>
        <p:spPr>
          <a:xfrm>
            <a:off x="728664" y="259446"/>
            <a:ext cx="10944224" cy="1938992"/>
          </a:xfrm>
          <a:prstGeom prst="rect">
            <a:avLst/>
          </a:prstGeom>
        </p:spPr>
        <p:txBody>
          <a:bodyPr wrap="square">
            <a:spAutoFit/>
          </a:bodyPr>
          <a:lstStyle/>
          <a:p>
            <a:pPr marR="342900" algn="just">
              <a:lnSpc>
                <a:spcPct val="150000"/>
              </a:lnSpc>
              <a:tabLst>
                <a:tab pos="2971800" algn="ctr"/>
              </a:tabLst>
            </a:pPr>
            <a:r>
              <a:rPr lang="en-US" sz="2000" dirty="0">
                <a:solidFill>
                  <a:schemeClr val="bg1"/>
                </a:solidFill>
                <a:latin typeface="Cambria" panose="02040503050406030204" pitchFamily="18" charset="0"/>
                <a:ea typeface="Times New Roman" panose="02020603050405020304" pitchFamily="18" charset="0"/>
              </a:rPr>
              <a:t>So the short answer is yes, </a:t>
            </a:r>
            <a:r>
              <a:rPr lang="en-US" sz="2000" dirty="0" err="1">
                <a:solidFill>
                  <a:schemeClr val="bg1"/>
                </a:solidFill>
                <a:latin typeface="Cambria" panose="02040503050406030204" pitchFamily="18" charset="0"/>
                <a:ea typeface="Times New Roman" panose="02020603050405020304" pitchFamily="18" charset="0"/>
              </a:rPr>
              <a:t>IoT</a:t>
            </a:r>
            <a:r>
              <a:rPr lang="en-US" sz="2000" dirty="0">
                <a:solidFill>
                  <a:schemeClr val="bg1"/>
                </a:solidFill>
                <a:latin typeface="Cambria" panose="02040503050406030204" pitchFamily="18" charset="0"/>
                <a:ea typeface="Times New Roman" panose="02020603050405020304" pitchFamily="18" charset="0"/>
              </a:rPr>
              <a:t> is </a:t>
            </a:r>
            <a:r>
              <a:rPr lang="en-US" sz="2000" b="1" i="1" dirty="0">
                <a:solidFill>
                  <a:schemeClr val="bg1"/>
                </a:solidFill>
                <a:latin typeface="Cambria" panose="02040503050406030204" pitchFamily="18" charset="0"/>
                <a:ea typeface="Times New Roman" panose="02020603050405020304" pitchFamily="18" charset="0"/>
              </a:rPr>
              <a:t>relatively</a:t>
            </a:r>
            <a:r>
              <a:rPr lang="en-US" sz="2000" dirty="0">
                <a:solidFill>
                  <a:schemeClr val="bg1"/>
                </a:solidFill>
                <a:latin typeface="Cambria" panose="02040503050406030204" pitchFamily="18" charset="0"/>
                <a:ea typeface="Times New Roman" panose="02020603050405020304" pitchFamily="18" charset="0"/>
              </a:rPr>
              <a:t> safe: you are not likely to face serious loss or damage because of your smart meter. However, there is no </a:t>
            </a:r>
            <a:r>
              <a:rPr lang="en-US" sz="2000" b="1" i="1" dirty="0">
                <a:solidFill>
                  <a:srgbClr val="00B0F0"/>
                </a:solidFill>
                <a:latin typeface="Cambria" panose="02040503050406030204" pitchFamily="18" charset="0"/>
                <a:ea typeface="Times New Roman" panose="02020603050405020304" pitchFamily="18" charset="0"/>
              </a:rPr>
              <a:t>guarantee</a:t>
            </a:r>
            <a:r>
              <a:rPr lang="en-US" sz="2000" dirty="0">
                <a:solidFill>
                  <a:schemeClr val="bg1"/>
                </a:solidFill>
                <a:latin typeface="Cambria" panose="02040503050406030204" pitchFamily="18" charset="0"/>
                <a:ea typeface="Times New Roman" panose="02020603050405020304" pitchFamily="18" charset="0"/>
              </a:rPr>
              <a:t>, and so far not enough is being done to </a:t>
            </a:r>
            <a:r>
              <a:rPr lang="en-US" sz="2000" b="1" i="1" dirty="0">
                <a:solidFill>
                  <a:srgbClr val="00B0F0"/>
                </a:solidFill>
                <a:latin typeface="Cambria" panose="02040503050406030204" pitchFamily="18" charset="0"/>
                <a:ea typeface="Times New Roman" panose="02020603050405020304" pitchFamily="18" charset="0"/>
              </a:rPr>
              <a:t>ensure</a:t>
            </a:r>
            <a:r>
              <a:rPr lang="en-US" sz="2000" dirty="0">
                <a:solidFill>
                  <a:schemeClr val="bg1"/>
                </a:solidFill>
                <a:latin typeface="Cambria" panose="02040503050406030204" pitchFamily="18" charset="0"/>
                <a:ea typeface="Times New Roman" panose="02020603050405020304" pitchFamily="18" charset="0"/>
              </a:rPr>
              <a:t> </a:t>
            </a:r>
            <a:r>
              <a:rPr lang="en-US" sz="2000" dirty="0" err="1">
                <a:solidFill>
                  <a:schemeClr val="bg1"/>
                </a:solidFill>
                <a:latin typeface="Cambria" panose="02040503050406030204" pitchFamily="18" charset="0"/>
                <a:ea typeface="Times New Roman" panose="02020603050405020304" pitchFamily="18" charset="0"/>
              </a:rPr>
              <a:t>IoT</a:t>
            </a:r>
            <a:r>
              <a:rPr lang="en-US" sz="2000" dirty="0">
                <a:solidFill>
                  <a:schemeClr val="bg1"/>
                </a:solidFill>
                <a:latin typeface="Cambria" panose="02040503050406030204" pitchFamily="18" charset="0"/>
                <a:ea typeface="Times New Roman" panose="02020603050405020304" pitchFamily="18" charset="0"/>
              </a:rPr>
              <a:t> is not the next big hacking </a:t>
            </a:r>
            <a:r>
              <a:rPr lang="en-US" sz="2000" b="1" i="1" dirty="0">
                <a:solidFill>
                  <a:srgbClr val="00B0F0"/>
                </a:solidFill>
                <a:latin typeface="Cambria" panose="02040503050406030204" pitchFamily="18" charset="0"/>
                <a:ea typeface="Times New Roman" panose="02020603050405020304" pitchFamily="18" charset="0"/>
              </a:rPr>
              <a:t>target</a:t>
            </a:r>
            <a:r>
              <a:rPr lang="en-US" sz="2000" dirty="0">
                <a:solidFill>
                  <a:srgbClr val="00B0F0"/>
                </a:solidFill>
                <a:latin typeface="Cambria" panose="02040503050406030204" pitchFamily="18" charset="0"/>
                <a:ea typeface="Times New Roman" panose="02020603050405020304" pitchFamily="18" charset="0"/>
              </a:rPr>
              <a:t>.</a:t>
            </a:r>
            <a:r>
              <a:rPr lang="en-US" sz="2000" dirty="0">
                <a:solidFill>
                  <a:srgbClr val="00B0F0"/>
                </a:solidFill>
                <a:latin typeface="Georgia" panose="02040502050405020303" pitchFamily="18" charset="0"/>
                <a:ea typeface="Calibri" panose="020F0502020204030204" pitchFamily="34" charset="0"/>
                <a:cs typeface="Helvetica" panose="020B0604020202020204" pitchFamily="34" charset="0"/>
              </a:rPr>
              <a:t> </a:t>
            </a:r>
            <a:r>
              <a:rPr lang="en-US" sz="2000" dirty="0">
                <a:solidFill>
                  <a:schemeClr val="bg1"/>
                </a:solidFill>
                <a:latin typeface="Cambria" panose="02040503050406030204" pitchFamily="18" charset="0"/>
                <a:ea typeface="Calibri" panose="020F0502020204030204" pitchFamily="34" charset="0"/>
                <a:cs typeface="Helvetica" panose="020B0604020202020204" pitchFamily="34" charset="0"/>
              </a:rPr>
              <a:t>As a result, several tech companies are focusing on cyber security in order to secure the privacy and safety of all this data.</a:t>
            </a:r>
            <a:endParaRPr lang="en-US" sz="2000" dirty="0">
              <a:solidFill>
                <a:schemeClr val="bg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7636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180521" y="1194725"/>
            <a:ext cx="5405892" cy="3785652"/>
          </a:xfrm>
          <a:prstGeom prst="rect">
            <a:avLst/>
          </a:prstGeom>
        </p:spPr>
        <p:txBody>
          <a:bodyPr wrap="square">
            <a:spAutoFit/>
          </a:bodyPr>
          <a:lstStyle/>
          <a:p>
            <a:pPr algn="just"/>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This all depends on the type of industry: </a:t>
            </a:r>
            <a:r>
              <a:rPr lang="en-US" sz="2000" b="1" i="1" dirty="0" smtClean="0">
                <a:solidFill>
                  <a:srgbClr val="00B0F0"/>
                </a:solidFill>
                <a:effectLst/>
                <a:latin typeface="Cambria" panose="02040503050406030204" pitchFamily="18" charset="0"/>
                <a:ea typeface="Times New Roman" panose="02020603050405020304" pitchFamily="18" charset="0"/>
                <a:cs typeface="Times New Roman" panose="02020603050405020304" pitchFamily="18" charset="0"/>
              </a:rPr>
              <a:t>manufacturing</a:t>
            </a: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 is perhaps one of the targets as </a:t>
            </a:r>
            <a:r>
              <a:rPr lang="en-US" sz="2000" dirty="0" err="1" smtClean="0">
                <a:effectLst/>
                <a:latin typeface="Cambria" panose="02040503050406030204" pitchFamily="18" charset="0"/>
                <a:ea typeface="Times New Roman" panose="02020603050405020304" pitchFamily="18" charset="0"/>
                <a:cs typeface="Times New Roman" panose="02020603050405020304" pitchFamily="18" charset="0"/>
              </a:rPr>
              <a:t>IoT</a:t>
            </a:r>
            <a:r>
              <a:rPr lang="en-US" sz="2000" dirty="0" smtClean="0">
                <a:effectLst/>
                <a:latin typeface="Cambria" panose="02040503050406030204" pitchFamily="18" charset="0"/>
                <a:ea typeface="Times New Roman" panose="02020603050405020304" pitchFamily="18" charset="0"/>
                <a:cs typeface="Times New Roman" panose="02020603050405020304" pitchFamily="18" charset="0"/>
              </a:rPr>
              <a:t> can help manufacturers to organize tools, machines, and people, and track where they are. </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There are literally hundreds of companies like Amazon linked to the Internet of Things, and the list should only expand in the coming years. Businesses are also top </a:t>
            </a:r>
            <a:r>
              <a:rPr lang="en-US" sz="2000" b="1" dirty="0" smtClean="0">
                <a:solidFill>
                  <a:srgbClr val="00B0F0"/>
                </a:solidFill>
                <a:effectLst/>
                <a:latin typeface="Cambria" panose="02040503050406030204" pitchFamily="18" charset="0"/>
                <a:ea typeface="Calibri" panose="020F0502020204030204" pitchFamily="34" charset="0"/>
                <a:cs typeface="Helvetica" panose="020B0604020202020204" pitchFamily="34" charset="0"/>
              </a:rPr>
              <a:t>adopters</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of </a:t>
            </a:r>
            <a:r>
              <a:rPr lang="en-US" sz="2000" dirty="0" err="1" smtClean="0">
                <a:effectLst/>
                <a:latin typeface="Cambria" panose="02040503050406030204" pitchFamily="18" charset="0"/>
                <a:ea typeface="Calibri" panose="020F0502020204030204" pitchFamily="34" charset="0"/>
                <a:cs typeface="Helvetica" panose="020B0604020202020204" pitchFamily="34" charset="0"/>
              </a:rPr>
              <a:t>IoT</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solutions because they use </a:t>
            </a:r>
            <a:r>
              <a:rPr lang="en-US" sz="2000" dirty="0" err="1" smtClean="0">
                <a:effectLst/>
                <a:latin typeface="Cambria" panose="02040503050406030204" pitchFamily="18" charset="0"/>
                <a:ea typeface="Calibri" panose="020F0502020204030204" pitchFamily="34" charset="0"/>
                <a:cs typeface="Helvetica" panose="020B0604020202020204" pitchFamily="34" charset="0"/>
              </a:rPr>
              <a:t>IoT</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to: lower operating costs, increase </a:t>
            </a:r>
            <a:r>
              <a:rPr lang="en-US" sz="2000" b="1" i="1" dirty="0" smtClean="0">
                <a:solidFill>
                  <a:srgbClr val="00B0F0"/>
                </a:solidFill>
                <a:effectLst/>
                <a:latin typeface="Cambria" panose="02040503050406030204" pitchFamily="18" charset="0"/>
                <a:ea typeface="Calibri" panose="020F0502020204030204" pitchFamily="34" charset="0"/>
                <a:cs typeface="Helvetica" panose="020B0604020202020204" pitchFamily="34" charset="0"/>
              </a:rPr>
              <a:t>productivity</a:t>
            </a:r>
            <a:r>
              <a:rPr lang="en-US" sz="2000" dirty="0" smtClean="0">
                <a:effectLst/>
                <a:latin typeface="Cambria" panose="02040503050406030204" pitchFamily="18" charset="0"/>
                <a:ea typeface="Calibri" panose="020F0502020204030204" pitchFamily="34" charset="0"/>
                <a:cs typeface="Helvetica" panose="020B0604020202020204" pitchFamily="34" charset="0"/>
              </a:rPr>
              <a:t>, and expand to new markets or develop new product offerings.</a:t>
            </a:r>
            <a:endParaRPr lang="en-US" sz="2000" dirty="0"/>
          </a:p>
        </p:txBody>
      </p:sp>
      <p:sp>
        <p:nvSpPr>
          <p:cNvPr id="6" name="Rectangle 5"/>
          <p:cNvSpPr/>
          <p:nvPr/>
        </p:nvSpPr>
        <p:spPr>
          <a:xfrm>
            <a:off x="0" y="208146"/>
            <a:ext cx="6096000" cy="771493"/>
          </a:xfrm>
          <a:prstGeom prst="rect">
            <a:avLst/>
          </a:prstGeom>
        </p:spPr>
        <p:txBody>
          <a:bodyPr>
            <a:spAutoFit/>
          </a:bodyPr>
          <a:lstStyle/>
          <a:p>
            <a:pPr marL="342900" marR="0" algn="just">
              <a:lnSpc>
                <a:spcPct val="115000"/>
              </a:lnSpc>
              <a:spcBef>
                <a:spcPts val="0"/>
              </a:spcBef>
              <a:spcAft>
                <a:spcPts val="0"/>
              </a:spcAft>
              <a:tabLst>
                <a:tab pos="2971800" algn="ctr"/>
              </a:tabLst>
            </a:pPr>
            <a:r>
              <a:rPr lang="en-US" sz="2000" b="1" dirty="0" smtClean="0">
                <a:effectLst/>
                <a:latin typeface="Cambria" panose="02040503050406030204" pitchFamily="18" charset="0"/>
                <a:ea typeface="Times New Roman" panose="02020603050405020304" pitchFamily="18" charset="0"/>
              </a:rPr>
              <a:t>How will the Internet of Things Affect Business and Work?</a:t>
            </a:r>
            <a:endParaRPr lang="en-US" sz="2000" dirty="0">
              <a:effectLst/>
              <a:latin typeface="Times New Roman" panose="02020603050405020304" pitchFamily="18" charset="0"/>
              <a:ea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5999" cy="6858000"/>
          </a:xfrm>
          <a:prstGeom prst="rect">
            <a:avLst/>
          </a:prstGeom>
        </p:spPr>
      </p:pic>
    </p:spTree>
    <p:extLst>
      <p:ext uri="{BB962C8B-B14F-4D97-AF65-F5344CB8AC3E}">
        <p14:creationId xmlns:p14="http://schemas.microsoft.com/office/powerpoint/2010/main" val="97747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528</Words>
  <Application>Microsoft Office PowerPoint</Application>
  <PresentationFormat>Widescreen</PresentationFormat>
  <Paragraphs>16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Georgia</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27</cp:revision>
  <dcterms:created xsi:type="dcterms:W3CDTF">2021-03-11T15:06:05Z</dcterms:created>
  <dcterms:modified xsi:type="dcterms:W3CDTF">2021-03-13T10:50:22Z</dcterms:modified>
</cp:coreProperties>
</file>