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56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F773"/>
    <a:srgbClr val="F2EA44"/>
    <a:srgbClr val="F987E9"/>
    <a:srgbClr val="E5ABF7"/>
    <a:srgbClr val="74FC18"/>
    <a:srgbClr val="B9C519"/>
    <a:srgbClr val="F9A5E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DB72-E352-4BF3-9226-05B910052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DD92-5A3D-413C-9EEC-80E6CA0F6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08797" y="3313861"/>
            <a:ext cx="4915546" cy="2265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600" b="1" i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66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Track the reading map!</a:t>
            </a:r>
            <a:endParaRPr lang="en-US" sz="66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5725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0"/>
            <a:ext cx="5834743" cy="28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A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79311" y="15354"/>
            <a:ext cx="2618125" cy="138561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 of things (IoT) </a:t>
            </a:r>
            <a:endParaRPr lang="en-US" sz="2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5924" y="2653439"/>
            <a:ext cx="3991428" cy="19594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Internet-connected devices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000" u="sng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 devices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exchanging data with each other and communicating with us.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77922" y="4612869"/>
            <a:ext cx="3991428" cy="19594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 is not new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first internet-connected toaster was unveiled in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1989 </a:t>
            </a:r>
            <a:endParaRPr lang="en-US" sz="20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614" y="4612868"/>
            <a:ext cx="3991428" cy="1959429"/>
          </a:xfrm>
          <a:prstGeom prst="rect">
            <a:avLst/>
          </a:prstGeom>
          <a:solidFill>
            <a:srgbClr val="65F773"/>
          </a:solidFill>
          <a:ln>
            <a:solidFill>
              <a:srgbClr val="65F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“Thing”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IoT: a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natural/man-made (artificial) objects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could be assigned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IP address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transfer data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 a </a:t>
            </a:r>
            <a:r>
              <a:rPr lang="en-US" sz="20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598827" y="1400971"/>
            <a:ext cx="1379095" cy="12524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85837" y="457199"/>
            <a:ext cx="4282849" cy="2648857"/>
          </a:xfrm>
          <a:prstGeom prst="ellipse">
            <a:avLst/>
          </a:prstGeom>
          <a:solidFill>
            <a:srgbClr val="E5ABF7"/>
          </a:solidFill>
          <a:ln>
            <a:solidFill>
              <a:srgbClr val="E5A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rgbClr val="C00000"/>
                </a:solidFill>
              </a:rPr>
              <a:t>IoT</a:t>
            </a:r>
            <a:r>
              <a:rPr lang="en-US" sz="2400" b="1" dirty="0">
                <a:solidFill>
                  <a:srgbClr val="C00000"/>
                </a:solidFill>
              </a:rPr>
              <a:t> is growing </a:t>
            </a:r>
            <a:r>
              <a:rPr lang="en-US" sz="2400" b="1" dirty="0">
                <a:solidFill>
                  <a:schemeClr val="tx1"/>
                </a:solidFill>
              </a:rPr>
              <a:t>and we are going to have </a:t>
            </a:r>
            <a:r>
              <a:rPr lang="en-US" sz="2400" b="1" dirty="0">
                <a:solidFill>
                  <a:srgbClr val="C00000"/>
                </a:solidFill>
              </a:rPr>
              <a:t>more smart </a:t>
            </a:r>
            <a:r>
              <a:rPr lang="en-US" sz="2400" b="1" dirty="0" smtClean="0">
                <a:solidFill>
                  <a:srgbClr val="C00000"/>
                </a:solidFill>
              </a:rPr>
              <a:t>devices.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7228114" y="609600"/>
            <a:ext cx="3251200" cy="271417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popular </a:t>
            </a:r>
            <a:r>
              <a:rPr lang="en-US" sz="2400" dirty="0">
                <a:solidFill>
                  <a:schemeClr val="tx1"/>
                </a:solidFill>
              </a:rPr>
              <a:t>smart device: </a:t>
            </a:r>
            <a:r>
              <a:rPr lang="en-US" sz="2400" b="1" dirty="0">
                <a:solidFill>
                  <a:srgbClr val="C00000"/>
                </a:solidFill>
              </a:rPr>
              <a:t>Smart fridge</a:t>
            </a:r>
            <a:r>
              <a:rPr lang="en-US" sz="2400" dirty="0">
                <a:solidFill>
                  <a:schemeClr val="tx1"/>
                </a:solidFill>
              </a:rPr>
              <a:t>: Fridge is out of milk, check the use-by date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529943" y="1219200"/>
            <a:ext cx="1393372" cy="117565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11200" y="3759200"/>
            <a:ext cx="11146971" cy="2786743"/>
          </a:xfrm>
          <a:prstGeom prst="roundRect">
            <a:avLst/>
          </a:prstGeom>
          <a:solidFill>
            <a:srgbClr val="74FC18"/>
          </a:solidFill>
          <a:ln>
            <a:solidFill>
              <a:srgbClr val="74F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Beyond smart homes and connected devices: </a:t>
            </a:r>
            <a:r>
              <a:rPr lang="en-US" sz="2400" b="1" dirty="0" err="1">
                <a:solidFill>
                  <a:srgbClr val="C00000"/>
                </a:solidFill>
              </a:rPr>
              <a:t>IoT</a:t>
            </a:r>
            <a:r>
              <a:rPr lang="en-US" sz="2400" b="1" dirty="0">
                <a:solidFill>
                  <a:srgbClr val="C00000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taking us to </a:t>
            </a:r>
            <a:r>
              <a:rPr lang="en-US" sz="2400" b="1" dirty="0">
                <a:solidFill>
                  <a:srgbClr val="C00000"/>
                </a:solidFill>
              </a:rPr>
              <a:t>a smart </a:t>
            </a:r>
            <a:r>
              <a:rPr lang="en-US" sz="2400" b="1" dirty="0" smtClean="0">
                <a:solidFill>
                  <a:srgbClr val="C00000"/>
                </a:solidFill>
              </a:rPr>
              <a:t>world</a:t>
            </a:r>
            <a:endParaRPr lang="en-US" sz="24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Smart cities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Smart traffic lights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Smart parking lots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Smart bins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Smart industry </a:t>
            </a:r>
          </a:p>
        </p:txBody>
      </p:sp>
    </p:spTree>
    <p:extLst>
      <p:ext uri="{BB962C8B-B14F-4D97-AF65-F5344CB8AC3E}">
        <p14:creationId xmlns:p14="http://schemas.microsoft.com/office/powerpoint/2010/main" val="16828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74532" y="142876"/>
            <a:ext cx="3414712" cy="5514975"/>
          </a:xfrm>
          <a:prstGeom prst="round2DiagRect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Security and privacy </a:t>
            </a:r>
            <a:r>
              <a:rPr lang="en-US" sz="2400" dirty="0">
                <a:solidFill>
                  <a:schemeClr val="tx1"/>
                </a:solidFill>
              </a:rPr>
              <a:t>are the biggest </a:t>
            </a:r>
            <a:r>
              <a:rPr lang="en-US" sz="2400" b="1" dirty="0">
                <a:solidFill>
                  <a:srgbClr val="C00000"/>
                </a:solidFill>
              </a:rPr>
              <a:t>challenges</a:t>
            </a:r>
            <a:r>
              <a:rPr lang="en-US" sz="2400" dirty="0">
                <a:solidFill>
                  <a:schemeClr val="tx1"/>
                </a:solidFill>
              </a:rPr>
              <a:t> for </a:t>
            </a:r>
            <a:r>
              <a:rPr lang="en-US" sz="2400" dirty="0" err="1" smtClean="0">
                <a:solidFill>
                  <a:schemeClr val="tx1"/>
                </a:solidFill>
              </a:rPr>
              <a:t>IoT</a:t>
            </a:r>
            <a:r>
              <a:rPr lang="en-US" sz="2400" dirty="0" smtClean="0">
                <a:solidFill>
                  <a:schemeClr val="tx1"/>
                </a:solidFill>
              </a:rPr>
              <a:t>. Why?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Connected devices and systems collect </a:t>
            </a:r>
            <a:r>
              <a:rPr lang="en-US" sz="2400" b="1" dirty="0">
                <a:solidFill>
                  <a:srgbClr val="C00000"/>
                </a:solidFill>
              </a:rPr>
              <a:t>personal data </a:t>
            </a:r>
            <a:r>
              <a:rPr lang="en-US" sz="2400" dirty="0">
                <a:solidFill>
                  <a:schemeClr val="tx1"/>
                </a:solidFill>
              </a:rPr>
              <a:t>and transmit them to the </a:t>
            </a:r>
            <a:r>
              <a:rPr lang="en-US" sz="2400" b="1" dirty="0">
                <a:solidFill>
                  <a:srgbClr val="C00000"/>
                </a:solidFill>
              </a:rPr>
              <a:t>databases </a:t>
            </a:r>
            <a:r>
              <a:rPr lang="en-US" sz="2400" b="1" dirty="0" smtClean="0">
                <a:solidFill>
                  <a:srgbClr val="C00000"/>
                </a:solidFill>
              </a:rPr>
              <a:t>of </a:t>
            </a:r>
            <a:r>
              <a:rPr lang="en-US" sz="2400" b="1" dirty="0">
                <a:solidFill>
                  <a:srgbClr val="C00000"/>
                </a:solidFill>
              </a:rPr>
              <a:t>tech </a:t>
            </a:r>
            <a:r>
              <a:rPr lang="en-US" sz="2400" b="1" dirty="0" smtClean="0">
                <a:solidFill>
                  <a:srgbClr val="C00000"/>
                </a:solidFill>
              </a:rPr>
              <a:t>companies.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8413751" y="1240064"/>
            <a:ext cx="3414712" cy="5514975"/>
          </a:xfrm>
          <a:prstGeom prst="round2DiagRect">
            <a:avLst/>
          </a:prstGeom>
          <a:solidFill>
            <a:srgbClr val="F9A5EF"/>
          </a:solidFill>
          <a:ln>
            <a:solidFill>
              <a:srgbClr val="F9A5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 Tech companies need to provide </a:t>
            </a:r>
            <a:r>
              <a:rPr lang="en-US" sz="2400" b="1" dirty="0">
                <a:solidFill>
                  <a:srgbClr val="C00000"/>
                </a:solidFill>
              </a:rPr>
              <a:t>cyber security to protect the privacy and security of </a:t>
            </a:r>
            <a:r>
              <a:rPr lang="en-US" sz="2400" b="1" dirty="0" err="1">
                <a:solidFill>
                  <a:srgbClr val="C00000"/>
                </a:solidFill>
              </a:rPr>
              <a:t>IoT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users.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242541" y="840922"/>
            <a:ext cx="3414712" cy="5514975"/>
          </a:xfrm>
          <a:prstGeom prst="round2Diag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Hackers are not interested in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Why?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few people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However, if hacking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-based devices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brings </a:t>
            </a:r>
            <a:r>
              <a:rPr lang="en-US" sz="2400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benefits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hackers, they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commit cybercrimes against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6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5988" y="209551"/>
            <a:ext cx="7572375" cy="1085850"/>
          </a:xfrm>
          <a:prstGeom prst="rect">
            <a:avLst/>
          </a:prstGeom>
          <a:solidFill>
            <a:srgbClr val="B9C519"/>
          </a:solidFill>
          <a:ln>
            <a:solidFill>
              <a:srgbClr val="B9C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IoT</a:t>
            </a:r>
            <a:r>
              <a:rPr lang="en-US" sz="2400" b="1" dirty="0">
                <a:solidFill>
                  <a:srgbClr val="C00000"/>
                </a:solidFill>
              </a:rPr>
              <a:t> is making its way into different areas of businesses:</a:t>
            </a:r>
          </a:p>
        </p:txBody>
      </p:sp>
      <p:sp>
        <p:nvSpPr>
          <p:cNvPr id="4" name="Hexagon 3"/>
          <p:cNvSpPr/>
          <p:nvPr/>
        </p:nvSpPr>
        <p:spPr>
          <a:xfrm>
            <a:off x="0" y="1643063"/>
            <a:ext cx="3643312" cy="4000500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IoT</a:t>
            </a:r>
            <a:r>
              <a:rPr lang="en-US" b="1" dirty="0">
                <a:solidFill>
                  <a:srgbClr val="C00000"/>
                </a:solidFill>
              </a:rPr>
              <a:t> &amp; </a:t>
            </a:r>
            <a:r>
              <a:rPr lang="en-US" b="1" dirty="0" smtClean="0">
                <a:solidFill>
                  <a:srgbClr val="C00000"/>
                </a:solidFill>
              </a:rPr>
              <a:t>Industry: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Manufacturers (producers) use </a:t>
            </a:r>
            <a:r>
              <a:rPr lang="en-US" dirty="0" err="1">
                <a:solidFill>
                  <a:schemeClr val="tx1"/>
                </a:solidFill>
              </a:rPr>
              <a:t>IoT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to organize and track </a:t>
            </a:r>
            <a:r>
              <a:rPr lang="en-US" b="1" dirty="0" smtClean="0">
                <a:solidFill>
                  <a:srgbClr val="C00000"/>
                </a:solidFill>
              </a:rPr>
              <a:t>tools/machines/people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Businesses use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to </a:t>
            </a:r>
            <a:r>
              <a:rPr lang="en-US" b="1" dirty="0">
                <a:solidFill>
                  <a:srgbClr val="C00000"/>
                </a:solidFill>
              </a:rPr>
              <a:t>lower operating costs, increase productivity, and develop new </a:t>
            </a:r>
            <a:r>
              <a:rPr lang="en-US" b="1" dirty="0" smtClean="0">
                <a:solidFill>
                  <a:srgbClr val="C00000"/>
                </a:solidFill>
              </a:rPr>
              <a:t>products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3361133" y="3177915"/>
            <a:ext cx="3539729" cy="3541973"/>
          </a:xfrm>
          <a:prstGeom prst="hexagon">
            <a:avLst/>
          </a:prstGeom>
          <a:solidFill>
            <a:srgbClr val="74FC18"/>
          </a:solidFill>
          <a:ln>
            <a:solidFill>
              <a:srgbClr val="74F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IoT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farming: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Monitoring crops and cattle </a:t>
            </a:r>
            <a:r>
              <a:rPr lang="en-US" dirty="0">
                <a:solidFill>
                  <a:schemeClr val="tx1"/>
                </a:solidFill>
              </a:rPr>
              <a:t>(A collective noun. Remember</a:t>
            </a:r>
            <a:r>
              <a:rPr lang="en-US" dirty="0" smtClean="0">
                <a:solidFill>
                  <a:schemeClr val="tx1"/>
                </a:solidFill>
              </a:rPr>
              <a:t>?)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Improving </a:t>
            </a:r>
            <a:r>
              <a:rPr lang="en-US" b="1" dirty="0">
                <a:solidFill>
                  <a:srgbClr val="C00000"/>
                </a:solidFill>
              </a:rPr>
              <a:t>production and </a:t>
            </a:r>
            <a:r>
              <a:rPr lang="en-US" b="1" dirty="0" smtClean="0">
                <a:solidFill>
                  <a:srgbClr val="C00000"/>
                </a:solidFill>
              </a:rPr>
              <a:t>efficiency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Tracking the health of the herds</a:t>
            </a:r>
          </a:p>
        </p:txBody>
      </p:sp>
      <p:sp>
        <p:nvSpPr>
          <p:cNvPr id="6" name="Hexagon 5"/>
          <p:cNvSpPr/>
          <p:nvPr/>
        </p:nvSpPr>
        <p:spPr>
          <a:xfrm>
            <a:off x="6435445" y="1528529"/>
            <a:ext cx="3135872" cy="3298772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IoT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and employers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Employee’s </a:t>
            </a:r>
            <a:r>
              <a:rPr lang="en-US" dirty="0" smtClean="0">
                <a:solidFill>
                  <a:schemeClr val="tx1"/>
                </a:solidFill>
              </a:rPr>
              <a:t>security </a:t>
            </a:r>
            <a:r>
              <a:rPr lang="en-US" dirty="0">
                <a:solidFill>
                  <a:schemeClr val="tx1"/>
                </a:solidFill>
              </a:rPr>
              <a:t>access card: </a:t>
            </a:r>
            <a:r>
              <a:rPr lang="en-US" b="1" dirty="0">
                <a:solidFill>
                  <a:srgbClr val="C00000"/>
                </a:solidFill>
              </a:rPr>
              <a:t>track the workers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7" name="Hexagon 6"/>
          <p:cNvSpPr/>
          <p:nvPr/>
        </p:nvSpPr>
        <p:spPr>
          <a:xfrm>
            <a:off x="9105900" y="3495675"/>
            <a:ext cx="3086100" cy="3224213"/>
          </a:xfrm>
          <a:prstGeom prst="hexagon">
            <a:avLst/>
          </a:prstGeom>
          <a:solidFill>
            <a:srgbClr val="F987E9"/>
          </a:solidFill>
          <a:ln>
            <a:solidFill>
              <a:srgbClr val="E5A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IoT</a:t>
            </a:r>
            <a:r>
              <a:rPr lang="en-US" b="1" dirty="0">
                <a:solidFill>
                  <a:srgbClr val="C00000"/>
                </a:solidFill>
              </a:rPr>
              <a:t> and printer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Printer is out of toner (ink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Detailed information about the problems and the parts required to be fixed </a:t>
            </a:r>
          </a:p>
        </p:txBody>
      </p:sp>
    </p:spTree>
    <p:extLst>
      <p:ext uri="{BB962C8B-B14F-4D97-AF65-F5344CB8AC3E}">
        <p14:creationId xmlns:p14="http://schemas.microsoft.com/office/powerpoint/2010/main" val="202258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132">
              <a:srgbClr val="65F773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rgbClr val="7030A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/>
          <p:nvPr/>
        </p:nvSpPr>
        <p:spPr>
          <a:xfrm>
            <a:off x="1988457" y="469673"/>
            <a:ext cx="8403772" cy="5857875"/>
          </a:xfrm>
          <a:prstGeom prst="foldedCorner">
            <a:avLst/>
          </a:prstGeom>
          <a:solidFill>
            <a:srgbClr val="F2E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The future </a:t>
            </a:r>
            <a:r>
              <a:rPr lang="en-US" sz="2400" b="1" dirty="0">
                <a:solidFill>
                  <a:srgbClr val="C00000"/>
                </a:solidFill>
              </a:rPr>
              <a:t>of </a:t>
            </a:r>
            <a:r>
              <a:rPr lang="en-US" sz="2400" b="1" dirty="0" err="1">
                <a:solidFill>
                  <a:srgbClr val="C00000"/>
                </a:solidFill>
              </a:rPr>
              <a:t>IoT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*</a:t>
            </a:r>
            <a:r>
              <a:rPr lang="en-US" sz="2400" dirty="0" err="1" smtClean="0">
                <a:solidFill>
                  <a:schemeClr val="tx1"/>
                </a:solidFill>
              </a:rPr>
              <a:t>IoT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dirty="0" smtClean="0">
                <a:solidFill>
                  <a:schemeClr val="tx1"/>
                </a:solidFill>
              </a:rPr>
              <a:t>real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*Smart </a:t>
            </a:r>
            <a:r>
              <a:rPr lang="en-US" sz="2400" dirty="0">
                <a:solidFill>
                  <a:schemeClr val="tx1"/>
                </a:solidFill>
              </a:rPr>
              <a:t>devices functioning without human input independently </a:t>
            </a:r>
            <a:r>
              <a:rPr lang="en-US" sz="2400" dirty="0" smtClean="0">
                <a:solidFill>
                  <a:schemeClr val="tx1"/>
                </a:solidFill>
              </a:rPr>
              <a:t>function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*</a:t>
            </a:r>
            <a:r>
              <a:rPr lang="en-US" sz="2400" dirty="0" err="1" smtClean="0">
                <a:solidFill>
                  <a:schemeClr val="tx1"/>
                </a:solidFill>
              </a:rPr>
              <a:t>IoT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in its infancy 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*Even </a:t>
            </a:r>
            <a:r>
              <a:rPr lang="en-US" sz="2400" dirty="0">
                <a:solidFill>
                  <a:schemeClr val="tx1"/>
                </a:solidFill>
              </a:rPr>
              <a:t>Google cannot answer how </a:t>
            </a:r>
            <a:r>
              <a:rPr lang="en-US" sz="2400" dirty="0" err="1">
                <a:solidFill>
                  <a:schemeClr val="tx1"/>
                </a:solidFill>
              </a:rPr>
              <a:t>IoT</a:t>
            </a:r>
            <a:r>
              <a:rPr lang="en-US" sz="2400" dirty="0">
                <a:solidFill>
                  <a:schemeClr val="tx1"/>
                </a:solidFill>
              </a:rPr>
              <a:t> is going to function and change our lives in future </a:t>
            </a:r>
          </a:p>
        </p:txBody>
      </p:sp>
    </p:spTree>
    <p:extLst>
      <p:ext uri="{BB962C8B-B14F-4D97-AF65-F5344CB8AC3E}">
        <p14:creationId xmlns:p14="http://schemas.microsoft.com/office/powerpoint/2010/main" val="165616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2021-03-13T16:42:54Z</dcterms:created>
  <dcterms:modified xsi:type="dcterms:W3CDTF">2021-03-13T18:02:21Z</dcterms:modified>
</cp:coreProperties>
</file>