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FAFA"/>
    <a:srgbClr val="7DDDFF"/>
    <a:srgbClr val="FF6600"/>
    <a:srgbClr val="F2F739"/>
    <a:srgbClr val="1E17A9"/>
    <a:srgbClr val="CC99FF"/>
    <a:srgbClr val="F793F7"/>
    <a:srgbClr val="FA8A8A"/>
    <a:srgbClr val="A0E848"/>
    <a:srgbClr val="F3B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1103-D1A9-4AC9-A12D-5A694958DDC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1D4B-6D71-4386-93B7-9DBC7B71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1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1103-D1A9-4AC9-A12D-5A694958DDC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1D4B-6D71-4386-93B7-9DBC7B71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1103-D1A9-4AC9-A12D-5A694958DDC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1D4B-6D71-4386-93B7-9DBC7B71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1103-D1A9-4AC9-A12D-5A694958DDC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1D4B-6D71-4386-93B7-9DBC7B71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1103-D1A9-4AC9-A12D-5A694958DDC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1D4B-6D71-4386-93B7-9DBC7B71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8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1103-D1A9-4AC9-A12D-5A694958DDC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1D4B-6D71-4386-93B7-9DBC7B71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2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1103-D1A9-4AC9-A12D-5A694958DDC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1D4B-6D71-4386-93B7-9DBC7B71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1103-D1A9-4AC9-A12D-5A694958DDC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1D4B-6D71-4386-93B7-9DBC7B71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1103-D1A9-4AC9-A12D-5A694958DDC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1D4B-6D71-4386-93B7-9DBC7B71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4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1103-D1A9-4AC9-A12D-5A694958DDC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1D4B-6D71-4386-93B7-9DBC7B71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0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1103-D1A9-4AC9-A12D-5A694958DDC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1D4B-6D71-4386-93B7-9DBC7B71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1103-D1A9-4AC9-A12D-5A694958DDC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E1D4B-6D71-4386-93B7-9DBC7B71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9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92" y="1"/>
            <a:ext cx="5416607" cy="3117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4" y="1"/>
            <a:ext cx="6448425" cy="6857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93" y="3117955"/>
            <a:ext cx="5416606" cy="37400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71051" y="-104931"/>
            <a:ext cx="6612644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 smtClean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Chapter 2: Vocabulary and Grammar</a:t>
            </a:r>
            <a:endParaRPr lang="en-US" sz="32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644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8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ded Corner 1"/>
          <p:cNvSpPr/>
          <p:nvPr/>
        </p:nvSpPr>
        <p:spPr>
          <a:xfrm>
            <a:off x="514350" y="1085851"/>
            <a:ext cx="3228975" cy="5600700"/>
          </a:xfrm>
          <a:prstGeom prst="foldedCorne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200" dirty="0">
                <a:solidFill>
                  <a:srgbClr val="002060"/>
                </a:solidFill>
              </a:rPr>
              <a:t>Don't plug in an electrical </a:t>
            </a:r>
            <a:r>
              <a:rPr lang="en-US" sz="3200" dirty="0" smtClean="0">
                <a:solidFill>
                  <a:srgbClr val="002060"/>
                </a:solidFill>
              </a:rPr>
              <a:t>….……… with </a:t>
            </a:r>
            <a:r>
              <a:rPr lang="en-US" sz="3200" dirty="0">
                <a:solidFill>
                  <a:srgbClr val="002060"/>
                </a:solidFill>
              </a:rPr>
              <a:t>wet hands because you could get an electric shock. 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8467725" y="1085851"/>
            <a:ext cx="3290887" cy="5600700"/>
          </a:xfrm>
          <a:prstGeom prst="foldedCorne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200" dirty="0">
                <a:solidFill>
                  <a:srgbClr val="002060"/>
                </a:solidFill>
              </a:rPr>
              <a:t>Unemployment, inflation, and greater inequality are often the ……………………….of a weak economy. 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4436269" y="1085851"/>
            <a:ext cx="3152775" cy="5600700"/>
          </a:xfrm>
          <a:prstGeom prst="foldedCorne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200" dirty="0">
                <a:solidFill>
                  <a:srgbClr val="002060"/>
                </a:solidFill>
              </a:rPr>
              <a:t>The main ……………. grown for export are rice and tea.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2545" y="173593"/>
            <a:ext cx="5050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Vocabulary: Fill in the blanks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088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que 1"/>
          <p:cNvSpPr/>
          <p:nvPr/>
        </p:nvSpPr>
        <p:spPr>
          <a:xfrm>
            <a:off x="928688" y="514350"/>
            <a:ext cx="3729037" cy="2314575"/>
          </a:xfrm>
          <a:prstGeom prst="plaque">
            <a:avLst/>
          </a:prstGeom>
          <a:solidFill>
            <a:srgbClr val="39F778"/>
          </a:solidFill>
          <a:ln>
            <a:solidFill>
              <a:srgbClr val="39F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We need to get an assistant who's …………… and efficient.</a:t>
            </a:r>
          </a:p>
        </p:txBody>
      </p:sp>
      <p:sp>
        <p:nvSpPr>
          <p:cNvPr id="3" name="Plaque 2"/>
          <p:cNvSpPr/>
          <p:nvPr/>
        </p:nvSpPr>
        <p:spPr>
          <a:xfrm>
            <a:off x="928688" y="3624263"/>
            <a:ext cx="3729037" cy="2314575"/>
          </a:xfrm>
          <a:prstGeom prst="plaque">
            <a:avLst/>
          </a:prstGeom>
          <a:solidFill>
            <a:srgbClr val="FBBA5B"/>
          </a:solidFill>
          <a:ln>
            <a:solidFill>
              <a:srgbClr val="FBB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civil engineers </a:t>
            </a:r>
            <a:r>
              <a:rPr lang="en-US" sz="2400" b="1" i="1" dirty="0">
                <a:solidFill>
                  <a:srgbClr val="002060"/>
                </a:solidFill>
              </a:rPr>
              <a:t>………………..</a:t>
            </a:r>
            <a:r>
              <a:rPr lang="en-US" sz="2400" b="1" dirty="0">
                <a:solidFill>
                  <a:srgbClr val="002060"/>
                </a:solidFill>
              </a:rPr>
              <a:t> innovative plans for a new housing complex.</a:t>
            </a:r>
          </a:p>
        </p:txBody>
      </p:sp>
      <p:sp>
        <p:nvSpPr>
          <p:cNvPr id="4" name="Plaque 3"/>
          <p:cNvSpPr/>
          <p:nvPr/>
        </p:nvSpPr>
        <p:spPr>
          <a:xfrm>
            <a:off x="6291261" y="674007"/>
            <a:ext cx="3729037" cy="2314575"/>
          </a:xfrm>
          <a:prstGeom prst="plaque">
            <a:avLst/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Universities should work with the private sector to foster</a:t>
            </a:r>
            <a:r>
              <a:rPr lang="en-US" sz="2400" b="1" dirty="0" smtClean="0">
                <a:solidFill>
                  <a:srgbClr val="002060"/>
                </a:solidFill>
              </a:rPr>
              <a:t>…………….. and entrepreneurship in start-up companies.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5" name="Plaque 4"/>
          <p:cNvSpPr/>
          <p:nvPr/>
        </p:nvSpPr>
        <p:spPr>
          <a:xfrm>
            <a:off x="6291262" y="3624263"/>
            <a:ext cx="3729037" cy="2314575"/>
          </a:xfrm>
          <a:prstGeom prst="plaqu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Poor people are living on …………………. low incomes.</a:t>
            </a:r>
          </a:p>
        </p:txBody>
      </p:sp>
    </p:spTree>
    <p:extLst>
      <p:ext uri="{BB962C8B-B14F-4D97-AF65-F5344CB8AC3E}">
        <p14:creationId xmlns:p14="http://schemas.microsoft.com/office/powerpoint/2010/main" val="295290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342900" y="433388"/>
            <a:ext cx="4614862" cy="3529012"/>
          </a:xfrm>
          <a:prstGeom prst="cloud">
            <a:avLst/>
          </a:prstGeom>
          <a:solidFill>
            <a:srgbClr val="F0EC44"/>
          </a:solidFill>
          <a:ln>
            <a:solidFill>
              <a:srgbClr val="F0E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1E17A9"/>
                </a:solidFill>
              </a:rPr>
              <a:t>Famous people often find their </a:t>
            </a:r>
            <a:r>
              <a:rPr lang="en-US" sz="2800" b="1" dirty="0" smtClean="0">
                <a:solidFill>
                  <a:srgbClr val="1E17A9"/>
                </a:solidFill>
              </a:rPr>
              <a:t>…………. invaded </a:t>
            </a:r>
            <a:r>
              <a:rPr lang="en-US" sz="2800" b="1" dirty="0">
                <a:solidFill>
                  <a:srgbClr val="1E17A9"/>
                </a:solidFill>
              </a:rPr>
              <a:t>by the press.</a:t>
            </a:r>
          </a:p>
        </p:txBody>
      </p:sp>
      <p:sp>
        <p:nvSpPr>
          <p:cNvPr id="3" name="Cloud 2"/>
          <p:cNvSpPr/>
          <p:nvPr/>
        </p:nvSpPr>
        <p:spPr>
          <a:xfrm>
            <a:off x="3567113" y="3328988"/>
            <a:ext cx="4614862" cy="3529012"/>
          </a:xfrm>
          <a:prstGeom prst="cloud">
            <a:avLst/>
          </a:prstGeom>
          <a:solidFill>
            <a:srgbClr val="58F64C"/>
          </a:solidFill>
          <a:ln>
            <a:solidFill>
              <a:srgbClr val="58F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1E17A9"/>
                </a:solidFill>
              </a:rPr>
              <a:t>The use of high-speed machinery improved the………………….. of the factory.</a:t>
            </a:r>
          </a:p>
        </p:txBody>
      </p:sp>
      <p:sp>
        <p:nvSpPr>
          <p:cNvPr id="4" name="Cloud 3"/>
          <p:cNvSpPr/>
          <p:nvPr/>
        </p:nvSpPr>
        <p:spPr>
          <a:xfrm>
            <a:off x="6791326" y="0"/>
            <a:ext cx="4614862" cy="3529012"/>
          </a:xfrm>
          <a:prstGeom prst="cloud">
            <a:avLst/>
          </a:prstGeom>
          <a:solidFill>
            <a:srgbClr val="C6F945"/>
          </a:solidFill>
          <a:ln>
            <a:solidFill>
              <a:srgbClr val="C6F9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1E17A9"/>
                </a:solidFill>
              </a:rPr>
              <a:t>Finding a cure for cancer is one of the biggest ……………. facing medical researchers.</a:t>
            </a:r>
          </a:p>
        </p:txBody>
      </p:sp>
    </p:spTree>
    <p:extLst>
      <p:ext uri="{BB962C8B-B14F-4D97-AF65-F5344CB8AC3E}">
        <p14:creationId xmlns:p14="http://schemas.microsoft.com/office/powerpoint/2010/main" val="346829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551543" y="653143"/>
            <a:ext cx="5283200" cy="2452914"/>
          </a:xfrm>
          <a:prstGeom prst="homePlate">
            <a:avLst/>
          </a:prstGeom>
          <a:solidFill>
            <a:srgbClr val="A0F6F4"/>
          </a:solidFill>
          <a:ln>
            <a:solidFill>
              <a:srgbClr val="A0F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1E17A9"/>
                </a:solidFill>
              </a:rPr>
              <a:t>The copier is out of …………………….</a:t>
            </a:r>
          </a:p>
        </p:txBody>
      </p:sp>
      <p:sp>
        <p:nvSpPr>
          <p:cNvPr id="3" name="Pentagon 2"/>
          <p:cNvSpPr/>
          <p:nvPr/>
        </p:nvSpPr>
        <p:spPr>
          <a:xfrm>
            <a:off x="413657" y="3650343"/>
            <a:ext cx="5283200" cy="2452914"/>
          </a:xfrm>
          <a:prstGeom prst="homePlate">
            <a:avLst/>
          </a:prstGeom>
          <a:solidFill>
            <a:srgbClr val="C7DE52"/>
          </a:solidFill>
          <a:ln>
            <a:solidFill>
              <a:srgbClr val="C7D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1E17A9"/>
                </a:solidFill>
              </a:rPr>
              <a:t>Police ………………… the four criminals all over Central America.</a:t>
            </a:r>
          </a:p>
        </p:txBody>
      </p:sp>
      <p:sp>
        <p:nvSpPr>
          <p:cNvPr id="4" name="Pentagon 3"/>
          <p:cNvSpPr/>
          <p:nvPr/>
        </p:nvSpPr>
        <p:spPr>
          <a:xfrm>
            <a:off x="5958114" y="2242457"/>
            <a:ext cx="5283200" cy="2452914"/>
          </a:xfrm>
          <a:prstGeom prst="homePlate">
            <a:avLst/>
          </a:prstGeom>
          <a:solidFill>
            <a:srgbClr val="58F64C"/>
          </a:solidFill>
          <a:ln>
            <a:solidFill>
              <a:srgbClr val="58F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1E17A9"/>
                </a:solidFill>
              </a:rPr>
              <a:t>The role of the police is to ……………. the law is obeyed.</a:t>
            </a:r>
          </a:p>
        </p:txBody>
      </p:sp>
    </p:spTree>
    <p:extLst>
      <p:ext uri="{BB962C8B-B14F-4D97-AF65-F5344CB8AC3E}">
        <p14:creationId xmlns:p14="http://schemas.microsoft.com/office/powerpoint/2010/main" val="23448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814388" y="542925"/>
            <a:ext cx="4629150" cy="2357438"/>
          </a:xfrm>
          <a:prstGeom prst="flowChartAlternateProcess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E17A9"/>
                </a:solidFill>
              </a:rPr>
              <a:t>While large firms may be the most visible </a:t>
            </a:r>
            <a:r>
              <a:rPr lang="en-US" sz="2400" b="1" dirty="0" smtClean="0">
                <a:solidFill>
                  <a:srgbClr val="1E17A9"/>
                </a:solidFill>
              </a:rPr>
              <a:t>……………. </a:t>
            </a:r>
            <a:r>
              <a:rPr lang="en-US" sz="2400" b="1" dirty="0">
                <a:solidFill>
                  <a:srgbClr val="1E17A9"/>
                </a:solidFill>
              </a:rPr>
              <a:t>of IT and e-commerce, smaller companies also </a:t>
            </a:r>
            <a:r>
              <a:rPr lang="en-US" sz="2400" b="1" dirty="0" smtClean="0">
                <a:solidFill>
                  <a:srgbClr val="1E17A9"/>
                </a:solidFill>
              </a:rPr>
              <a:t>face the </a:t>
            </a:r>
            <a:r>
              <a:rPr lang="en-US" sz="2400" b="1" dirty="0">
                <a:solidFill>
                  <a:srgbClr val="1E17A9"/>
                </a:solidFill>
              </a:rPr>
              <a:t>pressure to choose these technologies.</a:t>
            </a:r>
          </a:p>
        </p:txBody>
      </p:sp>
      <p:sp>
        <p:nvSpPr>
          <p:cNvPr id="3" name="Flowchart: Alternate Process 2"/>
          <p:cNvSpPr/>
          <p:nvPr/>
        </p:nvSpPr>
        <p:spPr>
          <a:xfrm>
            <a:off x="6510337" y="3762375"/>
            <a:ext cx="4629150" cy="2357438"/>
          </a:xfrm>
          <a:prstGeom prst="flowChartAlternateProcess">
            <a:avLst/>
          </a:prstGeom>
          <a:solidFill>
            <a:srgbClr val="A0E848"/>
          </a:solidFill>
          <a:ln>
            <a:solidFill>
              <a:srgbClr val="A0E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E17A9"/>
                </a:solidFill>
              </a:rPr>
              <a:t>These ………………… research studies aim to produce COVID-19 vaccines.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814388" y="3762375"/>
            <a:ext cx="4629150" cy="2357438"/>
          </a:xfrm>
          <a:prstGeom prst="flowChartAlternateProcess">
            <a:avLst/>
          </a:prstGeom>
          <a:solidFill>
            <a:srgbClr val="F3BF3D"/>
          </a:solidFill>
          <a:ln>
            <a:solidFill>
              <a:srgbClr val="F3BF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E17A9"/>
                </a:solidFill>
              </a:rPr>
              <a:t>The </a:t>
            </a:r>
            <a:r>
              <a:rPr lang="en-US" sz="2400" b="1" dirty="0" smtClean="0">
                <a:solidFill>
                  <a:srgbClr val="1E17A9"/>
                </a:solidFill>
              </a:rPr>
              <a:t>……………. </a:t>
            </a:r>
            <a:r>
              <a:rPr lang="en-US" sz="2400" b="1" dirty="0">
                <a:solidFill>
                  <a:srgbClr val="1E17A9"/>
                </a:solidFill>
              </a:rPr>
              <a:t>audience for the TV series is young people aged 13 to 18.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6510337" y="542925"/>
            <a:ext cx="4629150" cy="2357438"/>
          </a:xfrm>
          <a:prstGeom prst="flowChartAlternateProcess">
            <a:avLst/>
          </a:prstGeom>
          <a:solidFill>
            <a:srgbClr val="F2F739"/>
          </a:solidFill>
          <a:ln>
            <a:solidFill>
              <a:srgbClr val="F2F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E17A9"/>
                </a:solidFill>
              </a:rPr>
              <a:t>The introduction of new working practices has dramatically improved </a:t>
            </a:r>
            <a:r>
              <a:rPr lang="en-US" sz="2400" b="1" dirty="0" smtClean="0">
                <a:solidFill>
                  <a:srgbClr val="1E17A9"/>
                </a:solidFill>
              </a:rPr>
              <a:t>……………………</a:t>
            </a:r>
            <a:endParaRPr lang="en-US" sz="2400" b="1" dirty="0">
              <a:solidFill>
                <a:srgbClr val="1E17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5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5657" y="682171"/>
            <a:ext cx="3831772" cy="4717143"/>
          </a:xfrm>
          <a:prstGeom prst="rect">
            <a:avLst/>
          </a:prstGeom>
          <a:solidFill>
            <a:srgbClr val="FA8A8A"/>
          </a:solidFill>
          <a:ln>
            <a:solidFill>
              <a:srgbClr val="FA8A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1E17A9"/>
                </a:solidFill>
              </a:rPr>
              <a:t>Blockchain</a:t>
            </a:r>
            <a:r>
              <a:rPr lang="en-US" sz="3200" b="1" dirty="0" smtClean="0">
                <a:solidFill>
                  <a:srgbClr val="1E17A9"/>
                </a:solidFill>
              </a:rPr>
              <a:t> </a:t>
            </a:r>
            <a:r>
              <a:rPr lang="en-US" sz="3200" b="1" dirty="0">
                <a:solidFill>
                  <a:srgbClr val="1E17A9"/>
                </a:solidFill>
              </a:rPr>
              <a:t>as a fresh technological trend is in its ……………………..</a:t>
            </a:r>
          </a:p>
        </p:txBody>
      </p:sp>
      <p:sp>
        <p:nvSpPr>
          <p:cNvPr id="3" name="Rectangle 2"/>
          <p:cNvSpPr/>
          <p:nvPr/>
        </p:nvSpPr>
        <p:spPr>
          <a:xfrm>
            <a:off x="6480628" y="1531257"/>
            <a:ext cx="3831772" cy="4717143"/>
          </a:xfrm>
          <a:prstGeom prst="rect">
            <a:avLst/>
          </a:prstGeom>
          <a:solidFill>
            <a:srgbClr val="F793F7"/>
          </a:solidFill>
          <a:ln>
            <a:solidFill>
              <a:srgbClr val="F79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1E17A9"/>
                </a:solidFill>
              </a:rPr>
              <a:t>As long as we have hackers, ………………… will remain a trending technology because it will constantly evolve to defend against those hackers.</a:t>
            </a:r>
          </a:p>
        </p:txBody>
      </p:sp>
    </p:spTree>
    <p:extLst>
      <p:ext uri="{BB962C8B-B14F-4D97-AF65-F5344CB8AC3E}">
        <p14:creationId xmlns:p14="http://schemas.microsoft.com/office/powerpoint/2010/main" val="332705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188686" y="371930"/>
            <a:ext cx="11742057" cy="5986462"/>
          </a:xfrm>
          <a:prstGeom prst="flowChartAlternateProcess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endParaRPr lang="en-US" sz="2400" b="1" dirty="0" smtClean="0">
              <a:solidFill>
                <a:srgbClr val="1E17A9"/>
              </a:solidFill>
            </a:endParaRPr>
          </a:p>
          <a:p>
            <a:pPr algn="ctr"/>
            <a:endParaRPr lang="en-US" sz="2400" b="1" dirty="0">
              <a:solidFill>
                <a:srgbClr val="1E17A9"/>
              </a:solidFill>
            </a:endParaRPr>
          </a:p>
          <a:p>
            <a:pPr algn="ctr"/>
            <a:endParaRPr lang="en-US" sz="2400" b="1" dirty="0" smtClean="0">
              <a:solidFill>
                <a:srgbClr val="1E17A9"/>
              </a:solidFill>
            </a:endParaRPr>
          </a:p>
          <a:p>
            <a:pPr algn="ctr"/>
            <a:endParaRPr lang="en-US" sz="2400" b="1" dirty="0" smtClean="0">
              <a:solidFill>
                <a:srgbClr val="1E17A9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Grammar: Future tense: Fill in the blanks: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When </a:t>
            </a:r>
            <a:r>
              <a:rPr lang="en-US" sz="2400" dirty="0">
                <a:solidFill>
                  <a:schemeClr val="tx1"/>
                </a:solidFill>
              </a:rPr>
              <a:t>I turn thirty, I ………………………. (play) piano for twenty-one years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2. Don’t </a:t>
            </a:r>
            <a:r>
              <a:rPr lang="en-US" sz="2400" dirty="0">
                <a:solidFill>
                  <a:schemeClr val="tx1"/>
                </a:solidFill>
              </a:rPr>
              <a:t>lift </a:t>
            </a:r>
            <a:r>
              <a:rPr lang="en-US" sz="2400" dirty="0" smtClean="0">
                <a:solidFill>
                  <a:schemeClr val="tx1"/>
                </a:solidFill>
              </a:rPr>
              <a:t>that heavy box. You ……………… </a:t>
            </a:r>
            <a:r>
              <a:rPr lang="en-US" sz="2400" dirty="0">
                <a:solidFill>
                  <a:schemeClr val="tx1"/>
                </a:solidFill>
              </a:rPr>
              <a:t>hurt yourself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3. Amir </a:t>
            </a:r>
            <a:r>
              <a:rPr lang="en-US" sz="2400" dirty="0">
                <a:solidFill>
                  <a:schemeClr val="tx1"/>
                </a:solidFill>
              </a:rPr>
              <a:t>…………………. (work) in the office while </a:t>
            </a:r>
            <a:r>
              <a:rPr lang="en-US" sz="2400" dirty="0" smtClean="0">
                <a:solidFill>
                  <a:schemeClr val="tx1"/>
                </a:solidFill>
              </a:rPr>
              <a:t>you </a:t>
            </a:r>
            <a:r>
              <a:rPr lang="en-US" sz="2400" dirty="0">
                <a:solidFill>
                  <a:schemeClr val="tx1"/>
                </a:solidFill>
              </a:rPr>
              <a:t>watch a movie at this time next week.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4. I ……………………. (publish) articles </a:t>
            </a:r>
            <a:r>
              <a:rPr lang="en-US" sz="2400" dirty="0">
                <a:solidFill>
                  <a:schemeClr val="tx1"/>
                </a:solidFill>
              </a:rPr>
              <a:t>on different topics before I apply in 2024. 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5.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smtClean="0">
                <a:solidFill>
                  <a:schemeClr val="tx1"/>
                </a:solidFill>
              </a:rPr>
              <a:t>Wildlife Circus ………………………. (perform) in Tehran </a:t>
            </a:r>
            <a:r>
              <a:rPr lang="en-US" sz="2400" dirty="0">
                <a:solidFill>
                  <a:schemeClr val="tx1"/>
                </a:solidFill>
              </a:rPr>
              <a:t>for the next </a:t>
            </a:r>
            <a:r>
              <a:rPr lang="en-US" sz="2400" dirty="0" smtClean="0">
                <a:solidFill>
                  <a:schemeClr val="tx1"/>
                </a:solidFill>
              </a:rPr>
              <a:t>5 </a:t>
            </a:r>
            <a:r>
              <a:rPr lang="en-US" sz="2400" dirty="0">
                <a:solidFill>
                  <a:schemeClr val="tx1"/>
                </a:solidFill>
              </a:rPr>
              <a:t>weeks.</a:t>
            </a:r>
          </a:p>
          <a:p>
            <a:endParaRPr lang="en-US" sz="2000" dirty="0" smtClean="0">
              <a:solidFill>
                <a:srgbClr val="1E17A9"/>
              </a:solidFill>
            </a:endParaRPr>
          </a:p>
          <a:p>
            <a:endParaRPr lang="en-US" sz="2000" dirty="0">
              <a:solidFill>
                <a:srgbClr val="1E17A9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3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585788" y="457200"/>
            <a:ext cx="10687050" cy="5614987"/>
          </a:xfrm>
          <a:prstGeom prst="flowChartAlternateProcess">
            <a:avLst/>
          </a:prstGeom>
          <a:solidFill>
            <a:srgbClr val="82FAFA">
              <a:alpha val="72549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 smtClean="0">
                <a:solidFill>
                  <a:schemeClr val="tx1"/>
                </a:solidFill>
              </a:rPr>
              <a:t>6. Wait</a:t>
            </a:r>
            <a:r>
              <a:rPr lang="en-US" sz="2400" dirty="0">
                <a:solidFill>
                  <a:schemeClr val="tx1"/>
                </a:solidFill>
              </a:rPr>
              <a:t>! I </a:t>
            </a:r>
            <a:r>
              <a:rPr lang="en-US" sz="2400" dirty="0" smtClean="0">
                <a:solidFill>
                  <a:schemeClr val="tx1"/>
                </a:solidFill>
              </a:rPr>
              <a:t>………………….. (drive) you </a:t>
            </a:r>
            <a:r>
              <a:rPr lang="en-US" sz="2400" dirty="0">
                <a:solidFill>
                  <a:schemeClr val="tx1"/>
                </a:solidFill>
              </a:rPr>
              <a:t>to the station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0"/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7. Are </a:t>
            </a:r>
            <a:r>
              <a:rPr lang="en-US" sz="2400" dirty="0">
                <a:solidFill>
                  <a:schemeClr val="tx1"/>
                </a:solidFill>
              </a:rPr>
              <a:t>you still writing your essay? If you </a:t>
            </a:r>
            <a:r>
              <a:rPr lang="en-US" sz="2400" dirty="0" smtClean="0">
                <a:solidFill>
                  <a:schemeClr val="tx1"/>
                </a:solidFill>
              </a:rPr>
              <a:t>………………… (finish) </a:t>
            </a:r>
            <a:r>
              <a:rPr lang="en-US" sz="2400" dirty="0">
                <a:solidFill>
                  <a:schemeClr val="tx1"/>
                </a:solidFill>
              </a:rPr>
              <a:t>by </a:t>
            </a:r>
            <a:r>
              <a:rPr lang="en-US" sz="2400" dirty="0" smtClean="0">
                <a:solidFill>
                  <a:schemeClr val="tx1"/>
                </a:solidFill>
              </a:rPr>
              <a:t>4 p.m., </a:t>
            </a:r>
            <a:r>
              <a:rPr lang="en-US" sz="2400" dirty="0">
                <a:solidFill>
                  <a:schemeClr val="tx1"/>
                </a:solidFill>
              </a:rPr>
              <a:t>we </a:t>
            </a:r>
            <a:r>
              <a:rPr lang="en-US" sz="2400" dirty="0" smtClean="0">
                <a:solidFill>
                  <a:schemeClr val="tx1"/>
                </a:solidFill>
              </a:rPr>
              <a:t>…………….. (go) for </a:t>
            </a:r>
            <a:r>
              <a:rPr lang="en-US" sz="2400" dirty="0">
                <a:solidFill>
                  <a:schemeClr val="tx1"/>
                </a:solidFill>
              </a:rPr>
              <a:t>a walk.</a:t>
            </a:r>
          </a:p>
          <a:p>
            <a:pPr lvl="0"/>
            <a:endParaRPr lang="en-US" sz="2400" dirty="0">
              <a:solidFill>
                <a:schemeClr val="tx1"/>
              </a:solidFill>
            </a:endParaRPr>
          </a:p>
          <a:p>
            <a:pPr lvl="0"/>
            <a:r>
              <a:rPr lang="en-US" sz="2400" dirty="0" smtClean="0">
                <a:solidFill>
                  <a:schemeClr val="tx1"/>
                </a:solidFill>
              </a:rPr>
              <a:t>8. Next summer</a:t>
            </a:r>
            <a:r>
              <a:rPr lang="en-US" sz="2400" dirty="0">
                <a:solidFill>
                  <a:schemeClr val="tx1"/>
                </a:solidFill>
              </a:rPr>
              <a:t>, I </a:t>
            </a:r>
            <a:r>
              <a:rPr lang="en-US" sz="2400" dirty="0" smtClean="0">
                <a:solidFill>
                  <a:schemeClr val="tx1"/>
                </a:solidFill>
              </a:rPr>
              <a:t>………………………….. (study) at </a:t>
            </a:r>
            <a:r>
              <a:rPr lang="en-US" sz="2400" dirty="0" err="1" smtClean="0">
                <a:solidFill>
                  <a:schemeClr val="tx1"/>
                </a:solidFill>
              </a:rPr>
              <a:t>Amirkabir</a:t>
            </a:r>
            <a:r>
              <a:rPr lang="en-US" sz="2400" dirty="0" smtClean="0">
                <a:solidFill>
                  <a:schemeClr val="tx1"/>
                </a:solidFill>
              </a:rPr>
              <a:t> University for 2 </a:t>
            </a:r>
            <a:r>
              <a:rPr lang="en-US" sz="2400" dirty="0">
                <a:solidFill>
                  <a:schemeClr val="tx1"/>
                </a:solidFill>
              </a:rPr>
              <a:t>years.</a:t>
            </a:r>
          </a:p>
          <a:p>
            <a:pPr lvl="0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9. </a:t>
            </a:r>
            <a:r>
              <a:rPr lang="en-US" sz="2400" dirty="0">
                <a:solidFill>
                  <a:schemeClr val="tx1"/>
                </a:solidFill>
              </a:rPr>
              <a:t>By the time you arrive, we </a:t>
            </a:r>
            <a:r>
              <a:rPr lang="en-US" sz="2400" dirty="0" smtClean="0">
                <a:solidFill>
                  <a:schemeClr val="tx1"/>
                </a:solidFill>
              </a:rPr>
              <a:t>………………………….. (present) five conference papers.</a:t>
            </a:r>
          </a:p>
          <a:p>
            <a:pPr lvl="0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10. </a:t>
            </a:r>
            <a:r>
              <a:rPr lang="en-US" sz="2400" dirty="0">
                <a:solidFill>
                  <a:schemeClr val="tx1"/>
                </a:solidFill>
              </a:rPr>
              <a:t>I’m </a:t>
            </a:r>
            <a:r>
              <a:rPr lang="en-US" sz="2400" dirty="0" smtClean="0">
                <a:solidFill>
                  <a:schemeClr val="tx1"/>
                </a:solidFill>
              </a:rPr>
              <a:t>sorry, </a:t>
            </a:r>
            <a:r>
              <a:rPr lang="en-US" sz="2400" dirty="0">
                <a:solidFill>
                  <a:schemeClr val="tx1"/>
                </a:solidFill>
              </a:rPr>
              <a:t>but you need to stay in the office until you </a:t>
            </a:r>
            <a:r>
              <a:rPr lang="en-US" sz="2400" dirty="0" smtClean="0">
                <a:solidFill>
                  <a:schemeClr val="tx1"/>
                </a:solidFill>
              </a:rPr>
              <a:t>………………….. (complete) </a:t>
            </a:r>
            <a:r>
              <a:rPr lang="en-US" sz="2400" dirty="0">
                <a:solidFill>
                  <a:schemeClr val="tx1"/>
                </a:solidFill>
              </a:rPr>
              <a:t>your work.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2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363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2021-04-03T05:41:21Z</dcterms:created>
  <dcterms:modified xsi:type="dcterms:W3CDTF">2021-04-10T06:01:17Z</dcterms:modified>
</cp:coreProperties>
</file>