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FE"/>
    <a:srgbClr val="FFFF66"/>
    <a:srgbClr val="CCCCFF"/>
    <a:srgbClr val="FF9999"/>
    <a:srgbClr val="99FF66"/>
    <a:srgbClr val="CEF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62" autoAdjust="0"/>
  </p:normalViewPr>
  <p:slideViewPr>
    <p:cSldViewPr snapToGrid="0">
      <p:cViewPr varScale="1">
        <p:scale>
          <a:sx n="64" d="100"/>
          <a:sy n="64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8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C3279-7E13-4D6F-B4FE-CCE7F80C7E52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7C2B-A378-45B4-A0DA-6337DC3F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google.com/search?q=how+to+pronounce+accumulate&amp;stick=H4sIAAAAAAAAAOMIfcRowy3w8sc9YSnjSWtOXmPU5eINKMrPK81LzkwsyczPExLjYglJLcoV4pPi4eJKTE4uzS3NSSxJtWJRYkrN41nEKp2RX65Qkq9QANSVD9SWqoBQBABB6SH6XwAAAA&amp;pron_lang=en&amp;pron_country=gb&amp;sa=X&amp;ved=2ahUKEwjM08CF04TwAhXSuHEKHVZVATwQ3eEDMAB6BAgDEA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" y="0"/>
            <a:ext cx="12033668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18" y="627008"/>
            <a:ext cx="1485899" cy="10266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55165" y="1834753"/>
            <a:ext cx="5351489" cy="207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3: Gamification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600" b="1" dirty="0" smtClean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Let’s learn new words!</a:t>
            </a:r>
            <a:endParaRPr lang="en-US" sz="3600" b="1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94105"/>
            <a:ext cx="3087705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Name of God</a:t>
            </a:r>
            <a:endParaRPr lang="en-US" sz="2800" b="1" i="1" dirty="0" smtClean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7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10" y="0"/>
            <a:ext cx="3977390" cy="674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435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02177" y="74951"/>
            <a:ext cx="379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effectLst/>
              </a:rPr>
              <a:t>Emerging [</a:t>
            </a:r>
            <a:r>
              <a:rPr lang="en-US" sz="2400" dirty="0" err="1" smtClean="0">
                <a:effectLst/>
              </a:rPr>
              <a:t>Adj</a:t>
            </a:r>
            <a:r>
              <a:rPr lang="en-US" sz="2400" dirty="0" smtClean="0">
                <a:effectLst/>
              </a:rPr>
              <a:t>] </a:t>
            </a:r>
            <a:r>
              <a:rPr lang="en-US" sz="2400" dirty="0" smtClean="0"/>
              <a:t>/</a:t>
            </a:r>
            <a:r>
              <a:rPr lang="en-US" sz="2400" dirty="0" err="1" smtClean="0"/>
              <a:t>ɪˈməːdʒɪŋ</a:t>
            </a:r>
            <a:r>
              <a:rPr lang="en-US" sz="2400" dirty="0" smtClean="0"/>
              <a:t>/</a:t>
            </a:r>
          </a:p>
          <a:p>
            <a:pPr>
              <a:spcAft>
                <a:spcPts val="0"/>
              </a:spcAft>
            </a:pPr>
            <a:endParaRPr lang="en-US" sz="2400" dirty="0" smtClean="0"/>
          </a:p>
          <a:p>
            <a:r>
              <a:rPr lang="en-US" sz="2400" dirty="0" smtClean="0"/>
              <a:t>Just beginning to exist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302177" y="1429326"/>
            <a:ext cx="346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During pandemic, online purchase has turned into an</a:t>
            </a:r>
            <a:r>
              <a:rPr lang="en-US" sz="2400" b="1" dirty="0" smtClean="0">
                <a:solidFill>
                  <a:srgbClr val="FF0000"/>
                </a:solidFill>
              </a:rPr>
              <a:t> emerging </a:t>
            </a:r>
            <a:r>
              <a:rPr lang="en-US" sz="2400" dirty="0" smtClean="0"/>
              <a:t>trend for some families.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41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>
            <a:alpha val="6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33406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effectLst/>
              </a:rPr>
              <a:t>Facilitate [V] </a:t>
            </a:r>
            <a:r>
              <a:rPr lang="en-US" sz="2400" dirty="0" smtClean="0"/>
              <a:t>/</a:t>
            </a:r>
            <a:r>
              <a:rPr lang="en-US" sz="2400" dirty="0" err="1" smtClean="0"/>
              <a:t>fəˈsɪlɪteɪt</a:t>
            </a:r>
            <a:r>
              <a:rPr lang="en-US" sz="2400" dirty="0" smtClean="0"/>
              <a:t>/</a:t>
            </a:r>
          </a:p>
          <a:p>
            <a:endParaRPr lang="en-US" sz="2400" dirty="0"/>
          </a:p>
          <a:p>
            <a:r>
              <a:rPr lang="en-US" sz="2400" dirty="0" smtClean="0"/>
              <a:t>Make (an action or process) easier.</a:t>
            </a:r>
          </a:p>
          <a:p>
            <a:endParaRPr lang="en-US" sz="2400" dirty="0"/>
          </a:p>
          <a:p>
            <a:r>
              <a:rPr lang="en-US" sz="2400" dirty="0" smtClean="0"/>
              <a:t>Some apps </a:t>
            </a:r>
            <a:r>
              <a:rPr lang="en-US" sz="2400" b="1" dirty="0" smtClean="0">
                <a:solidFill>
                  <a:srgbClr val="FF0000"/>
                </a:solidFill>
              </a:rPr>
              <a:t>facilitate</a:t>
            </a:r>
            <a:r>
              <a:rPr lang="en-US" sz="2400" dirty="0" smtClean="0"/>
              <a:t> the process of online payment and online transaction.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93" y="0"/>
            <a:ext cx="547640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22" y="2657475"/>
            <a:ext cx="2905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4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376" y="519798"/>
            <a:ext cx="26496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 smtClean="0">
                <a:effectLst/>
              </a:rPr>
              <a:t>Feedback [N]</a:t>
            </a:r>
          </a:p>
          <a:p>
            <a:pPr algn="just"/>
            <a:r>
              <a:rPr lang="en-US" sz="2400" dirty="0" smtClean="0"/>
              <a:t>/ˈ</a:t>
            </a:r>
            <a:r>
              <a:rPr lang="en-US" sz="2400" dirty="0" err="1" smtClean="0"/>
              <a:t>fiːdbak</a:t>
            </a:r>
            <a:r>
              <a:rPr lang="en-US" sz="2400" dirty="0" smtClean="0"/>
              <a:t>/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Statements about something, such as a new product, that can tell you if it is successful: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Yesterday, I received the reviewers’ </a:t>
            </a:r>
            <a:r>
              <a:rPr lang="en-US" sz="2400" b="1" dirty="0" smtClean="0">
                <a:solidFill>
                  <a:srgbClr val="FF0000"/>
                </a:solidFill>
              </a:rPr>
              <a:t>feedback</a:t>
            </a:r>
            <a:r>
              <a:rPr lang="en-US" sz="2400" dirty="0" smtClean="0"/>
              <a:t> on my manuscript. </a:t>
            </a:r>
          </a:p>
          <a:p>
            <a:pPr algn="just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79" y="-104931"/>
            <a:ext cx="8907821" cy="3462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79" y="3357797"/>
            <a:ext cx="8907821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8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291" y="29705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 smtClean="0">
                <a:effectLst/>
              </a:rPr>
              <a:t>Gain [V] </a:t>
            </a:r>
            <a:r>
              <a:rPr lang="en-US" sz="2800" dirty="0" smtClean="0"/>
              <a:t>/</a:t>
            </a:r>
            <a:r>
              <a:rPr lang="en-US" sz="2800" dirty="0" err="1" smtClean="0"/>
              <a:t>ɡeɪn</a:t>
            </a:r>
            <a:r>
              <a:rPr lang="en-US" sz="2800" dirty="0" smtClean="0"/>
              <a:t>/</a:t>
            </a:r>
          </a:p>
          <a:p>
            <a:r>
              <a:rPr lang="en-US" sz="2800" dirty="0" smtClean="0"/>
              <a:t>Get, obtain</a:t>
            </a:r>
          </a:p>
          <a:p>
            <a:endParaRPr lang="en-US" sz="2800" dirty="0"/>
          </a:p>
          <a:p>
            <a:r>
              <a:rPr lang="en-US" sz="2800" dirty="0" smtClean="0"/>
              <a:t>After you</a:t>
            </a:r>
            <a:r>
              <a:rPr lang="en-US" sz="2800" b="1" dirty="0" smtClean="0">
                <a:solidFill>
                  <a:srgbClr val="FF0000"/>
                </a:solidFill>
              </a:rPr>
              <a:t>'ve gained </a:t>
            </a:r>
            <a:r>
              <a:rPr lang="en-US" sz="2800" dirty="0" smtClean="0"/>
              <a:t>some experience, you can get a job.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49" y="0"/>
            <a:ext cx="510165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8" y="2747572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825" y="376922"/>
            <a:ext cx="48616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effectLst/>
              </a:rPr>
              <a:t>Loyalty [N] </a:t>
            </a:r>
            <a:r>
              <a:rPr lang="en-US" sz="2400" dirty="0" smtClean="0"/>
              <a:t>/ˈ</a:t>
            </a:r>
            <a:r>
              <a:rPr lang="en-US" sz="2400" dirty="0" err="1" smtClean="0"/>
              <a:t>lɔɪəlti</a:t>
            </a:r>
            <a:r>
              <a:rPr lang="en-US" sz="2400" dirty="0" smtClean="0"/>
              <a:t>/</a:t>
            </a:r>
          </a:p>
          <a:p>
            <a:endParaRPr lang="en-US" sz="2400" dirty="0"/>
          </a:p>
          <a:p>
            <a:r>
              <a:rPr lang="en-US" sz="2400" dirty="0" smtClean="0"/>
              <a:t>A strong feeling of support</a:t>
            </a:r>
          </a:p>
          <a:p>
            <a:endParaRPr lang="en-US" sz="2400" dirty="0"/>
          </a:p>
          <a:p>
            <a:r>
              <a:rPr lang="en-US" sz="2400" dirty="0" smtClean="0"/>
              <a:t>His </a:t>
            </a:r>
            <a:r>
              <a:rPr lang="en-US" sz="2400" b="1" dirty="0" smtClean="0">
                <a:solidFill>
                  <a:srgbClr val="FF0000"/>
                </a:solidFill>
              </a:rPr>
              <a:t>loyalty</a:t>
            </a:r>
            <a:r>
              <a:rPr lang="en-US" sz="2400" dirty="0" smtClean="0"/>
              <a:t> was never in question!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52" y="1346418"/>
            <a:ext cx="5880100" cy="370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0731" y="5987535"/>
            <a:ext cx="550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He </a:t>
            </a:r>
            <a:r>
              <a:rPr lang="en-US" sz="2400" b="1" dirty="0" smtClean="0">
                <a:solidFill>
                  <a:srgbClr val="FF0000"/>
                </a:solidFill>
              </a:rPr>
              <a:t>is motivated</a:t>
            </a:r>
            <a:r>
              <a:rPr lang="en-US" sz="2400" dirty="0" smtClean="0"/>
              <a:t> by a desire to help people.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45623" y="3485158"/>
            <a:ext cx="45819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effectLst/>
              </a:rPr>
              <a:t>Motivate [V] </a:t>
            </a:r>
            <a:r>
              <a:rPr lang="en-US" sz="2400" dirty="0" smtClean="0"/>
              <a:t>/ˈ</a:t>
            </a:r>
            <a:r>
              <a:rPr lang="en-US" sz="2400" dirty="0" err="1" smtClean="0"/>
              <a:t>məʊtɪveɪt</a:t>
            </a:r>
            <a:r>
              <a:rPr lang="en-US" sz="2400" dirty="0" smtClean="0"/>
              <a:t>/</a:t>
            </a:r>
          </a:p>
          <a:p>
            <a:pPr>
              <a:spcAft>
                <a:spcPts val="0"/>
              </a:spcAft>
            </a:pPr>
            <a:endParaRPr lang="en-US" sz="2400" dirty="0" smtClean="0"/>
          </a:p>
          <a:p>
            <a:r>
              <a:rPr lang="en-US" sz="2400" dirty="0" smtClean="0"/>
              <a:t>Provide (someone) with a reason for doing something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38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25" y="376922"/>
            <a:ext cx="41552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 smtClean="0">
                <a:effectLst/>
              </a:rPr>
              <a:t>Outplay [V]</a:t>
            </a:r>
          </a:p>
          <a:p>
            <a:r>
              <a:rPr lang="en-US" sz="2800" dirty="0" smtClean="0"/>
              <a:t>/</a:t>
            </a:r>
            <a:r>
              <a:rPr lang="en-US" sz="2800" dirty="0" err="1" smtClean="0"/>
              <a:t>aʊtˈpleɪ</a:t>
            </a:r>
            <a:r>
              <a:rPr lang="en-US" sz="2800" dirty="0" smtClean="0"/>
              <a:t>/</a:t>
            </a:r>
          </a:p>
          <a:p>
            <a:endParaRPr lang="en-US" sz="2800" dirty="0"/>
          </a:p>
          <a:p>
            <a:r>
              <a:rPr lang="en-US" sz="2800" dirty="0" smtClean="0"/>
              <a:t>Play better than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Which team is going to </a:t>
            </a:r>
            <a:r>
              <a:rPr lang="en-US" sz="2800" b="1" dirty="0" smtClean="0">
                <a:solidFill>
                  <a:srgbClr val="FF0000"/>
                </a:solidFill>
              </a:rPr>
              <a:t>outplay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24" y="0"/>
            <a:ext cx="7970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5269" y="284735"/>
            <a:ext cx="506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effectLst/>
              </a:rPr>
              <a:t>Profession [N]</a:t>
            </a:r>
          </a:p>
          <a:p>
            <a:r>
              <a:rPr lang="en-US" sz="2400" dirty="0" smtClean="0"/>
              <a:t>/</a:t>
            </a:r>
            <a:r>
              <a:rPr lang="en-US" sz="2400" dirty="0" err="1" smtClean="0"/>
              <a:t>prəˈfɛʃ</a:t>
            </a:r>
            <a:r>
              <a:rPr lang="en-US" sz="2400" dirty="0" smtClean="0"/>
              <a:t>(ə)n/</a:t>
            </a:r>
          </a:p>
          <a:p>
            <a:endParaRPr lang="en-US" sz="2400" dirty="0" smtClean="0"/>
          </a:p>
          <a:p>
            <a:r>
              <a:rPr lang="en-US" sz="2400" dirty="0" smtClean="0"/>
              <a:t>any type of work that needs special training or a particular skill</a:t>
            </a:r>
          </a:p>
          <a:p>
            <a:endParaRPr lang="en-US" sz="2400" dirty="0" smtClean="0"/>
          </a:p>
          <a:p>
            <a:r>
              <a:rPr lang="en-US" sz="2400" dirty="0" smtClean="0"/>
              <a:t>Entrepreneurs leave their 9-to-5 </a:t>
            </a:r>
            <a:r>
              <a:rPr lang="en-US" sz="2400" b="1" dirty="0" smtClean="0">
                <a:solidFill>
                  <a:srgbClr val="FF0000"/>
                </a:solidFill>
              </a:rPr>
              <a:t>professions </a:t>
            </a:r>
            <a:r>
              <a:rPr lang="en-US" sz="2400" dirty="0" smtClean="0"/>
              <a:t>to establish their own start-up companies.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45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8424" y="198445"/>
            <a:ext cx="41336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 smtClean="0">
                <a:effectLst/>
              </a:rPr>
              <a:t>Profitable [</a:t>
            </a:r>
            <a:r>
              <a:rPr lang="en-US" sz="2800" dirty="0" err="1" smtClean="0">
                <a:effectLst/>
              </a:rPr>
              <a:t>Adj</a:t>
            </a:r>
            <a:r>
              <a:rPr lang="en-US" sz="2800" dirty="0" smtClean="0">
                <a:effectLst/>
              </a:rPr>
              <a:t>]</a:t>
            </a:r>
          </a:p>
          <a:p>
            <a:r>
              <a:rPr lang="en-US" sz="2800" dirty="0" smtClean="0"/>
              <a:t>/ˈ</a:t>
            </a:r>
            <a:r>
              <a:rPr lang="en-US" sz="2800" dirty="0" err="1" smtClean="0"/>
              <a:t>prɒfɪtəb</a:t>
            </a:r>
            <a:r>
              <a:rPr lang="en-US" sz="2800" dirty="0" smtClean="0"/>
              <a:t>(ə)l/</a:t>
            </a:r>
          </a:p>
          <a:p>
            <a:endParaRPr lang="en-US" sz="2800" dirty="0"/>
          </a:p>
          <a:p>
            <a:r>
              <a:rPr lang="en-US" sz="2800" dirty="0" smtClean="0"/>
              <a:t>Beneficial, useful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8" y="1106386"/>
            <a:ext cx="70008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7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FEFE">
            <a:alpha val="6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761" y="1202723"/>
            <a:ext cx="34427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effectLst/>
              </a:rPr>
              <a:t>Stem [v]</a:t>
            </a:r>
          </a:p>
          <a:p>
            <a:pPr>
              <a:spcAft>
                <a:spcPts val="0"/>
              </a:spcAft>
            </a:pPr>
            <a:r>
              <a:rPr lang="en-US" sz="2400" dirty="0" smtClean="0"/>
              <a:t>/</a:t>
            </a:r>
            <a:r>
              <a:rPr lang="en-US" sz="2400" dirty="0" err="1" smtClean="0"/>
              <a:t>stɛm</a:t>
            </a:r>
            <a:r>
              <a:rPr lang="en-US" sz="2400" dirty="0" smtClean="0"/>
              <a:t>/</a:t>
            </a:r>
          </a:p>
          <a:p>
            <a:pPr>
              <a:spcAft>
                <a:spcPts val="0"/>
              </a:spcAft>
            </a:pPr>
            <a:endParaRPr lang="en-US" sz="2400" dirty="0" smtClean="0"/>
          </a:p>
          <a:p>
            <a:pPr>
              <a:spcAft>
                <a:spcPts val="0"/>
              </a:spcAft>
            </a:pPr>
            <a:r>
              <a:rPr lang="en-US" sz="2400" dirty="0" smtClean="0"/>
              <a:t>Originate in or be caused by</a:t>
            </a:r>
          </a:p>
          <a:p>
            <a:pPr>
              <a:spcAft>
                <a:spcPts val="0"/>
              </a:spcAft>
            </a:pPr>
            <a:endParaRPr lang="en-US" sz="2400" dirty="0" smtClean="0"/>
          </a:p>
          <a:p>
            <a:pPr>
              <a:spcAft>
                <a:spcPts val="0"/>
              </a:spcAft>
            </a:pPr>
            <a:r>
              <a:rPr lang="en-US" sz="2400" dirty="0" smtClean="0"/>
              <a:t>Our problems </a:t>
            </a:r>
            <a:r>
              <a:rPr lang="en-US" sz="2400" b="1" dirty="0" smtClean="0">
                <a:solidFill>
                  <a:srgbClr val="FF0000"/>
                </a:solidFill>
              </a:rPr>
              <a:t>stem from </a:t>
            </a:r>
            <a:r>
              <a:rPr lang="en-US" sz="2400" dirty="0" smtClean="0"/>
              <a:t>procrastination.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16" y="0"/>
            <a:ext cx="7949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48" y="0"/>
            <a:ext cx="8889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1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svg+xml;base64,PHN2ZyB4bWxucz0iaHR0cDovL3d3dy53My5vcmcvMjAwMC9zdmciIHhtbG5zOnhsaW5rPSJodHRwOi8vd3d3LnczLm9yZy8xOTk5L3hsaW5rIiB3aWR0aD0iMzIiIGhlaWdodD0iMzIiIHZpZXdCb3g9IjAgMCAzMiAzMiI+CiAgPGRlZnM+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+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+CiAgICA8cGF0aCBzdHJva2U9IiM0Mjg1RjQiIHN0cm9rZS1saW5lY2FwPSJzcXVhcmUiIGQ9Ik0yNSwxMyBDMjMsMTUuMzMzMzMzMyAyMCwxNi41IDE2LDE2LjUgQzEyLDE2LjUgOSwxNS4zMzMzMzMzIDcsMTMgTDEzLDEwLjUgTDE5LDEwLjUgTDI1LDEzIFoiIG1hc2s9InVybCgjc21hbGwtdmlzZW1lLXYzLWIpIi8+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+Cjwvc3ZnPgo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53475" y="470160"/>
            <a:ext cx="3295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The detector </a:t>
            </a:r>
            <a:r>
              <a:rPr lang="en-US" sz="2400" b="1" dirty="0" smtClean="0">
                <a:solidFill>
                  <a:srgbClr val="FF0000"/>
                </a:solidFill>
              </a:rPr>
              <a:t>is accumulating </a:t>
            </a:r>
            <a:r>
              <a:rPr lang="en-US" sz="2400" dirty="0" smtClean="0"/>
              <a:t>enough evidence to find the murderer.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186" y="221124"/>
            <a:ext cx="2298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Accumulate [v]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/</a:t>
            </a:r>
            <a:r>
              <a:rPr lang="en-US" sz="2400" dirty="0" err="1" smtClean="0"/>
              <a:t>əˈkjuːmjʊleɪt</a:t>
            </a:r>
            <a:r>
              <a:rPr lang="en-US" sz="2400" dirty="0" smtClean="0"/>
              <a:t>/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700" y="1635199"/>
            <a:ext cx="2528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prstClr val="black"/>
                </a:solidFill>
              </a:rPr>
              <a:t>Collect/gather</a:t>
            </a:r>
            <a:endParaRPr lang="en-US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3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8" y="0"/>
            <a:ext cx="8120062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925" y="514350"/>
            <a:ext cx="3452813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800" dirty="0" smtClean="0">
                <a:effectLst/>
              </a:rPr>
              <a:t>Alternative [</a:t>
            </a:r>
            <a:r>
              <a:rPr lang="en-US" sz="2800" dirty="0" err="1" smtClean="0">
                <a:effectLst/>
              </a:rPr>
              <a:t>Adj</a:t>
            </a:r>
            <a:r>
              <a:rPr lang="en-US" sz="2800" dirty="0" smtClean="0">
                <a:effectLst/>
              </a:rPr>
              <a:t>]</a:t>
            </a:r>
          </a:p>
          <a:p>
            <a:pPr algn="just"/>
            <a:r>
              <a:rPr lang="en-US" sz="2800" dirty="0" smtClean="0"/>
              <a:t>/</a:t>
            </a:r>
            <a:r>
              <a:rPr lang="en-US" sz="2800" dirty="0" err="1" smtClean="0"/>
              <a:t>ɒlˈtəːnətɪv</a:t>
            </a:r>
            <a:r>
              <a:rPr lang="en-US" sz="2800" dirty="0" smtClean="0"/>
              <a:t>/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Available as another possibility or choice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FIFA2021 could not be a cool </a:t>
            </a:r>
            <a:r>
              <a:rPr lang="en-US" sz="2800" b="1" dirty="0" smtClean="0">
                <a:solidFill>
                  <a:srgbClr val="FF0000"/>
                </a:solidFill>
              </a:rPr>
              <a:t>alternative</a:t>
            </a:r>
            <a:r>
              <a:rPr lang="en-US" sz="2800" dirty="0" smtClean="0"/>
              <a:t> to PES2021.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3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4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69" y="0"/>
            <a:ext cx="767973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100" y="1457236"/>
            <a:ext cx="4381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effectLst/>
              </a:rPr>
              <a:t>Ambassador [N]</a:t>
            </a:r>
          </a:p>
          <a:p>
            <a:r>
              <a:rPr lang="en-US" sz="2400" dirty="0" smtClean="0"/>
              <a:t>/</a:t>
            </a:r>
            <a:r>
              <a:rPr lang="en-US" sz="2400" dirty="0" err="1" smtClean="0"/>
              <a:t>amˈbasədə</a:t>
            </a:r>
            <a:r>
              <a:rPr lang="en-US" sz="2400" dirty="0" smtClean="0"/>
              <a:t>/</a:t>
            </a:r>
          </a:p>
          <a:p>
            <a:endParaRPr lang="en-US" sz="2400" dirty="0" smtClean="0"/>
          </a:p>
          <a:p>
            <a:r>
              <a:rPr lang="en-US" sz="2400" dirty="0" smtClean="0"/>
              <a:t>A representative/promoter of a specified activity</a:t>
            </a:r>
          </a:p>
          <a:p>
            <a:endParaRPr lang="en-US" sz="2400" dirty="0"/>
          </a:p>
          <a:p>
            <a:r>
              <a:rPr lang="en-US" sz="2400" dirty="0" smtClean="0"/>
              <a:t>Who is interested in becoming Microsoft </a:t>
            </a:r>
            <a:r>
              <a:rPr lang="en-US" sz="2400" b="1" dirty="0" smtClean="0">
                <a:solidFill>
                  <a:srgbClr val="FF0000"/>
                </a:solidFill>
              </a:rPr>
              <a:t>ambassador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131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985" y="0"/>
            <a:ext cx="104307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dirty="0" smtClean="0">
                <a:effectLst/>
              </a:rPr>
              <a:t>Apply [V] </a:t>
            </a:r>
            <a:r>
              <a:rPr lang="en-US" sz="2400" dirty="0" smtClean="0"/>
              <a:t>/</a:t>
            </a:r>
            <a:r>
              <a:rPr lang="en-US" sz="2400" dirty="0" err="1" smtClean="0"/>
              <a:t>əˈplʌɪ</a:t>
            </a:r>
            <a:r>
              <a:rPr lang="en-US" sz="2400" dirty="0" smtClean="0"/>
              <a:t>/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to use something for a practical purpose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i="1" dirty="0" err="1" smtClean="0"/>
              <a:t>Codecademy</a:t>
            </a:r>
            <a:r>
              <a:rPr lang="en-US" sz="2400" i="1" dirty="0" smtClean="0"/>
              <a:t> Go </a:t>
            </a:r>
            <a:r>
              <a:rPr lang="en-US" sz="2400" b="1" dirty="0" smtClean="0">
                <a:solidFill>
                  <a:srgbClr val="FF0000"/>
                </a:solidFill>
              </a:rPr>
              <a:t>applies</a:t>
            </a:r>
            <a:r>
              <a:rPr lang="en-US" sz="2400" dirty="0" smtClean="0"/>
              <a:t> gamification principles to coding practice!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992"/>
            <a:ext cx="12192000" cy="52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6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87" y="199936"/>
            <a:ext cx="115395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dirty="0" smtClean="0">
                <a:effectLst/>
              </a:rPr>
              <a:t>Appropriate [</a:t>
            </a:r>
            <a:r>
              <a:rPr lang="en-US" sz="2800" dirty="0" err="1" smtClean="0">
                <a:effectLst/>
              </a:rPr>
              <a:t>Adj</a:t>
            </a:r>
            <a:r>
              <a:rPr lang="en-US" sz="2800" dirty="0" smtClean="0">
                <a:effectLst/>
              </a:rPr>
              <a:t>]   </a:t>
            </a:r>
            <a:r>
              <a:rPr lang="en-US" sz="2800" dirty="0" smtClean="0"/>
              <a:t>/</a:t>
            </a:r>
            <a:r>
              <a:rPr lang="en-US" sz="2800" dirty="0" err="1" smtClean="0"/>
              <a:t>əˈprəʊprɪət</a:t>
            </a:r>
            <a:r>
              <a:rPr lang="en-US" sz="2800" dirty="0" smtClean="0"/>
              <a:t>/</a:t>
            </a:r>
          </a:p>
          <a:p>
            <a:pPr algn="ctr">
              <a:spcAft>
                <a:spcPts val="0"/>
              </a:spcAft>
            </a:pPr>
            <a:endParaRPr lang="en-US" sz="2800" dirty="0"/>
          </a:p>
          <a:p>
            <a:pPr algn="ctr">
              <a:spcAft>
                <a:spcPts val="0"/>
              </a:spcAft>
            </a:pPr>
            <a:r>
              <a:rPr lang="en-US" sz="2800" dirty="0" smtClean="0"/>
              <a:t>Games inducing intense violence are not </a:t>
            </a:r>
            <a:r>
              <a:rPr lang="en-US" sz="2800" b="1" dirty="0" smtClean="0">
                <a:solidFill>
                  <a:srgbClr val="FF0000"/>
                </a:solidFill>
              </a:rPr>
              <a:t>appropriate</a:t>
            </a:r>
            <a:r>
              <a:rPr lang="en-US" sz="2800" dirty="0" smtClean="0"/>
              <a:t> for both children and adults.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370"/>
            <a:ext cx="12192000" cy="44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F5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3412" y="1434198"/>
            <a:ext cx="4295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dirty="0" smtClean="0">
                <a:effectLst/>
              </a:rPr>
              <a:t>Badge [N]</a:t>
            </a:r>
          </a:p>
          <a:p>
            <a:pPr algn="ctr"/>
            <a:r>
              <a:rPr lang="en-US" sz="2800" dirty="0" smtClean="0"/>
              <a:t>/</a:t>
            </a:r>
            <a:r>
              <a:rPr lang="en-US" sz="2800" dirty="0" err="1" smtClean="0"/>
              <a:t>badʒ</a:t>
            </a:r>
            <a:r>
              <a:rPr lang="en-US" sz="2800" dirty="0" smtClean="0"/>
              <a:t>/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In some online courses, you can earn weekly </a:t>
            </a:r>
            <a:r>
              <a:rPr lang="en-US" sz="2800" b="1" dirty="0" smtClean="0">
                <a:solidFill>
                  <a:srgbClr val="FF0000"/>
                </a:solidFill>
              </a:rPr>
              <a:t>badges</a:t>
            </a:r>
            <a:r>
              <a:rPr lang="en-US" sz="28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10" y="391209"/>
            <a:ext cx="5523815" cy="55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46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2936"/>
            <a:ext cx="25860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smtClean="0">
                <a:effectLst/>
              </a:rPr>
              <a:t>Console [N]</a:t>
            </a:r>
          </a:p>
          <a:p>
            <a:r>
              <a:rPr lang="en-US" sz="2000" dirty="0" smtClean="0"/>
              <a:t>/ˈ</a:t>
            </a:r>
            <a:r>
              <a:rPr lang="en-US" sz="2000" dirty="0" err="1" smtClean="0"/>
              <a:t>kɒnsəʊl</a:t>
            </a:r>
            <a:r>
              <a:rPr lang="en-US" sz="2000" dirty="0" smtClean="0"/>
              <a:t>/</a:t>
            </a:r>
          </a:p>
          <a:p>
            <a:endParaRPr lang="en-US" sz="2000" dirty="0" smtClean="0"/>
          </a:p>
          <a:p>
            <a:r>
              <a:rPr lang="en-US" sz="2000" dirty="0" smtClean="0"/>
              <a:t>A small electronic device for playing computerized video games.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50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41672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 smtClean="0">
                <a:effectLst/>
              </a:rPr>
              <a:t>Dimension [N] </a:t>
            </a:r>
            <a:r>
              <a:rPr lang="en-US" sz="2800" dirty="0" smtClean="0"/>
              <a:t>/</a:t>
            </a:r>
            <a:r>
              <a:rPr lang="en-US" sz="2800" dirty="0" err="1" smtClean="0"/>
              <a:t>dɪˈmɛnʃ</a:t>
            </a:r>
            <a:r>
              <a:rPr lang="en-US" sz="2800" dirty="0" smtClean="0"/>
              <a:t>(ə)n/</a:t>
            </a:r>
          </a:p>
          <a:p>
            <a:pPr>
              <a:spcAft>
                <a:spcPts val="0"/>
              </a:spcAft>
            </a:pPr>
            <a:endParaRPr lang="en-US" sz="2800" dirty="0"/>
          </a:p>
          <a:p>
            <a:pPr>
              <a:spcAft>
                <a:spcPts val="0"/>
              </a:spcAft>
            </a:pPr>
            <a:endParaRPr lang="en-US" sz="2800" dirty="0" smtClean="0"/>
          </a:p>
          <a:p>
            <a:r>
              <a:rPr lang="en-US" sz="2800" dirty="0" smtClean="0"/>
              <a:t>An aspect or feature</a:t>
            </a:r>
          </a:p>
          <a:p>
            <a:endParaRPr lang="en-US" sz="2800" dirty="0" smtClean="0"/>
          </a:p>
          <a:p>
            <a:r>
              <a:rPr lang="en-US" sz="2800" dirty="0" smtClean="0"/>
              <a:t>Which </a:t>
            </a:r>
            <a:r>
              <a:rPr lang="en-US" sz="2800" b="1" dirty="0" smtClean="0">
                <a:solidFill>
                  <a:srgbClr val="FF0000"/>
                </a:solidFill>
              </a:rPr>
              <a:t>dimensions</a:t>
            </a:r>
            <a:r>
              <a:rPr lang="en-US" sz="2800" dirty="0" smtClean="0"/>
              <a:t> of online classes do you like more?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56" y="0"/>
            <a:ext cx="343774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7" y="0"/>
            <a:ext cx="43965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6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438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30</cp:revision>
  <dcterms:created xsi:type="dcterms:W3CDTF">2021-04-17T06:32:25Z</dcterms:created>
  <dcterms:modified xsi:type="dcterms:W3CDTF">2021-04-17T10:24:51Z</dcterms:modified>
</cp:coreProperties>
</file>