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Nunito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45792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d741cdb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d741cdb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433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a3c2429e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a3c2429e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188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d741cdb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d741cdb1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871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d741cdb1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d741cdb1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571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a3c2429e9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a3c2429e9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3c2429e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a3c2429e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280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a3c2429e9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a3c2429e9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16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a3c2429e9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a3c2429e9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650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a3c2429e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a3c2429e9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630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a3c2429e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a3c2429e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770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a3c2429e9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a3c2429e9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217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a3c2429e9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a3c2429e9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132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a3c2429e9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a3c2429e9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317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50" y="194475"/>
            <a:ext cx="8324900" cy="47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body" idx="1"/>
          </p:nvPr>
        </p:nvSpPr>
        <p:spPr>
          <a:xfrm>
            <a:off x="668600" y="826750"/>
            <a:ext cx="8100600" cy="39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Adjective: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Noun + ly: Friend (noun) + ly = Friendly (adjective)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ghostly, motherly, costly, lovely, weekly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Adverb: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Adjective + ly:  Careful (adjective) + ly = Carefully (adverb)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eagerly, angrily, helpfully, strangely, diligently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endParaRPr sz="1700"/>
          </a:p>
        </p:txBody>
      </p:sp>
      <p:sp>
        <p:nvSpPr>
          <p:cNvPr id="183" name="Google Shape;183;p22"/>
          <p:cNvSpPr txBox="1"/>
          <p:nvPr/>
        </p:nvSpPr>
        <p:spPr>
          <a:xfrm>
            <a:off x="2667800" y="250925"/>
            <a:ext cx="4102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b="1">
                <a:highlight>
                  <a:schemeClr val="dk1"/>
                </a:highlight>
              </a:rPr>
              <a:t>            </a:t>
            </a:r>
            <a:r>
              <a:rPr lang="en" sz="2000" b="1">
                <a:highlight>
                  <a:srgbClr val="EA9999"/>
                </a:highlight>
              </a:rPr>
              <a:t>Adverb construction:</a:t>
            </a:r>
            <a:endParaRPr sz="2000" b="1">
              <a:highlight>
                <a:srgbClr val="EA9999"/>
              </a:highlight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600" y="1419225"/>
            <a:ext cx="2343150" cy="20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C34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 idx="4294967295"/>
          </p:nvPr>
        </p:nvSpPr>
        <p:spPr>
          <a:xfrm>
            <a:off x="819150" y="845600"/>
            <a:ext cx="7505700" cy="31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 small group of adverbs which end in -ward(s) or -wise:</a:t>
            </a:r>
            <a:endParaRPr sz="172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7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72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7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     -wards: inwards, eastwards, upwards, downwards:</a:t>
            </a:r>
            <a:endParaRPr sz="172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endParaRPr sz="172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729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doctor asked her to move her head </a:t>
            </a:r>
            <a:r>
              <a:rPr lang="en" sz="1729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upward</a:t>
            </a:r>
            <a:r>
              <a:rPr lang="en" sz="1729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but she couldn’t</a:t>
            </a:r>
            <a:r>
              <a:rPr lang="en" sz="17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2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endParaRPr sz="172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7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  -wise: clockwise, lengthwise, likewise:</a:t>
            </a:r>
            <a:endParaRPr sz="172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endParaRPr sz="172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729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Turn the handle </a:t>
            </a:r>
            <a:r>
              <a:rPr lang="en" sz="1729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clockwise</a:t>
            </a:r>
            <a:r>
              <a:rPr lang="en" sz="1729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start it</a:t>
            </a:r>
            <a:r>
              <a:rPr lang="en" sz="17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2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/>
        </p:nvSpPr>
        <p:spPr>
          <a:xfrm>
            <a:off x="350550" y="263450"/>
            <a:ext cx="8442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highlight>
                  <a:srgbClr val="FFFF00"/>
                </a:highlight>
              </a:rPr>
              <a:t>An adverbial clause is a group of words that plays the role of an adverb: </a:t>
            </a:r>
            <a:endParaRPr sz="1700" b="1">
              <a:highlight>
                <a:srgbClr val="FFFF00"/>
              </a:highlight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0" y="790350"/>
            <a:ext cx="34374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dogs started chasing my car </a:t>
            </a:r>
            <a:r>
              <a:rPr lang="en" sz="1700" b="1"/>
              <a:t>once they saw it turn the corner.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980000"/>
                </a:solidFill>
              </a:rPr>
              <a:t> Adverb of time</a:t>
            </a:r>
            <a:endParaRPr sz="1700" b="1">
              <a:solidFill>
                <a:srgbClr val="980000"/>
              </a:solidFill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4842425" y="790350"/>
            <a:ext cx="3437400" cy="1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After having my wisdom teeth out, I had a milkshake </a:t>
            </a:r>
            <a:r>
              <a:rPr lang="en" sz="1700" b="1"/>
              <a:t>because I couldn’t chew anything. 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80000"/>
                </a:solidFill>
              </a:rPr>
              <a:t>Adverb of reason</a:t>
            </a:r>
            <a:endParaRPr sz="1600" b="1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0" y="2467950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don't have conversations. You talk at me </a:t>
            </a:r>
            <a:r>
              <a:rPr lang="en" sz="1600" b="1"/>
              <a:t>the way a teacher talks to a naughty student.</a:t>
            </a:r>
            <a:endParaRPr sz="16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980000"/>
                </a:solidFill>
              </a:rPr>
              <a:t>Adverb of manner</a:t>
            </a:r>
            <a:endParaRPr sz="1700" b="1">
              <a:solidFill>
                <a:srgbClr val="980000"/>
              </a:solidFill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4811075" y="2548450"/>
            <a:ext cx="35001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Anywhere the struggle is great,</a:t>
            </a:r>
            <a:r>
              <a:rPr lang="en" sz="1700"/>
              <a:t> the level of ingenuity and inventiveness is high. </a:t>
            </a:r>
            <a:endParaRPr sz="17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980000"/>
                </a:solidFill>
              </a:rPr>
              <a:t>Adverb of place</a:t>
            </a:r>
            <a:endParaRPr sz="1700" b="1">
              <a:solidFill>
                <a:srgbClr val="980000"/>
              </a:solidFill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2248000" y="4187650"/>
            <a:ext cx="361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Amir is </a:t>
            </a:r>
            <a:r>
              <a:rPr lang="en" sz="1700" b="1"/>
              <a:t>as smart as he is tall.</a:t>
            </a:r>
            <a:endParaRPr sz="17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980000"/>
                </a:solidFill>
              </a:rPr>
              <a:t>Adverb of degree</a:t>
            </a:r>
            <a:endParaRPr sz="1700"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357175"/>
            <a:ext cx="6858000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7241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adverb is a word that is used to modify </a:t>
            </a:r>
            <a:endParaRPr sz="17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an adjective</a:t>
            </a:r>
            <a:r>
              <a:rPr lang="en" sz="1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700" b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 verb</a:t>
            </a:r>
            <a:r>
              <a:rPr lang="en" sz="1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700" b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an adverb</a:t>
            </a:r>
            <a:r>
              <a:rPr lang="en" sz="1700" b="1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700" b="1">
                <a:solidFill>
                  <a:srgbClr val="000000"/>
                </a:solidFill>
                <a:highlight>
                  <a:srgbClr val="D5A6BD"/>
                </a:highlight>
                <a:latin typeface="Arial"/>
                <a:ea typeface="Arial"/>
                <a:cs typeface="Arial"/>
                <a:sym typeface="Arial"/>
              </a:rPr>
              <a:t>(not a noun)</a:t>
            </a:r>
            <a:r>
              <a:rPr lang="en" sz="1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351275" y="1800200"/>
            <a:ext cx="8192100" cy="29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Adverb modifying an adjective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Anahita is</a:t>
            </a:r>
            <a:r>
              <a:rPr lang="en" sz="17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" sz="17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incredibly </a:t>
            </a:r>
            <a:r>
              <a:rPr lang="en" sz="1700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smart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student.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Adverb modifying a verb: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Mohammad </a:t>
            </a:r>
            <a:r>
              <a:rPr lang="en" sz="1700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solves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Math problems </a:t>
            </a:r>
            <a:r>
              <a:rPr lang="en" sz="17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cleverly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Adverb modifying an adverb: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Last night, a man was chasing Ashkan to steal his smartphone. To save himself, he began to run </a:t>
            </a:r>
            <a:r>
              <a:rPr lang="en" sz="17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unusually</a:t>
            </a:r>
            <a:r>
              <a:rPr lang="en" sz="1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quickly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900"/>
          </a:p>
        </p:txBody>
      </p:sp>
      <p:sp>
        <p:nvSpPr>
          <p:cNvPr id="136" name="Google Shape;136;p14"/>
          <p:cNvSpPr/>
          <p:nvPr/>
        </p:nvSpPr>
        <p:spPr>
          <a:xfrm>
            <a:off x="4679325" y="3073550"/>
            <a:ext cx="2044800" cy="5145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5268950" y="2220475"/>
            <a:ext cx="1154100" cy="3513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5268950" y="4279750"/>
            <a:ext cx="1154100" cy="3513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2563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6400" y="0"/>
            <a:ext cx="38875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/>
        </p:nvSpPr>
        <p:spPr>
          <a:xfrm>
            <a:off x="5582550" y="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highlight>
                  <a:srgbClr val="B4A7D6"/>
                </a:highlight>
              </a:rPr>
              <a:t>Adverb functions</a:t>
            </a:r>
            <a:endParaRPr sz="1600" b="1">
              <a:highlight>
                <a:srgbClr val="B4A7D6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A6BD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900" y="0"/>
            <a:ext cx="60342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907000" y="306150"/>
            <a:ext cx="75057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Where to Place Adverbs in the Sentence?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313625" y="790350"/>
            <a:ext cx="8530800" cy="41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 b="1">
                <a:solidFill>
                  <a:srgbClr val="000000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Adverbs of frequency</a:t>
            </a:r>
            <a:endParaRPr sz="1600" b="1">
              <a:solidFill>
                <a:srgbClr val="000000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verb in a sentence: Subject + </a:t>
            </a:r>
            <a:r>
              <a:rPr lang="en" sz="1600" b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adverb of frequency</a:t>
            </a: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main verb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Amir Reza </a:t>
            </a:r>
            <a:r>
              <a:rPr lang="en" sz="1600" b="1">
                <a:solidFill>
                  <a:srgbClr val="000000"/>
                </a:solidFill>
                <a:highlight>
                  <a:srgbClr val="F9CB9C"/>
                </a:highlight>
                <a:latin typeface="Arial"/>
                <a:ea typeface="Arial"/>
                <a:cs typeface="Arial"/>
                <a:sym typeface="Arial"/>
              </a:rPr>
              <a:t>always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bus to the university.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than one verb in a sentence:  Subject + auxiliary verb + </a:t>
            </a:r>
            <a:r>
              <a:rPr lang="en" sz="1600" b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adverb of frequency</a:t>
            </a: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main verb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Mahsa and Mobina </a:t>
            </a:r>
            <a:r>
              <a:rPr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b="1">
                <a:solidFill>
                  <a:srgbClr val="000000"/>
                </a:solidFill>
                <a:highlight>
                  <a:srgbClr val="F9CB9C"/>
                </a:highlight>
                <a:latin typeface="Arial"/>
                <a:ea typeface="Arial"/>
                <a:cs typeface="Arial"/>
                <a:sym typeface="Arial"/>
              </a:rPr>
              <a:t>often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lent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their notebooks to the classmates.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a negative sentence or in a question: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Auxiliary verb +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 + </a:t>
            </a:r>
            <a:r>
              <a:rPr lang="en" sz="1600" b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adverb of frequency</a:t>
            </a: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main verb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Reza </a:t>
            </a:r>
            <a:r>
              <a:rPr lang="en" sz="1600" b="1">
                <a:solidFill>
                  <a:srgbClr val="000000"/>
                </a:solidFill>
                <a:highlight>
                  <a:srgbClr val="F9CB9C"/>
                </a:highlight>
                <a:latin typeface="Arial"/>
                <a:ea typeface="Arial"/>
                <a:cs typeface="Arial"/>
                <a:sym typeface="Arial"/>
              </a:rPr>
              <a:t>usually</a:t>
            </a:r>
            <a:r>
              <a:rPr lang="en" sz="1600">
                <a:solidFill>
                  <a:srgbClr val="000000"/>
                </a:solidFill>
                <a:highlight>
                  <a:srgbClr val="F9CB9C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up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 late?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150550" y="363825"/>
            <a:ext cx="6272700" cy="4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2. Adverbs of manner</a:t>
            </a:r>
            <a:endParaRPr sz="1600" b="1">
              <a:solidFill>
                <a:srgbClr val="000000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verb + (object) + </a:t>
            </a:r>
            <a:r>
              <a:rPr lang="en" sz="1600" b="1">
                <a:solidFill>
                  <a:srgbClr val="000000"/>
                </a:solidFill>
                <a:highlight>
                  <a:srgbClr val="A4C2F4"/>
                </a:highlight>
                <a:latin typeface="Arial"/>
                <a:ea typeface="Arial"/>
                <a:cs typeface="Arial"/>
                <a:sym typeface="Arial"/>
              </a:rPr>
              <a:t>adverb of manner</a:t>
            </a:r>
            <a:endParaRPr sz="1600" b="1">
              <a:solidFill>
                <a:srgbClr val="000000"/>
              </a:solidFill>
              <a:highlight>
                <a:srgbClr val="A4C2F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professor asked Hosein to </a:t>
            </a:r>
            <a:r>
              <a:rPr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assignments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b="1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immediately</a:t>
            </a: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emphasis: </a:t>
            </a:r>
            <a:r>
              <a:rPr lang="en" sz="1600" b="1">
                <a:solidFill>
                  <a:srgbClr val="000000"/>
                </a:solidFill>
                <a:highlight>
                  <a:srgbClr val="A4C2F4"/>
                </a:highlight>
                <a:latin typeface="Arial"/>
                <a:ea typeface="Arial"/>
                <a:cs typeface="Arial"/>
                <a:sym typeface="Arial"/>
              </a:rPr>
              <a:t>Adverb of manner</a:t>
            </a: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main verb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Hadis</a:t>
            </a: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b="1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quickly</a:t>
            </a: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agreed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go to the store for milk.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100" y="0"/>
            <a:ext cx="27209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618425" y="497850"/>
            <a:ext cx="8025300" cy="4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600" b="1">
                <a:solidFill>
                  <a:srgbClr val="000000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3. Adverbs of place</a:t>
            </a:r>
            <a:endParaRPr sz="1600" b="1">
              <a:solidFill>
                <a:srgbClr val="000000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Adverbs of place can be: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600" b="1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Directional: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up, down, around, north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600" b="1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Refer to distances: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nearby, far away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600" b="1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Indicate an object’s position: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below, between, above, behind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600" b="1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Show movement in a particular direction: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toward, forward, backward, homeward, westward, eastward, onward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verb + (object) + </a:t>
            </a:r>
            <a:r>
              <a:rPr lang="en" sz="1600" b="1">
                <a:solidFill>
                  <a:srgbClr val="000000"/>
                </a:solidFill>
                <a:highlight>
                  <a:srgbClr val="EAD1DC"/>
                </a:highlight>
                <a:latin typeface="Arial"/>
                <a:ea typeface="Arial"/>
                <a:cs typeface="Arial"/>
                <a:sym typeface="Arial"/>
              </a:rPr>
              <a:t>adverb of place:</a:t>
            </a:r>
            <a:endParaRPr sz="1600" b="1">
              <a:solidFill>
                <a:srgbClr val="000000"/>
              </a:solidFill>
              <a:highlight>
                <a:srgbClr val="EAD1DC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sz="1600" b="1">
              <a:solidFill>
                <a:srgbClr val="000000"/>
              </a:solidFill>
              <a:highlight>
                <a:srgbClr val="EAD1DC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a long day at university, we </a:t>
            </a:r>
            <a:r>
              <a:rPr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headed </a:t>
            </a:r>
            <a:r>
              <a:rPr lang="en" sz="1600" b="1">
                <a:solidFill>
                  <a:srgbClr val="000000"/>
                </a:solidFill>
                <a:highlight>
                  <a:srgbClr val="F4CCCC"/>
                </a:highlight>
                <a:latin typeface="Arial"/>
                <a:ea typeface="Arial"/>
                <a:cs typeface="Arial"/>
                <a:sym typeface="Arial"/>
              </a:rPr>
              <a:t>homeward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body" idx="1"/>
          </p:nvPr>
        </p:nvSpPr>
        <p:spPr>
          <a:xfrm>
            <a:off x="250900" y="276000"/>
            <a:ext cx="8555700" cy="4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4.  Adverbs of time</a:t>
            </a:r>
            <a:endParaRPr sz="1700" b="1">
              <a:solidFill>
                <a:srgbClr val="000000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Adverbs of time: placed at the end of sentences: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am sick of living in chaos, so I am going to clean my house </a:t>
            </a:r>
            <a:r>
              <a:rPr lang="en" sz="1700" b="1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tomorrow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emphasis, placed at the beginning of sentences: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Later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Hanieh sent an email to the professor.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using more than one adverb of time in a sentence, use them in the following order:                    	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(1) How long                    (2) How often                 	(3) When</a:t>
            </a:r>
            <a:endParaRPr sz="17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nurse volunteered at the hospital </a:t>
            </a:r>
            <a:r>
              <a:rPr lang="en" sz="17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(1) </a:t>
            </a:r>
            <a:r>
              <a:rPr lang="en" sz="1700" b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for three days</a:t>
            </a:r>
            <a:r>
              <a:rPr lang="en" sz="17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 (2) </a:t>
            </a:r>
            <a:r>
              <a:rPr lang="en" sz="1700" b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every month</a:t>
            </a:r>
            <a:r>
              <a:rPr lang="en" sz="17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(3) </a:t>
            </a:r>
            <a:r>
              <a:rPr lang="en" sz="1700" b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last year</a:t>
            </a:r>
            <a:r>
              <a:rPr lang="en" sz="17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70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7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body" idx="4294967295"/>
          </p:nvPr>
        </p:nvSpPr>
        <p:spPr>
          <a:xfrm>
            <a:off x="530600" y="911850"/>
            <a:ext cx="8037600" cy="33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57" b="1">
                <a:solidFill>
                  <a:srgbClr val="000000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5. Adverb of degree</a:t>
            </a:r>
            <a:endParaRPr sz="6457" b="1">
              <a:solidFill>
                <a:srgbClr val="000000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457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Discussing </a:t>
            </a:r>
            <a:r>
              <a:rPr lang="en" sz="6457" b="1">
                <a:solidFill>
                  <a:srgbClr val="000000"/>
                </a:solidFill>
                <a:highlight>
                  <a:srgbClr val="F1C232"/>
                </a:highlight>
                <a:latin typeface="Arial"/>
                <a:ea typeface="Arial"/>
                <a:cs typeface="Arial"/>
                <a:sym typeface="Arial"/>
              </a:rPr>
              <a:t>the degree or intensity </a:t>
            </a:r>
            <a:r>
              <a:rPr lang="en" sz="64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an adjective, an action, or another adverb: </a:t>
            </a:r>
            <a:endParaRPr sz="64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64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Placed before the word they are modifying:</a:t>
            </a:r>
            <a:endParaRPr sz="64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64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cake is </a:t>
            </a:r>
            <a:r>
              <a:rPr lang="en" sz="6457" b="1">
                <a:solidFill>
                  <a:srgbClr val="000000"/>
                </a:solidFill>
                <a:highlight>
                  <a:srgbClr val="EAD1DC"/>
                </a:highlight>
                <a:latin typeface="Arial"/>
                <a:ea typeface="Arial"/>
                <a:cs typeface="Arial"/>
                <a:sym typeface="Arial"/>
              </a:rPr>
              <a:t>absolutely</a:t>
            </a:r>
            <a:r>
              <a:rPr lang="en" sz="64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6457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wonderful</a:t>
            </a:r>
            <a:r>
              <a:rPr lang="en" sz="64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4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64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" sz="6457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emphasize or strengthen</a:t>
            </a:r>
            <a:r>
              <a:rPr lang="en" sz="64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meaning of an adjective, use the adverbs very or really in front of the adjective you want to strengthen: </a:t>
            </a:r>
            <a:endParaRPr sz="64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4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Those are some </a:t>
            </a:r>
            <a:r>
              <a:rPr lang="en" sz="6457" b="1">
                <a:solidFill>
                  <a:srgbClr val="000000"/>
                </a:solidFill>
                <a:highlight>
                  <a:srgbClr val="EAD1DC"/>
                </a:highlight>
                <a:latin typeface="Arial"/>
                <a:ea typeface="Arial"/>
                <a:cs typeface="Arial"/>
                <a:sym typeface="Arial"/>
              </a:rPr>
              <a:t>really</a:t>
            </a:r>
            <a:r>
              <a:rPr lang="en" sz="6457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6457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hot </a:t>
            </a:r>
            <a:r>
              <a:rPr lang="en" sz="64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potatoes.</a:t>
            </a:r>
            <a:endParaRPr sz="64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4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4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Microsoft Office PowerPoint</Application>
  <PresentationFormat>On-screen Show (16:9)</PresentationFormat>
  <Paragraphs>102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Nunito</vt:lpstr>
      <vt:lpstr>Calibri</vt:lpstr>
      <vt:lpstr>Times New Roman</vt:lpstr>
      <vt:lpstr>Arial</vt:lpstr>
      <vt:lpstr>Shift</vt:lpstr>
      <vt:lpstr>PowerPoint Presentation</vt:lpstr>
      <vt:lpstr>An adverb is a word that is used to modify  an adjective, a verb, and an adverb  (not a noun). </vt:lpstr>
      <vt:lpstr>PowerPoint Presentation</vt:lpstr>
      <vt:lpstr>PowerPoint Presentation</vt:lpstr>
      <vt:lpstr>Where to Place Adverbs in the Sentence?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There is a small group of adverbs which end in -ward(s) or -wise:   1.      -wards: inwards, eastwards, upwards, downwards:  The doctor asked her to move her head upward but she couldn’t.  2.   -wise: clockwise, lengthwise, likewise:  Turn the handle clockwise to start it.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Windows User</cp:lastModifiedBy>
  <cp:revision>2</cp:revision>
  <dcterms:modified xsi:type="dcterms:W3CDTF">2021-04-24T12:07:29Z</dcterms:modified>
</cp:coreProperties>
</file>