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72" r:id="rId4"/>
    <p:sldId id="273" r:id="rId5"/>
    <p:sldId id="274" r:id="rId6"/>
    <p:sldId id="267" r:id="rId7"/>
    <p:sldId id="275" r:id="rId8"/>
    <p:sldId id="258" r:id="rId9"/>
    <p:sldId id="276" r:id="rId10"/>
    <p:sldId id="281" r:id="rId11"/>
    <p:sldId id="279" r:id="rId12"/>
    <p:sldId id="278" r:id="rId13"/>
    <p:sldId id="277" r:id="rId14"/>
    <p:sldId id="282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E1BA6-B3FB-48AF-B978-83146E123F05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95249-C87C-4A03-9A77-E08659244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2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95249-C87C-4A03-9A77-E086592442B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149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artchair.org/GAMES2020Course-YLQ" TargetMode="External"/><Relationship Id="rId2" Type="http://schemas.openxmlformats.org/officeDocument/2006/relationships/hyperlink" Target="http://www.smartchair.cn/CG201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martchair.cn/GAMES2020Course-YLQ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artchair.org/GAMES2020Course-YLQ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GAMES2020</a:t>
            </a:r>
            <a:r>
              <a:rPr lang="zh-CN" altLang="en-US" dirty="0"/>
              <a:t>在线课程：计算机图形学</a:t>
            </a:r>
            <a:br>
              <a:rPr lang="zh-CN" altLang="en-US" dirty="0"/>
            </a:br>
            <a:r>
              <a:rPr lang="zh-CN" altLang="en-US" dirty="0" smtClean="0"/>
              <a:t>作业递交系统使用说明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2020</a:t>
            </a:r>
            <a:r>
              <a:rPr lang="zh-CN" altLang="en-US" dirty="0" smtClean="0"/>
              <a:t>年</a:t>
            </a:r>
            <a:r>
              <a:rPr lang="en-US" altLang="zh-CN" dirty="0"/>
              <a:t>2</a:t>
            </a:r>
            <a:r>
              <a:rPr lang="zh-CN" altLang="en-US" dirty="0" smtClean="0"/>
              <a:t>月</a:t>
            </a:r>
            <a:r>
              <a:rPr lang="en-US" altLang="zh-CN" dirty="0"/>
              <a:t>9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86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555" y="1257301"/>
            <a:ext cx="5464013" cy="576884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9762" y="228601"/>
            <a:ext cx="8229600" cy="2057400"/>
          </a:xfrm>
        </p:spPr>
        <p:txBody>
          <a:bodyPr/>
          <a:lstStyle/>
          <a:p>
            <a:r>
              <a:rPr lang="zh-CN" altLang="en-US" sz="2800" dirty="0" smtClean="0"/>
              <a:t>之后可看到如下页面，显示注册状态为“</a:t>
            </a:r>
            <a:r>
              <a:rPr lang="zh-CN" altLang="en-US" sz="2800" dirty="0" smtClean="0">
                <a:solidFill>
                  <a:srgbClr val="FF0000"/>
                </a:solidFill>
              </a:rPr>
              <a:t>已注册</a:t>
            </a:r>
            <a:r>
              <a:rPr lang="zh-CN" altLang="en-US" sz="2800" dirty="0" smtClean="0"/>
              <a:t>”</a:t>
            </a:r>
            <a:endParaRPr lang="en-US" altLang="zh-CN" sz="2800" dirty="0" smtClean="0"/>
          </a:p>
          <a:p>
            <a:r>
              <a:rPr lang="zh-CN" altLang="en-US" sz="2800" dirty="0" smtClean="0"/>
              <a:t>点击</a:t>
            </a:r>
            <a:r>
              <a:rPr lang="zh-CN" altLang="en-US" sz="2800" dirty="0"/>
              <a:t>页面右上角“首页”可回到首页</a:t>
            </a:r>
            <a:endParaRPr lang="en-US" altLang="zh-CN" sz="2800" dirty="0" smtClean="0"/>
          </a:p>
        </p:txBody>
      </p:sp>
      <p:sp>
        <p:nvSpPr>
          <p:cNvPr id="7" name="椭圆 6"/>
          <p:cNvSpPr/>
          <p:nvPr/>
        </p:nvSpPr>
        <p:spPr>
          <a:xfrm>
            <a:off x="2362200" y="1371600"/>
            <a:ext cx="1600200" cy="408818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73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38" y="2767386"/>
            <a:ext cx="9144000" cy="3176214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9762" y="228600"/>
            <a:ext cx="8229600" cy="4525963"/>
          </a:xfrm>
        </p:spPr>
        <p:txBody>
          <a:bodyPr/>
          <a:lstStyle/>
          <a:p>
            <a:r>
              <a:rPr lang="zh-CN" altLang="en-US" dirty="0"/>
              <a:t>注</a:t>
            </a:r>
            <a:r>
              <a:rPr lang="zh-CN" altLang="en-US" dirty="0" smtClean="0"/>
              <a:t>册页提交后，点击</a:t>
            </a:r>
            <a:r>
              <a:rPr lang="en-US" altLang="zh-CN" dirty="0" smtClean="0"/>
              <a:t>”</a:t>
            </a:r>
            <a:r>
              <a:rPr lang="zh-CN" altLang="en-US" dirty="0" smtClean="0"/>
              <a:t>首页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可回到首页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这</a:t>
            </a:r>
            <a:r>
              <a:rPr lang="zh-CN" altLang="en-US" dirty="0" smtClean="0"/>
              <a:t>时“会议注册”这一行的状态显示为“</a:t>
            </a:r>
            <a:r>
              <a:rPr lang="zh-CN" altLang="en-US" dirty="0" smtClean="0">
                <a:solidFill>
                  <a:srgbClr val="FF0000"/>
                </a:solidFill>
              </a:rPr>
              <a:t>已注册</a:t>
            </a:r>
            <a:r>
              <a:rPr lang="zh-CN" altLang="en-US" dirty="0" smtClean="0"/>
              <a:t>”，表示你已成功注册的该课程</a:t>
            </a:r>
            <a:endParaRPr lang="en-US" altLang="zh-CN" dirty="0" smtClean="0"/>
          </a:p>
          <a:p>
            <a:pPr lvl="1"/>
            <a:r>
              <a:rPr lang="zh-CN" altLang="en-US" dirty="0"/>
              <a:t>点</a:t>
            </a:r>
            <a:r>
              <a:rPr lang="zh-CN" altLang="en-US" dirty="0" smtClean="0"/>
              <a:t>击</a:t>
            </a:r>
            <a:r>
              <a:rPr lang="en-US" altLang="zh-CN" dirty="0" smtClean="0"/>
              <a:t>”Go”</a:t>
            </a:r>
            <a:r>
              <a:rPr lang="zh-CN" altLang="en-US" dirty="0" smtClean="0"/>
              <a:t>可查看注册信息或修改注册信息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7" name="椭圆 6"/>
          <p:cNvSpPr/>
          <p:nvPr/>
        </p:nvSpPr>
        <p:spPr>
          <a:xfrm>
            <a:off x="7086600" y="5158581"/>
            <a:ext cx="6096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770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2" y="1412655"/>
            <a:ext cx="9144000" cy="117590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82162" y="381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回到首页后，可点击“</a:t>
            </a:r>
            <a:r>
              <a:rPr lang="zh-CN" altLang="en-US" dirty="0" smtClean="0">
                <a:solidFill>
                  <a:srgbClr val="FF0000"/>
                </a:solidFill>
              </a:rPr>
              <a:t>作业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/>
              <a:t>”（或“作业</a:t>
            </a:r>
            <a:r>
              <a:rPr lang="en-US" altLang="zh-CN" dirty="0" smtClean="0"/>
              <a:t>1</a:t>
            </a:r>
            <a:r>
              <a:rPr lang="zh-CN" altLang="en-US" dirty="0" smtClean="0"/>
              <a:t>”）行的“</a:t>
            </a:r>
            <a:r>
              <a:rPr lang="en-US" altLang="zh-CN" dirty="0" smtClean="0"/>
              <a:t>Go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进入作业上载的页面：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7696200" y="2057400"/>
            <a:ext cx="5334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016" y="3200624"/>
            <a:ext cx="6169891" cy="341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87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3183774"/>
            <a:ext cx="6629400" cy="461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2162" y="381000"/>
            <a:ext cx="8229600" cy="6172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进入到作业上载的页面后，你即可以按照作业号上载作业的压缩包文件（以</a:t>
            </a:r>
            <a:r>
              <a:rPr lang="en-US" altLang="zh-CN" dirty="0" smtClean="0"/>
              <a:t>zip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rar</a:t>
            </a:r>
            <a:r>
              <a:rPr lang="zh-CN" altLang="en-US" dirty="0" smtClean="0"/>
              <a:t>格式），文件大小不超过</a:t>
            </a:r>
            <a:r>
              <a:rPr lang="en-US" altLang="zh-CN" dirty="0" smtClean="0"/>
              <a:t>30M</a:t>
            </a:r>
            <a:r>
              <a:rPr lang="zh-CN" altLang="en-US" dirty="0" smtClean="0"/>
              <a:t>（务必去除一些不必要的文件，比如编译生成的临时文件等）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压缩包文件的命名方式：姓名</a:t>
            </a:r>
            <a:r>
              <a:rPr lang="en-US" altLang="zh-CN" dirty="0" smtClean="0">
                <a:solidFill>
                  <a:srgbClr val="FF0000"/>
                </a:solidFill>
              </a:rPr>
              <a:t>_Homework1.zip/</a:t>
            </a:r>
            <a:r>
              <a:rPr lang="en-US" altLang="zh-CN" dirty="0" err="1" smtClean="0">
                <a:solidFill>
                  <a:srgbClr val="FF0000"/>
                </a:solidFill>
              </a:rPr>
              <a:t>rar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命名：</a:t>
            </a:r>
            <a:r>
              <a:rPr lang="zh-CN" altLang="en-US" dirty="0" smtClean="0">
                <a:solidFill>
                  <a:srgbClr val="FFFF00"/>
                </a:solidFill>
              </a:rPr>
              <a:t>“张三</a:t>
            </a:r>
            <a:r>
              <a:rPr lang="en-US" altLang="zh-CN" dirty="0" smtClean="0">
                <a:solidFill>
                  <a:srgbClr val="FFFF00"/>
                </a:solidFill>
              </a:rPr>
              <a:t>_Homework1.zip</a:t>
            </a:r>
            <a:r>
              <a:rPr lang="zh-CN" altLang="en-US" dirty="0" smtClean="0">
                <a:solidFill>
                  <a:srgbClr val="FFFF00"/>
                </a:solidFill>
              </a:rPr>
              <a:t>”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上载后完成一道简单的加法题，点击“</a:t>
            </a:r>
            <a:r>
              <a:rPr lang="zh-CN" altLang="en-US" dirty="0" smtClean="0">
                <a:solidFill>
                  <a:srgbClr val="FF0000"/>
                </a:solidFill>
              </a:rPr>
              <a:t>确认</a:t>
            </a:r>
            <a:r>
              <a:rPr lang="zh-CN" altLang="en-US" dirty="0" smtClean="0"/>
              <a:t>”，再点击“</a:t>
            </a:r>
            <a:r>
              <a:rPr lang="zh-CN" altLang="en-US" dirty="0" smtClean="0">
                <a:solidFill>
                  <a:srgbClr val="FF0000"/>
                </a:solidFill>
              </a:rPr>
              <a:t>提交</a:t>
            </a:r>
            <a:r>
              <a:rPr lang="zh-CN" altLang="en-US" dirty="0" smtClean="0"/>
              <a:t>”，即可完成作业的提交</a:t>
            </a:r>
            <a:endParaRPr lang="en-US" altLang="zh-CN" dirty="0" smtClean="0"/>
          </a:p>
          <a:p>
            <a:r>
              <a:rPr lang="zh-CN" altLang="en-US" dirty="0" smtClean="0"/>
              <a:t>返回首页能看到“作业</a:t>
            </a:r>
            <a:r>
              <a:rPr lang="en-US" altLang="zh-CN" dirty="0" smtClean="0"/>
              <a:t>1</a:t>
            </a:r>
            <a:r>
              <a:rPr lang="zh-CN" altLang="en-US" dirty="0" smtClean="0"/>
              <a:t>”行的状态为“</a:t>
            </a:r>
            <a:r>
              <a:rPr lang="zh-CN" altLang="en-US" dirty="0" smtClean="0">
                <a:solidFill>
                  <a:srgbClr val="FF0000"/>
                </a:solidFill>
              </a:rPr>
              <a:t>已提交</a:t>
            </a:r>
            <a:r>
              <a:rPr lang="zh-CN" altLang="en-US" dirty="0" smtClean="0"/>
              <a:t>”）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53200" y="3183774"/>
            <a:ext cx="225856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务必命名规范！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4435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3846154"/>
            <a:ext cx="9144000" cy="1029546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335279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作业提交后还可以继续修改，点击“</a:t>
            </a:r>
            <a:r>
              <a:rPr lang="en-US" altLang="zh-CN" dirty="0"/>
              <a:t>Go</a:t>
            </a:r>
            <a:r>
              <a:rPr lang="zh-CN" altLang="en-US" dirty="0" smtClean="0"/>
              <a:t>”进入作业修改页面</a:t>
            </a:r>
            <a:endParaRPr lang="en-US" altLang="zh-CN" dirty="0" smtClean="0"/>
          </a:p>
          <a:p>
            <a:r>
              <a:rPr lang="zh-CN" altLang="en-US" dirty="0" smtClean="0"/>
              <a:t>点击“修改”，可</a:t>
            </a:r>
            <a:r>
              <a:rPr lang="zh-CN" altLang="en-US" dirty="0"/>
              <a:t>删除以前提交的文件，再上传更新的作业</a:t>
            </a:r>
            <a:r>
              <a:rPr lang="zh-CN" altLang="en-US" dirty="0" smtClean="0"/>
              <a:t>文件，再次点击“提交”</a:t>
            </a:r>
            <a:endParaRPr lang="en-US" altLang="zh-CN" dirty="0" smtClean="0"/>
          </a:p>
          <a:p>
            <a:r>
              <a:rPr lang="zh-CN" altLang="en-US" dirty="0" smtClean="0"/>
              <a:t>最后</a:t>
            </a:r>
            <a:r>
              <a:rPr lang="zh-CN" altLang="en-US" dirty="0"/>
              <a:t>回到首页后务必保证看到“课前热身练习”行的状态为</a:t>
            </a:r>
            <a:r>
              <a:rPr lang="zh-CN" altLang="en-US" dirty="0" smtClean="0"/>
              <a:t>“</a:t>
            </a:r>
            <a:r>
              <a:rPr lang="zh-CN" altLang="en-US" dirty="0" smtClean="0">
                <a:solidFill>
                  <a:srgbClr val="FF0000"/>
                </a:solidFill>
              </a:rPr>
              <a:t>已提交</a:t>
            </a:r>
            <a:r>
              <a:rPr lang="zh-CN" altLang="en-US" dirty="0" smtClean="0"/>
              <a:t>”，才确保了你的作业是成功进行了提交！</a:t>
            </a:r>
            <a:endParaRPr lang="en-US" altLang="zh-CN" dirty="0"/>
          </a:p>
        </p:txBody>
      </p:sp>
      <p:sp>
        <p:nvSpPr>
          <p:cNvPr id="6" name="椭圆 5"/>
          <p:cNvSpPr/>
          <p:nvPr/>
        </p:nvSpPr>
        <p:spPr>
          <a:xfrm>
            <a:off x="7924800" y="4443791"/>
            <a:ext cx="914400" cy="408818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959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95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若使用过程中有问题可联系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技术秘书或助教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84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作业递交系统链接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</a:t>
            </a:r>
            <a:r>
              <a:rPr lang="zh-CN" altLang="en-US" dirty="0" smtClean="0"/>
              <a:t>业递交是通过</a:t>
            </a:r>
            <a:r>
              <a:rPr lang="en-US" altLang="zh-CN" dirty="0" err="1" smtClean="0"/>
              <a:t>SmartChair</a:t>
            </a:r>
            <a:r>
              <a:rPr lang="zh-CN" altLang="en-US" dirty="0" smtClean="0"/>
              <a:t>投稿软件系统来完成，链接为：</a:t>
            </a:r>
            <a:endParaRPr lang="en-US" altLang="zh-CN" dirty="0" smtClean="0">
              <a:hlinkClick r:id="rId2"/>
            </a:endParaRPr>
          </a:p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www.smartchair.org/GAMES2020Course-YLQ</a:t>
            </a:r>
            <a:r>
              <a:rPr lang="zh-CN" altLang="en-US" dirty="0" smtClean="0"/>
              <a:t>或者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www.smartchair.cn/</a:t>
            </a:r>
            <a:r>
              <a:rPr lang="en-US" altLang="zh-CN" dirty="0">
                <a:hlinkClick r:id="rId4"/>
              </a:rPr>
              <a:t>GAMES2020Course-YLQ</a:t>
            </a:r>
            <a:r>
              <a:rPr lang="en-US" altLang="zh-CN" dirty="0" smtClean="0">
                <a:hlinkClick r:id="rId4"/>
              </a:rPr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（上述两个链接为同一网站的镜像链接，国内的用户选择第一个更快些）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38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209800"/>
            <a:ext cx="8862828" cy="417612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762" y="2286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登录系统，你将看到如下页面</a:t>
            </a:r>
            <a:endParaRPr lang="en-US" altLang="zh-CN" dirty="0" smtClean="0"/>
          </a:p>
          <a:p>
            <a:r>
              <a:rPr lang="zh-CN" altLang="en-US" dirty="0" smtClean="0"/>
              <a:t>由于初次登录，你在系统中还没有帐号，点击“</a:t>
            </a:r>
            <a:r>
              <a:rPr lang="zh-CN" altLang="en-US" dirty="0" smtClean="0">
                <a:solidFill>
                  <a:srgbClr val="FF0000"/>
                </a:solidFill>
              </a:rPr>
              <a:t>注</a:t>
            </a:r>
            <a:r>
              <a:rPr lang="zh-CN" altLang="en-US" dirty="0">
                <a:solidFill>
                  <a:srgbClr val="FF0000"/>
                </a:solidFill>
              </a:rPr>
              <a:t>册新的思澈会议系</a:t>
            </a:r>
            <a:r>
              <a:rPr lang="zh-CN" altLang="en-US" dirty="0" smtClean="0">
                <a:solidFill>
                  <a:srgbClr val="FF0000"/>
                </a:solidFill>
              </a:rPr>
              <a:t>统帐号</a:t>
            </a:r>
            <a:r>
              <a:rPr lang="zh-CN" altLang="en-US" dirty="0"/>
              <a:t>”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76200" y="5410200"/>
            <a:ext cx="3962400" cy="408818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82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29762" y="228600"/>
            <a:ext cx="8229600" cy="4525963"/>
          </a:xfrm>
        </p:spPr>
        <p:txBody>
          <a:bodyPr/>
          <a:lstStyle/>
          <a:p>
            <a:r>
              <a:rPr lang="zh-CN" altLang="en-US" dirty="0"/>
              <a:t>然</a:t>
            </a:r>
            <a:r>
              <a:rPr lang="zh-CN" altLang="en-US" dirty="0" smtClean="0"/>
              <a:t>后立即能看到如下</a:t>
            </a:r>
            <a:r>
              <a:rPr lang="zh-CN" altLang="en-US" dirty="0"/>
              <a:t>的“</a:t>
            </a:r>
            <a:r>
              <a:rPr lang="zh-CN" altLang="en-US" dirty="0">
                <a:solidFill>
                  <a:srgbClr val="FF0000"/>
                </a:solidFill>
              </a:rPr>
              <a:t>注册新的思澈会议系统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SmartChair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帐</a:t>
            </a:r>
            <a:r>
              <a:rPr lang="zh-CN" altLang="en-US" dirty="0" smtClean="0">
                <a:solidFill>
                  <a:srgbClr val="FF0000"/>
                </a:solidFill>
              </a:rPr>
              <a:t>号</a:t>
            </a:r>
            <a:r>
              <a:rPr lang="zh-CN" altLang="en-US" dirty="0" smtClean="0"/>
              <a:t>”的文本框</a:t>
            </a:r>
            <a:endParaRPr lang="en-US" altLang="zh-CN" dirty="0" smtClean="0"/>
          </a:p>
          <a:p>
            <a:r>
              <a:rPr lang="zh-CN" altLang="en-US" dirty="0" smtClean="0"/>
              <a:t>输入你的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地址（最好是你在本课程中使用的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），然后点击“</a:t>
            </a:r>
            <a:r>
              <a:rPr lang="zh-CN" altLang="en-US" dirty="0" smtClean="0">
                <a:solidFill>
                  <a:srgbClr val="FF0000"/>
                </a:solidFill>
              </a:rPr>
              <a:t>申请</a:t>
            </a:r>
            <a:r>
              <a:rPr lang="zh-CN" altLang="en-US" dirty="0" smtClean="0"/>
              <a:t>”</a:t>
            </a:r>
            <a:endParaRPr lang="en-US" altLang="zh-CN" dirty="0"/>
          </a:p>
          <a:p>
            <a:r>
              <a:rPr lang="zh-CN" altLang="en-US" dirty="0" smtClean="0"/>
              <a:t>如已用该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注册过帐号，找回密码即可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34541"/>
            <a:ext cx="8681605" cy="2790306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237915" y="5637942"/>
            <a:ext cx="905085" cy="534257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78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29762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随</a:t>
            </a:r>
            <a:r>
              <a:rPr lang="zh-CN" altLang="en-US" dirty="0" smtClean="0"/>
              <a:t>后你会收到一封邮件，点击其中的链接在</a:t>
            </a:r>
            <a:r>
              <a:rPr lang="en-US" altLang="zh-CN" dirty="0" err="1" smtClean="0"/>
              <a:t>SmartChair</a:t>
            </a:r>
            <a:r>
              <a:rPr lang="zh-CN" altLang="en-US" dirty="0" smtClean="0"/>
              <a:t>系统中注册一个帐号，如下图所示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注：</a:t>
            </a:r>
            <a:r>
              <a:rPr lang="en-US" altLang="zh-CN" dirty="0" smtClean="0"/>
              <a:t>First name</a:t>
            </a:r>
            <a:r>
              <a:rPr lang="zh-CN" altLang="en-US" dirty="0" smtClean="0"/>
              <a:t>为名，</a:t>
            </a:r>
            <a:r>
              <a:rPr lang="en-US" altLang="zh-CN" dirty="0" smtClean="0"/>
              <a:t>Family name</a:t>
            </a:r>
            <a:r>
              <a:rPr lang="zh-CN" altLang="en-US" dirty="0" smtClean="0"/>
              <a:t>为姓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填</a:t>
            </a:r>
            <a:r>
              <a:rPr lang="zh-CN" altLang="en-US" dirty="0" smtClean="0">
                <a:solidFill>
                  <a:srgbClr val="FF0000"/>
                </a:solidFill>
              </a:rPr>
              <a:t>中文</a:t>
            </a:r>
            <a:r>
              <a:rPr lang="zh-CN" altLang="en-US" dirty="0">
                <a:solidFill>
                  <a:srgbClr val="FF0000"/>
                </a:solidFill>
              </a:rPr>
              <a:t>姓名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892" y="2907637"/>
            <a:ext cx="4708015" cy="371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66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62" y="3806069"/>
            <a:ext cx="6477000" cy="3051931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9762" y="228600"/>
            <a:ext cx="8229600" cy="4525963"/>
          </a:xfrm>
        </p:spPr>
        <p:txBody>
          <a:bodyPr/>
          <a:lstStyle/>
          <a:p>
            <a:r>
              <a:rPr lang="zh-CN" altLang="en-US" sz="2800" dirty="0" smtClean="0"/>
              <a:t>访问</a:t>
            </a:r>
            <a:r>
              <a:rPr lang="en-US" altLang="zh-CN" sz="2800" dirty="0">
                <a:hlinkClick r:id="rId3"/>
              </a:rPr>
              <a:t>http://</a:t>
            </a:r>
            <a:r>
              <a:rPr lang="en-US" altLang="zh-CN" sz="2800" dirty="0" smtClean="0">
                <a:hlinkClick r:id="rId3"/>
              </a:rPr>
              <a:t>www.smartchair.org/</a:t>
            </a:r>
            <a:r>
              <a:rPr lang="en-US" altLang="zh-CN" sz="2800" dirty="0">
                <a:hlinkClick r:id="rId3"/>
              </a:rPr>
              <a:t>GAMES2020Course-YLQ</a:t>
            </a:r>
            <a:r>
              <a:rPr lang="en-US" altLang="zh-CN" sz="2800" dirty="0" smtClean="0">
                <a:hlinkClick r:id="rId3"/>
              </a:rPr>
              <a:t> </a:t>
            </a:r>
            <a:endParaRPr lang="en-US" altLang="zh-CN" sz="2800" dirty="0" smtClean="0"/>
          </a:p>
          <a:p>
            <a:r>
              <a:rPr lang="zh-CN" altLang="en-US" sz="2800" dirty="0" smtClean="0"/>
              <a:t>用刚才注册的帐号和密码</a:t>
            </a:r>
            <a:r>
              <a:rPr lang="zh-CN" altLang="en-US" sz="2800" dirty="0"/>
              <a:t>即</a:t>
            </a:r>
            <a:r>
              <a:rPr lang="zh-CN" altLang="en-US" sz="2800" dirty="0" smtClean="0"/>
              <a:t>可登录课程的作业递交系统内</a:t>
            </a:r>
            <a:endParaRPr lang="en-US" altLang="zh-CN" sz="2800" dirty="0" smtClean="0"/>
          </a:p>
          <a:p>
            <a:r>
              <a:rPr lang="zh-CN" altLang="en-US" sz="2800" dirty="0" smtClean="0"/>
              <a:t>以后任何时候访问系统也是如上过程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务必记住自己的注册帐号和密码！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若忘记密码，可点击“</a:t>
            </a:r>
            <a:r>
              <a:rPr lang="zh-CN" altLang="en-US" sz="2400" dirty="0">
                <a:solidFill>
                  <a:srgbClr val="FF0000"/>
                </a:solidFill>
              </a:rPr>
              <a:t>忘记密码</a:t>
            </a:r>
            <a:r>
              <a:rPr lang="zh-CN" altLang="en-US" sz="2400" dirty="0"/>
              <a:t>”，系统会自动发送邮件给邮箱设置新密码</a:t>
            </a:r>
            <a:endParaRPr lang="en-US" altLang="zh-CN" sz="2400" dirty="0"/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1447800" y="6324600"/>
            <a:ext cx="1004104" cy="408818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0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44" y="2286000"/>
            <a:ext cx="7094835" cy="3254022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29762" y="228600"/>
            <a:ext cx="8229600" cy="4525963"/>
          </a:xfrm>
        </p:spPr>
        <p:txBody>
          <a:bodyPr/>
          <a:lstStyle/>
          <a:p>
            <a:r>
              <a:rPr lang="zh-CN" altLang="en-US" dirty="0"/>
              <a:t>进</a:t>
            </a:r>
            <a:r>
              <a:rPr lang="zh-CN" altLang="en-US" dirty="0" smtClean="0"/>
              <a:t>入系统后，可看到如下界面，需要你确认一下“</a:t>
            </a:r>
            <a:r>
              <a:rPr lang="zh-CN" altLang="en-US" dirty="0" smtClean="0">
                <a:solidFill>
                  <a:srgbClr val="FF0000"/>
                </a:solidFill>
              </a:rPr>
              <a:t>姓名</a:t>
            </a:r>
            <a:r>
              <a:rPr lang="zh-CN" altLang="en-US" dirty="0" smtClean="0"/>
              <a:t>”，并且填写“</a:t>
            </a:r>
            <a:r>
              <a:rPr lang="zh-CN" altLang="en-US" dirty="0" smtClean="0">
                <a:solidFill>
                  <a:srgbClr val="FF0000"/>
                </a:solidFill>
              </a:rPr>
              <a:t>所属单位</a:t>
            </a:r>
            <a:r>
              <a:rPr lang="zh-CN" altLang="en-US" dirty="0" smtClean="0"/>
              <a:t>”。</a:t>
            </a:r>
            <a:endParaRPr lang="en-US" altLang="zh-CN" dirty="0" smtClean="0"/>
          </a:p>
          <a:p>
            <a:r>
              <a:rPr lang="zh-CN" altLang="en-US" dirty="0" smtClean="0"/>
              <a:t>然后点击“</a:t>
            </a:r>
            <a:r>
              <a:rPr lang="zh-CN" altLang="en-US" dirty="0" smtClean="0">
                <a:solidFill>
                  <a:srgbClr val="FF0000"/>
                </a:solidFill>
              </a:rPr>
              <a:t>继续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057400" y="4754563"/>
            <a:ext cx="914400" cy="494145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05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38" y="3154800"/>
            <a:ext cx="9144000" cy="3199526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9762" y="2286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然后可看到如下界面，有“</a:t>
            </a:r>
            <a:r>
              <a:rPr lang="zh-CN" altLang="en-US" dirty="0" smtClean="0">
                <a:solidFill>
                  <a:srgbClr val="FF0000"/>
                </a:solidFill>
              </a:rPr>
              <a:t>会议注册</a:t>
            </a:r>
            <a:r>
              <a:rPr lang="zh-CN" altLang="en-US" dirty="0" smtClean="0"/>
              <a:t>”和</a:t>
            </a:r>
            <a:r>
              <a:rPr lang="zh-CN" altLang="en-US" dirty="0" smtClean="0"/>
              <a:t>“</a:t>
            </a:r>
            <a:r>
              <a:rPr lang="zh-CN" altLang="en-US" dirty="0" smtClean="0">
                <a:solidFill>
                  <a:srgbClr val="FF0000"/>
                </a:solidFill>
              </a:rPr>
              <a:t>作业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/>
              <a:t>”</a:t>
            </a:r>
            <a:r>
              <a:rPr lang="zh-CN" altLang="en-US" dirty="0" smtClean="0"/>
              <a:t>两行信息</a:t>
            </a:r>
            <a:endParaRPr lang="en-US" altLang="zh-CN" dirty="0" smtClean="0"/>
          </a:p>
          <a:p>
            <a:r>
              <a:rPr lang="zh-CN" altLang="en-US" dirty="0"/>
              <a:t>点</a:t>
            </a:r>
            <a:r>
              <a:rPr lang="zh-CN" altLang="en-US" dirty="0" smtClean="0"/>
              <a:t>击“</a:t>
            </a:r>
            <a:r>
              <a:rPr lang="zh-CN" altLang="en-US" dirty="0" smtClean="0">
                <a:solidFill>
                  <a:srgbClr val="FF0000"/>
                </a:solidFill>
              </a:rPr>
              <a:t>会议注册</a:t>
            </a:r>
            <a:r>
              <a:rPr lang="zh-CN" altLang="en-US" dirty="0" smtClean="0"/>
              <a:t>”这一行的“</a:t>
            </a:r>
            <a:r>
              <a:rPr lang="en-US" altLang="zh-CN" dirty="0" smtClean="0">
                <a:solidFill>
                  <a:srgbClr val="FF0000"/>
                </a:solidFill>
              </a:rPr>
              <a:t>Go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从其他任何页面点击“</a:t>
            </a:r>
            <a:r>
              <a:rPr lang="zh-CN" altLang="en-US" dirty="0">
                <a:solidFill>
                  <a:srgbClr val="FF0000"/>
                </a:solidFill>
              </a:rPr>
              <a:t>首页</a:t>
            </a:r>
            <a:r>
              <a:rPr lang="zh-CN" altLang="en-US" dirty="0" smtClean="0"/>
              <a:t>”即可回到这一页（首页）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7753351" y="3638673"/>
            <a:ext cx="647700" cy="408818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543801" y="5562600"/>
            <a:ext cx="533400" cy="33667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339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38" y="1905000"/>
            <a:ext cx="9144000" cy="438039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9762" y="228600"/>
            <a:ext cx="8229600" cy="4525963"/>
          </a:xfrm>
        </p:spPr>
        <p:txBody>
          <a:bodyPr/>
          <a:lstStyle/>
          <a:p>
            <a:r>
              <a:rPr lang="zh-CN" altLang="en-US" sz="2800" dirty="0"/>
              <a:t>然</a:t>
            </a:r>
            <a:r>
              <a:rPr lang="zh-CN" altLang="en-US" sz="2800" dirty="0" smtClean="0"/>
              <a:t>后</a:t>
            </a:r>
            <a:r>
              <a:rPr lang="zh-CN" altLang="en-US" sz="2800" dirty="0"/>
              <a:t>填</a:t>
            </a:r>
            <a:r>
              <a:rPr lang="zh-CN" altLang="en-US" sz="2800" dirty="0" smtClean="0"/>
              <a:t>写你的基本信息</a:t>
            </a:r>
            <a:endParaRPr lang="en-US" altLang="zh-CN" sz="2800" dirty="0" smtClean="0"/>
          </a:p>
          <a:p>
            <a:r>
              <a:rPr lang="zh-CN" altLang="en-US" sz="2800" dirty="0" smtClean="0"/>
              <a:t>填写完毕确认信息无误后，然后点击“</a:t>
            </a:r>
            <a:r>
              <a:rPr lang="zh-CN" altLang="en-US" sz="2800" dirty="0" smtClean="0">
                <a:solidFill>
                  <a:srgbClr val="FF0000"/>
                </a:solidFill>
              </a:rPr>
              <a:t>提交注册信息</a:t>
            </a:r>
            <a:r>
              <a:rPr lang="zh-CN" altLang="en-US" sz="2800" dirty="0" smtClean="0"/>
              <a:t>”即可完成账号的注册</a:t>
            </a:r>
            <a:endParaRPr lang="en-US" altLang="zh-CN" sz="2800" dirty="0" smtClean="0"/>
          </a:p>
        </p:txBody>
      </p:sp>
      <p:sp>
        <p:nvSpPr>
          <p:cNvPr id="11" name="椭圆 10"/>
          <p:cNvSpPr/>
          <p:nvPr/>
        </p:nvSpPr>
        <p:spPr>
          <a:xfrm>
            <a:off x="609600" y="5562600"/>
            <a:ext cx="1600200" cy="586903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085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583</Words>
  <Application>Microsoft Office PowerPoint</Application>
  <PresentationFormat>全屏显示(4:3)</PresentationFormat>
  <Paragraphs>77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黑体</vt:lpstr>
      <vt:lpstr>宋体</vt:lpstr>
      <vt:lpstr>Arial</vt:lpstr>
      <vt:lpstr>Calibri</vt:lpstr>
      <vt:lpstr>Office Theme</vt:lpstr>
      <vt:lpstr>GAMES2020在线课程：计算机图形学 作业递交系统使用说明</vt:lpstr>
      <vt:lpstr>作业递交系统链接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若使用过程中有问题可联系 技术秘书或助教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ligangliu</dc:creator>
  <cp:lastModifiedBy>Shibility</cp:lastModifiedBy>
  <cp:revision>46</cp:revision>
  <dcterms:created xsi:type="dcterms:W3CDTF">2006-08-16T00:00:00Z</dcterms:created>
  <dcterms:modified xsi:type="dcterms:W3CDTF">2020-02-09T12:08:10Z</dcterms:modified>
</cp:coreProperties>
</file>