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74" r:id="rId2"/>
    <p:sldId id="256" r:id="rId3"/>
    <p:sldId id="270" r:id="rId4"/>
    <p:sldId id="258" r:id="rId5"/>
    <p:sldId id="272" r:id="rId6"/>
    <p:sldId id="261" r:id="rId7"/>
    <p:sldId id="260" r:id="rId8"/>
    <p:sldId id="262" r:id="rId9"/>
    <p:sldId id="259" r:id="rId10"/>
    <p:sldId id="271" r:id="rId11"/>
    <p:sldId id="268" r:id="rId12"/>
    <p:sldId id="269" r:id="rId13"/>
    <p:sldId id="263" r:id="rId14"/>
    <p:sldId id="267" r:id="rId15"/>
    <p:sldId id="265"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359886-DBA7-42DB-B6B4-F96F7DDBD024}">
          <p14:sldIdLst>
            <p14:sldId id="274"/>
            <p14:sldId id="256"/>
            <p14:sldId id="270"/>
            <p14:sldId id="258"/>
            <p14:sldId id="272"/>
            <p14:sldId id="261"/>
            <p14:sldId id="260"/>
            <p14:sldId id="262"/>
            <p14:sldId id="259"/>
            <p14:sldId id="271"/>
            <p14:sldId id="268"/>
            <p14:sldId id="269"/>
            <p14:sldId id="263"/>
            <p14:sldId id="267"/>
            <p14:sldId id="265"/>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43"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DFFD3F-F994-4BEE-8E6A-CA0411D1AD86}" type="datetimeFigureOut">
              <a:rPr lang="en-IN" smtClean="0"/>
              <a:t>26-09-2019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C720D39-08EB-431F-9D08-CAF35CB5B21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164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FFD3F-F994-4BEE-8E6A-CA0411D1AD86}"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720D39-08EB-431F-9D08-CAF35CB5B21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383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FFD3F-F994-4BEE-8E6A-CA0411D1AD86}"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720D39-08EB-431F-9D08-CAF35CB5B21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1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FFD3F-F994-4BEE-8E6A-CA0411D1AD86}"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720D39-08EB-431F-9D08-CAF35CB5B21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99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FFD3F-F994-4BEE-8E6A-CA0411D1AD86}" type="datetimeFigureOut">
              <a:rPr lang="en-IN" smtClean="0"/>
              <a:t>26-09-2019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720D39-08EB-431F-9D08-CAF35CB5B21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5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FFD3F-F994-4BEE-8E6A-CA0411D1AD86}" type="datetimeFigureOut">
              <a:rPr lang="en-IN" smtClean="0"/>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720D39-08EB-431F-9D08-CAF35CB5B21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29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DFFD3F-F994-4BEE-8E6A-CA0411D1AD86}" type="datetimeFigureOut">
              <a:rPr lang="en-IN" smtClean="0"/>
              <a:t>26-09-2019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720D39-08EB-431F-9D08-CAF35CB5B21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10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DFFD3F-F994-4BEE-8E6A-CA0411D1AD86}" type="datetimeFigureOut">
              <a:rPr lang="en-IN" smtClean="0"/>
              <a:t>26-09-2019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720D39-08EB-431F-9D08-CAF35CB5B21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29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FFD3F-F994-4BEE-8E6A-CA0411D1AD86}" type="datetimeFigureOut">
              <a:rPr lang="en-IN" smtClean="0"/>
              <a:t>26-09-2019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720D39-08EB-431F-9D08-CAF35CB5B21B}" type="slidenum">
              <a:rPr lang="en-IN" smtClean="0"/>
              <a:t>‹#›</a:t>
            </a:fld>
            <a:endParaRPr lang="en-IN"/>
          </a:p>
        </p:txBody>
      </p:sp>
    </p:spTree>
    <p:extLst>
      <p:ext uri="{BB962C8B-B14F-4D97-AF65-F5344CB8AC3E}">
        <p14:creationId xmlns:p14="http://schemas.microsoft.com/office/powerpoint/2010/main" val="108655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FFD3F-F994-4BEE-8E6A-CA0411D1AD86}" type="datetimeFigureOut">
              <a:rPr lang="en-IN" smtClean="0"/>
              <a:t>26-09-2019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720D39-08EB-431F-9D08-CAF35CB5B21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905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5DFFD3F-F994-4BEE-8E6A-CA0411D1AD86}" type="datetimeFigureOut">
              <a:rPr lang="en-IN" smtClean="0"/>
              <a:t>26-09-2019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C720D39-08EB-431F-9D08-CAF35CB5B21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91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5DFFD3F-F994-4BEE-8E6A-CA0411D1AD86}" type="datetimeFigureOut">
              <a:rPr lang="en-IN" smtClean="0"/>
              <a:t>26-09-2019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C720D39-08EB-431F-9D08-CAF35CB5B21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72384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fakenewschallenge.org/" TargetMode="External"/><Relationship Id="rId2" Type="http://schemas.openxmlformats.org/officeDocument/2006/relationships/hyperlink" Target="http://www.ieeexplore.ieee.org/" TargetMode="External"/><Relationship Id="rId1" Type="http://schemas.openxmlformats.org/officeDocument/2006/relationships/slideLayout" Target="../slideLayouts/slideLayout2.xml"/><Relationship Id="rId4" Type="http://schemas.openxmlformats.org/officeDocument/2006/relationships/hyperlink" Target="http://www.fakerfact.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0000"/>
            <a:lum/>
          </a:blip>
          <a:srcRect/>
          <a:tile tx="0" ty="0" sx="100000" sy="100000" flip="none" algn="tl"/>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8F0354-D22F-4D36-91C9-B16EE46A5221}"/>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943101" y="777072"/>
            <a:ext cx="8048624" cy="5395127"/>
          </a:xfrm>
        </p:spPr>
      </p:pic>
    </p:spTree>
    <p:extLst>
      <p:ext uri="{BB962C8B-B14F-4D97-AF65-F5344CB8AC3E}">
        <p14:creationId xmlns:p14="http://schemas.microsoft.com/office/powerpoint/2010/main" val="1186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093B-F635-49F9-8B0A-535D70D84ECC}"/>
              </a:ext>
            </a:extLst>
          </p:cNvPr>
          <p:cNvSpPr>
            <a:spLocks noGrp="1"/>
          </p:cNvSpPr>
          <p:nvPr>
            <p:ph type="title"/>
          </p:nvPr>
        </p:nvSpPr>
        <p:spPr/>
        <p:txBody>
          <a:bodyPr/>
          <a:lstStyle/>
          <a:p>
            <a:r>
              <a:rPr lang="en-IN" dirty="0"/>
              <a:t>PROPOSED SOLUTION(CONTD)</a:t>
            </a:r>
          </a:p>
        </p:txBody>
      </p:sp>
      <p:sp>
        <p:nvSpPr>
          <p:cNvPr id="3" name="Content Placeholder 2">
            <a:extLst>
              <a:ext uri="{FF2B5EF4-FFF2-40B4-BE49-F238E27FC236}">
                <a16:creationId xmlns:a16="http://schemas.microsoft.com/office/drawing/2014/main" id="{5F0FEEB0-7888-4A65-B108-19666B8EEAA0}"/>
              </a:ext>
            </a:extLst>
          </p:cNvPr>
          <p:cNvSpPr>
            <a:spLocks noGrp="1"/>
          </p:cNvSpPr>
          <p:nvPr>
            <p:ph idx="1"/>
          </p:nvPr>
        </p:nvSpPr>
        <p:spPr/>
        <p:txBody>
          <a:bodyPr>
            <a:normAutofit/>
          </a:bodyPr>
          <a:lstStyle/>
          <a:p>
            <a:r>
              <a:rPr lang="en-US" dirty="0"/>
              <a:t>Is the article biased or does it give a measured assessment? Is the article written in a way that focuses on facts, or is it written with an agenda? Does the writing style use manipulative persuasion or is written in a way that provides you with the information to draw your own conclusions? Our model will make it easier to sort out the truth yourself. </a:t>
            </a:r>
          </a:p>
          <a:p>
            <a:r>
              <a:rPr lang="en-US" dirty="0"/>
              <a:t>Along with learning which articles correspond to which labels, the model also learns which part of the article to pay the most attention to in context with the other sentences. If Model thinks that the articles shows high Opinion, Sensational, Agenda, or Satire, then you can see the sentences that most influenced these labels here. </a:t>
            </a:r>
            <a:endParaRPr lang="en-IN" dirty="0"/>
          </a:p>
          <a:p>
            <a:endParaRPr lang="en-IN" dirty="0"/>
          </a:p>
        </p:txBody>
      </p:sp>
    </p:spTree>
    <p:extLst>
      <p:ext uri="{BB962C8B-B14F-4D97-AF65-F5344CB8AC3E}">
        <p14:creationId xmlns:p14="http://schemas.microsoft.com/office/powerpoint/2010/main" val="66958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CBF8-8B0C-4DC6-ADD8-F8E061486B21}"/>
              </a:ext>
            </a:extLst>
          </p:cNvPr>
          <p:cNvSpPr>
            <a:spLocks noGrp="1"/>
          </p:cNvSpPr>
          <p:nvPr>
            <p:ph type="title"/>
          </p:nvPr>
        </p:nvSpPr>
        <p:spPr/>
        <p:txBody>
          <a:bodyPr/>
          <a:lstStyle/>
          <a:p>
            <a:r>
              <a:rPr lang="en-IN" dirty="0"/>
              <a:t>Process flow</a:t>
            </a:r>
          </a:p>
        </p:txBody>
      </p:sp>
      <p:pic>
        <p:nvPicPr>
          <p:cNvPr id="5" name="Content Placeholder 4">
            <a:extLst>
              <a:ext uri="{FF2B5EF4-FFF2-40B4-BE49-F238E27FC236}">
                <a16:creationId xmlns:a16="http://schemas.microsoft.com/office/drawing/2014/main" id="{3448AF92-68D3-4644-BBCD-2A2CCC0A6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413" y="2016125"/>
            <a:ext cx="8629094" cy="4037356"/>
          </a:xfrm>
        </p:spPr>
      </p:pic>
    </p:spTree>
    <p:extLst>
      <p:ext uri="{BB962C8B-B14F-4D97-AF65-F5344CB8AC3E}">
        <p14:creationId xmlns:p14="http://schemas.microsoft.com/office/powerpoint/2010/main" val="128907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F78E-6CDF-432A-9951-001B6FCD2226}"/>
              </a:ext>
            </a:extLst>
          </p:cNvPr>
          <p:cNvSpPr>
            <a:spLocks noGrp="1"/>
          </p:cNvSpPr>
          <p:nvPr>
            <p:ph type="title"/>
          </p:nvPr>
        </p:nvSpPr>
        <p:spPr/>
        <p:txBody>
          <a:bodyPr/>
          <a:lstStyle/>
          <a:p>
            <a:r>
              <a:rPr lang="en-IN" dirty="0"/>
              <a:t>Use case diagram</a:t>
            </a:r>
          </a:p>
        </p:txBody>
      </p:sp>
      <p:pic>
        <p:nvPicPr>
          <p:cNvPr id="5" name="Content Placeholder 4">
            <a:extLst>
              <a:ext uri="{FF2B5EF4-FFF2-40B4-BE49-F238E27FC236}">
                <a16:creationId xmlns:a16="http://schemas.microsoft.com/office/drawing/2014/main" id="{692D70D5-6155-48A3-887E-526DC99BD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138" y="1934844"/>
            <a:ext cx="10293381" cy="4598035"/>
          </a:xfrm>
        </p:spPr>
      </p:pic>
    </p:spTree>
    <p:extLst>
      <p:ext uri="{BB962C8B-B14F-4D97-AF65-F5344CB8AC3E}">
        <p14:creationId xmlns:p14="http://schemas.microsoft.com/office/powerpoint/2010/main" val="306687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DA11-E9F2-4740-B49E-1EBF201C6051}"/>
              </a:ext>
            </a:extLst>
          </p:cNvPr>
          <p:cNvSpPr>
            <a:spLocks noGrp="1"/>
          </p:cNvSpPr>
          <p:nvPr>
            <p:ph type="title"/>
          </p:nvPr>
        </p:nvSpPr>
        <p:spPr/>
        <p:txBody>
          <a:bodyPr>
            <a:normAutofit/>
          </a:bodyPr>
          <a:lstStyle/>
          <a:p>
            <a:r>
              <a:rPr lang="en-IN" sz="3200" b="1" dirty="0"/>
              <a:t>TECHNOLOGY STACK</a:t>
            </a:r>
          </a:p>
        </p:txBody>
      </p:sp>
      <p:sp>
        <p:nvSpPr>
          <p:cNvPr id="3" name="Content Placeholder 2">
            <a:extLst>
              <a:ext uri="{FF2B5EF4-FFF2-40B4-BE49-F238E27FC236}">
                <a16:creationId xmlns:a16="http://schemas.microsoft.com/office/drawing/2014/main" id="{E0C1F3FC-9C8B-47A8-9A68-32FC0CCF6A06}"/>
              </a:ext>
            </a:extLst>
          </p:cNvPr>
          <p:cNvSpPr>
            <a:spLocks noGrp="1"/>
          </p:cNvSpPr>
          <p:nvPr>
            <p:ph idx="1"/>
          </p:nvPr>
        </p:nvSpPr>
        <p:spPr/>
        <p:txBody>
          <a:bodyPr>
            <a:normAutofit/>
          </a:bodyPr>
          <a:lstStyle/>
          <a:p>
            <a:r>
              <a:rPr lang="en-US" dirty="0"/>
              <a:t>The language used for this whole project will be python since it’s the most effective where data analysis is concerned</a:t>
            </a:r>
          </a:p>
          <a:p>
            <a:pPr marL="0" indent="0">
              <a:buNone/>
            </a:pPr>
            <a:r>
              <a:rPr lang="en-US" dirty="0"/>
              <a:t>•  The Ide used will be jupyter notebook which is a great tool for data analysis. </a:t>
            </a:r>
          </a:p>
          <a:p>
            <a:pPr marL="0" indent="0">
              <a:buNone/>
            </a:pPr>
            <a:r>
              <a:rPr lang="en-US" dirty="0"/>
              <a:t>•  The jupyter notebook is available in anaconda, also spyder will be used for some data visualization which is also available in the same.</a:t>
            </a:r>
          </a:p>
          <a:p>
            <a:pPr marL="0" indent="0">
              <a:buNone/>
            </a:pPr>
            <a:endParaRPr lang="en-US" dirty="0"/>
          </a:p>
          <a:p>
            <a:endParaRPr lang="en-IN" dirty="0"/>
          </a:p>
        </p:txBody>
      </p:sp>
    </p:spTree>
    <p:extLst>
      <p:ext uri="{BB962C8B-B14F-4D97-AF65-F5344CB8AC3E}">
        <p14:creationId xmlns:p14="http://schemas.microsoft.com/office/powerpoint/2010/main" val="210998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93EB-65EE-41CD-AAAF-2F254A05A6BA}"/>
              </a:ext>
            </a:extLst>
          </p:cNvPr>
          <p:cNvSpPr>
            <a:spLocks noGrp="1"/>
          </p:cNvSpPr>
          <p:nvPr>
            <p:ph type="title"/>
          </p:nvPr>
        </p:nvSpPr>
        <p:spPr/>
        <p:txBody>
          <a:bodyPr/>
          <a:lstStyle/>
          <a:p>
            <a:r>
              <a:rPr lang="en-IN" dirty="0"/>
              <a:t>METHODOLOGY / ALGORITHMS</a:t>
            </a:r>
          </a:p>
        </p:txBody>
      </p:sp>
      <p:sp>
        <p:nvSpPr>
          <p:cNvPr id="3" name="Content Placeholder 2">
            <a:extLst>
              <a:ext uri="{FF2B5EF4-FFF2-40B4-BE49-F238E27FC236}">
                <a16:creationId xmlns:a16="http://schemas.microsoft.com/office/drawing/2014/main" id="{7EF43CC8-EAB1-4E01-8F86-991E737C3238}"/>
              </a:ext>
            </a:extLst>
          </p:cNvPr>
          <p:cNvSpPr>
            <a:spLocks noGrp="1"/>
          </p:cNvSpPr>
          <p:nvPr>
            <p:ph idx="1"/>
          </p:nvPr>
        </p:nvSpPr>
        <p:spPr>
          <a:xfrm>
            <a:off x="1451579" y="2015732"/>
            <a:ext cx="9603275" cy="4037749"/>
          </a:xfrm>
        </p:spPr>
        <p:txBody>
          <a:bodyPr>
            <a:normAutofit lnSpcReduction="10000"/>
          </a:bodyPr>
          <a:lstStyle/>
          <a:p>
            <a:pPr marL="0" indent="0">
              <a:buNone/>
            </a:pPr>
            <a:r>
              <a:rPr lang="en-IN" sz="2600" dirty="0"/>
              <a:t>Algorithms:</a:t>
            </a:r>
          </a:p>
          <a:p>
            <a:r>
              <a:rPr lang="en-IN" sz="2600" dirty="0"/>
              <a:t>Passive Aggressive Classifier</a:t>
            </a:r>
          </a:p>
          <a:p>
            <a:r>
              <a:rPr lang="en-IN" sz="2600" dirty="0"/>
              <a:t>Multinomial Naïve Bayes Classifier</a:t>
            </a:r>
          </a:p>
          <a:p>
            <a:r>
              <a:rPr lang="en-IN" sz="2600" dirty="0"/>
              <a:t>Natural Language Processing</a:t>
            </a:r>
          </a:p>
          <a:p>
            <a:r>
              <a:rPr lang="en-IN" sz="2600" dirty="0"/>
              <a:t>Deep learning approaches:- Vectorization (word2vec)</a:t>
            </a:r>
          </a:p>
          <a:p>
            <a:r>
              <a:rPr lang="en-US" sz="2600" dirty="0"/>
              <a:t>NLTK (Natural Language Toolkit) for preprocessing and tokenization.</a:t>
            </a:r>
          </a:p>
          <a:p>
            <a:endParaRPr lang="en-IN" sz="2600" dirty="0"/>
          </a:p>
          <a:p>
            <a:endParaRPr lang="en-IN" sz="3800" dirty="0"/>
          </a:p>
          <a:p>
            <a:endParaRPr lang="en-IN" sz="3800" dirty="0"/>
          </a:p>
          <a:p>
            <a:endParaRPr lang="en-IN" dirty="0"/>
          </a:p>
        </p:txBody>
      </p:sp>
    </p:spTree>
    <p:extLst>
      <p:ext uri="{BB962C8B-B14F-4D97-AF65-F5344CB8AC3E}">
        <p14:creationId xmlns:p14="http://schemas.microsoft.com/office/powerpoint/2010/main" val="312148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99D6-624D-44FA-A3BD-180847D76A1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E6A4CE3-BAAE-4B86-965A-5D6C3C2F2C6A}"/>
              </a:ext>
            </a:extLst>
          </p:cNvPr>
          <p:cNvSpPr>
            <a:spLocks noGrp="1"/>
          </p:cNvSpPr>
          <p:nvPr>
            <p:ph idx="1"/>
          </p:nvPr>
        </p:nvSpPr>
        <p:spPr/>
        <p:txBody>
          <a:bodyPr>
            <a:normAutofit fontScale="85000" lnSpcReduction="20000"/>
          </a:bodyPr>
          <a:lstStyle/>
          <a:p>
            <a:pPr marL="0" indent="0">
              <a:buNone/>
            </a:pPr>
            <a:r>
              <a:rPr lang="en-IN" dirty="0">
                <a:hlinkClick r:id="rId2">
                  <a:extLst>
                    <a:ext uri="{A12FA001-AC4F-418D-AE19-62706E023703}">
                      <ahyp:hlinkClr xmlns:ahyp="http://schemas.microsoft.com/office/drawing/2018/hyperlinkcolor" val="tx"/>
                    </a:ext>
                  </a:extLst>
                </a:hlinkClick>
              </a:rPr>
              <a:t>[1] </a:t>
            </a:r>
            <a:r>
              <a:rPr lang="en-IN" dirty="0">
                <a:solidFill>
                  <a:srgbClr val="FF0000"/>
                </a:solidFill>
                <a:hlinkClick r:id="rId2">
                  <a:extLst>
                    <a:ext uri="{A12FA001-AC4F-418D-AE19-62706E023703}">
                      <ahyp:hlinkClr xmlns:ahyp="http://schemas.microsoft.com/office/drawing/2018/hyperlinkcolor" val="tx"/>
                    </a:ext>
                  </a:extLst>
                </a:hlinkClick>
              </a:rPr>
              <a:t>www.ieeexplore.ieee.org</a:t>
            </a:r>
            <a:r>
              <a:rPr lang="en-IN" dirty="0">
                <a:solidFill>
                  <a:srgbClr val="FF0000"/>
                </a:solidFill>
              </a:rPr>
              <a:t> </a:t>
            </a:r>
            <a:r>
              <a:rPr lang="en-IN" dirty="0"/>
              <a:t>:: </a:t>
            </a:r>
            <a:r>
              <a:rPr lang="en-IN" dirty="0" err="1"/>
              <a:t>Julio.C.S</a:t>
            </a:r>
            <a:r>
              <a:rPr lang="en-IN" dirty="0"/>
              <a:t>. ,Andrew Correia, “Supervised learning for fake news detection ”. In 1541-1672 @ March-April 2019</a:t>
            </a:r>
          </a:p>
          <a:p>
            <a:pPr marL="0" indent="0">
              <a:buNone/>
            </a:pPr>
            <a:r>
              <a:rPr lang="en-IN" dirty="0"/>
              <a:t>[2] </a:t>
            </a:r>
            <a:r>
              <a:rPr lang="en-IN" dirty="0">
                <a:solidFill>
                  <a:srgbClr val="FF0000"/>
                </a:solidFill>
                <a:hlinkClick r:id="rId2">
                  <a:extLst>
                    <a:ext uri="{A12FA001-AC4F-418D-AE19-62706E023703}">
                      <ahyp:hlinkClr xmlns:ahyp="http://schemas.microsoft.com/office/drawing/2018/hyperlinkcolor" val="tx"/>
                    </a:ext>
                  </a:extLst>
                </a:hlinkClick>
              </a:rPr>
              <a:t>www.ieeexplore.ieee.org</a:t>
            </a:r>
            <a:r>
              <a:rPr lang="en-IN" dirty="0">
                <a:solidFill>
                  <a:srgbClr val="FF0000"/>
                </a:solidFill>
              </a:rPr>
              <a:t> </a:t>
            </a:r>
            <a:r>
              <a:rPr lang="en-IN" dirty="0"/>
              <a:t>::  Kai Shu, Amy </a:t>
            </a:r>
            <a:r>
              <a:rPr lang="en-IN" dirty="0" err="1"/>
              <a:t>Sliva</a:t>
            </a:r>
            <a:r>
              <a:rPr lang="en-IN" dirty="0"/>
              <a:t>, </a:t>
            </a:r>
            <a:r>
              <a:rPr lang="en-IN" dirty="0" err="1"/>
              <a:t>Suhang</a:t>
            </a:r>
            <a:r>
              <a:rPr lang="en-IN" dirty="0"/>
              <a:t> Wang, </a:t>
            </a:r>
            <a:r>
              <a:rPr lang="en-IN" dirty="0" err="1"/>
              <a:t>Jiliang</a:t>
            </a:r>
            <a:r>
              <a:rPr lang="en-IN" dirty="0"/>
              <a:t> Tang and Huan Liu, “Fake News Detection on Social </a:t>
            </a:r>
            <a:r>
              <a:rPr lang="en-IN" dirty="0" err="1"/>
              <a:t>Media:A</a:t>
            </a:r>
            <a:r>
              <a:rPr lang="en-IN" dirty="0"/>
              <a:t> Data Mining </a:t>
            </a:r>
            <a:r>
              <a:rPr lang="en-IN" dirty="0" err="1"/>
              <a:t>Perspective”.In</a:t>
            </a:r>
            <a:r>
              <a:rPr lang="en-IN" dirty="0"/>
              <a:t> arXiv:1708.01967v3 [cs.SI] 3 Sep 2017</a:t>
            </a:r>
          </a:p>
          <a:p>
            <a:pPr marL="0" indent="0">
              <a:buNone/>
            </a:pPr>
            <a:r>
              <a:rPr lang="en-IN" dirty="0"/>
              <a:t>[3] </a:t>
            </a:r>
            <a:r>
              <a:rPr lang="en-IN" dirty="0">
                <a:solidFill>
                  <a:srgbClr val="FF0000"/>
                </a:solidFill>
                <a:hlinkClick r:id="rId2">
                  <a:extLst>
                    <a:ext uri="{A12FA001-AC4F-418D-AE19-62706E023703}">
                      <ahyp:hlinkClr xmlns:ahyp="http://schemas.microsoft.com/office/drawing/2018/hyperlinkcolor" val="tx"/>
                    </a:ext>
                  </a:extLst>
                </a:hlinkClick>
              </a:rPr>
              <a:t>www.ieeexplore.ieee.org</a:t>
            </a:r>
            <a:r>
              <a:rPr lang="en-IN" dirty="0"/>
              <a:t> :: </a:t>
            </a:r>
            <a:r>
              <a:rPr lang="en-IN" dirty="0" err="1"/>
              <a:t>Akshay</a:t>
            </a:r>
            <a:r>
              <a:rPr lang="en-IN" dirty="0"/>
              <a:t> Jain, </a:t>
            </a:r>
            <a:r>
              <a:rPr lang="en-IN" dirty="0" err="1"/>
              <a:t>Amey</a:t>
            </a:r>
            <a:r>
              <a:rPr lang="en-IN" dirty="0"/>
              <a:t> </a:t>
            </a:r>
            <a:r>
              <a:rPr lang="en-IN" dirty="0" err="1"/>
              <a:t>Kasbe</a:t>
            </a:r>
            <a:r>
              <a:rPr lang="en-IN" dirty="0"/>
              <a:t>, “Fake News Detection”.  In 2018 International Students Conference on Electrical, Electronics and Computer Science.</a:t>
            </a:r>
          </a:p>
          <a:p>
            <a:pPr marL="0" indent="0">
              <a:buNone/>
            </a:pPr>
            <a:r>
              <a:rPr lang="en-IN" dirty="0"/>
              <a:t>[4] Facebook’s </a:t>
            </a:r>
            <a:r>
              <a:rPr lang="en-IN" dirty="0" err="1"/>
              <a:t>BloomsburyAI</a:t>
            </a:r>
            <a:r>
              <a:rPr lang="en-IN" dirty="0"/>
              <a:t>  </a:t>
            </a:r>
          </a:p>
          <a:p>
            <a:pPr marL="0" indent="0">
              <a:buNone/>
            </a:pPr>
            <a:r>
              <a:rPr lang="en-IN" dirty="0"/>
              <a:t>[5] </a:t>
            </a:r>
            <a:r>
              <a:rPr lang="en-IN" dirty="0">
                <a:solidFill>
                  <a:srgbClr val="FF0000"/>
                </a:solidFill>
                <a:hlinkClick r:id="rId3">
                  <a:extLst>
                    <a:ext uri="{A12FA001-AC4F-418D-AE19-62706E023703}">
                      <ahyp:hlinkClr xmlns:ahyp="http://schemas.microsoft.com/office/drawing/2018/hyperlinkcolor" val="tx"/>
                    </a:ext>
                  </a:extLst>
                </a:hlinkClick>
              </a:rPr>
              <a:t>www.fakenewschallenge.org</a:t>
            </a:r>
            <a:endParaRPr lang="en-IN" dirty="0">
              <a:solidFill>
                <a:srgbClr val="FF0000"/>
              </a:solidFill>
            </a:endParaRPr>
          </a:p>
          <a:p>
            <a:pPr marL="0" indent="0">
              <a:buNone/>
            </a:pPr>
            <a:r>
              <a:rPr lang="en-IN" dirty="0">
                <a:hlinkClick r:id="rId4">
                  <a:extLst>
                    <a:ext uri="{A12FA001-AC4F-418D-AE19-62706E023703}">
                      <ahyp:hlinkClr xmlns:ahyp="http://schemas.microsoft.com/office/drawing/2018/hyperlinkcolor" val="tx"/>
                    </a:ext>
                  </a:extLst>
                </a:hlinkClick>
              </a:rPr>
              <a:t>[6]</a:t>
            </a:r>
            <a:r>
              <a:rPr lang="en-IN" dirty="0"/>
              <a:t> </a:t>
            </a:r>
            <a:r>
              <a:rPr lang="en-IN" dirty="0">
                <a:solidFill>
                  <a:srgbClr val="FF0000"/>
                </a:solidFill>
                <a:hlinkClick r:id="rId4">
                  <a:extLst>
                    <a:ext uri="{A12FA001-AC4F-418D-AE19-62706E023703}">
                      <ahyp:hlinkClr xmlns:ahyp="http://schemas.microsoft.com/office/drawing/2018/hyperlinkcolor" val="tx"/>
                    </a:ext>
                  </a:extLst>
                </a:hlinkClick>
              </a:rPr>
              <a:t>www.fakerfact.org</a:t>
            </a:r>
            <a:endParaRPr lang="en-IN" dirty="0">
              <a:solidFill>
                <a:srgbClr val="FF0000"/>
              </a:solidFill>
            </a:endParaRPr>
          </a:p>
          <a:p>
            <a:pPr marL="0" indent="0">
              <a:buNone/>
            </a:pPr>
            <a:r>
              <a:rPr lang="en-IN" dirty="0"/>
              <a:t>[7] www.ODSC.com conference of Open Data Science by </a:t>
            </a:r>
            <a:r>
              <a:rPr lang="en-IN" dirty="0" err="1"/>
              <a:t>Sihem</a:t>
            </a:r>
            <a:r>
              <a:rPr lang="en-IN" dirty="0"/>
              <a:t> </a:t>
            </a:r>
            <a:r>
              <a:rPr lang="en-IN" dirty="0" err="1"/>
              <a:t>Romdhani</a:t>
            </a:r>
            <a:endParaRPr lang="en-IN" dirty="0"/>
          </a:p>
        </p:txBody>
      </p:sp>
    </p:spTree>
    <p:extLst>
      <p:ext uri="{BB962C8B-B14F-4D97-AF65-F5344CB8AC3E}">
        <p14:creationId xmlns:p14="http://schemas.microsoft.com/office/powerpoint/2010/main" val="160332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81000"/>
                <a:lumOff val="19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EB9622-F4B0-458A-8312-9828C787EE0A}"/>
              </a:ext>
            </a:extLst>
          </p:cNvPr>
          <p:cNvSpPr>
            <a:spLocks noGrp="1"/>
          </p:cNvSpPr>
          <p:nvPr>
            <p:ph type="title"/>
          </p:nvPr>
        </p:nvSpPr>
        <p:spPr/>
        <p:txBody>
          <a:bodyPr>
            <a:normAutofit/>
          </a:bodyPr>
          <a:lstStyle/>
          <a:p>
            <a:pPr algn="ctr"/>
            <a:r>
              <a:rPr lang="en-IN" sz="7200" dirty="0">
                <a:solidFill>
                  <a:srgbClr val="C00000"/>
                </a:solidFill>
              </a:rPr>
              <a:t>THANK YOU</a:t>
            </a:r>
          </a:p>
        </p:txBody>
      </p:sp>
    </p:spTree>
    <p:extLst>
      <p:ext uri="{BB962C8B-B14F-4D97-AF65-F5344CB8AC3E}">
        <p14:creationId xmlns:p14="http://schemas.microsoft.com/office/powerpoint/2010/main" val="218559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528B-778B-4C6D-95ED-EF7C7B349812}"/>
              </a:ext>
            </a:extLst>
          </p:cNvPr>
          <p:cNvSpPr>
            <a:spLocks noGrp="1"/>
          </p:cNvSpPr>
          <p:nvPr>
            <p:ph type="ctrTitle"/>
          </p:nvPr>
        </p:nvSpPr>
        <p:spPr/>
        <p:txBody>
          <a:bodyPr>
            <a:normAutofit/>
          </a:bodyPr>
          <a:lstStyle/>
          <a:p>
            <a:r>
              <a:rPr lang="en-IN" sz="4000" dirty="0"/>
              <a:t>FAKE  NEWS ANALYSIS  </a:t>
            </a:r>
            <a:br>
              <a:rPr lang="en-IN" sz="4000" dirty="0"/>
            </a:br>
            <a:r>
              <a:rPr lang="en-IN" sz="2400" dirty="0"/>
              <a:t>PROJECT GUIDE – RAHUL AMBEKAR</a:t>
            </a:r>
            <a:r>
              <a:rPr lang="en-IN" sz="4000" dirty="0"/>
              <a:t> </a:t>
            </a:r>
          </a:p>
        </p:txBody>
      </p:sp>
      <p:sp>
        <p:nvSpPr>
          <p:cNvPr id="3" name="Subtitle 2">
            <a:extLst>
              <a:ext uri="{FF2B5EF4-FFF2-40B4-BE49-F238E27FC236}">
                <a16:creationId xmlns:a16="http://schemas.microsoft.com/office/drawing/2014/main" id="{A9A4DDC2-884A-4708-8971-AC59A57CFC55}"/>
              </a:ext>
            </a:extLst>
          </p:cNvPr>
          <p:cNvSpPr>
            <a:spLocks noGrp="1"/>
          </p:cNvSpPr>
          <p:nvPr>
            <p:ph type="subTitle" idx="1"/>
          </p:nvPr>
        </p:nvSpPr>
        <p:spPr/>
        <p:txBody>
          <a:bodyPr>
            <a:normAutofit fontScale="25000" lnSpcReduction="20000"/>
          </a:bodyPr>
          <a:lstStyle/>
          <a:p>
            <a:endParaRPr lang="en-IN" dirty="0"/>
          </a:p>
          <a:p>
            <a:r>
              <a:rPr lang="en-IN" sz="6400" dirty="0"/>
              <a:t> </a:t>
            </a:r>
            <a:r>
              <a:rPr lang="en-IN" sz="6400" b="1" dirty="0"/>
              <a:t>Group Members: 		Moodle ID: </a:t>
            </a:r>
            <a:endParaRPr lang="en-IN" sz="6400" dirty="0"/>
          </a:p>
          <a:p>
            <a:r>
              <a:rPr lang="en-IN" sz="6400" dirty="0"/>
              <a:t>1. Shubham Padte		 	16102058 </a:t>
            </a:r>
          </a:p>
          <a:p>
            <a:r>
              <a:rPr lang="en-IN" sz="6400" dirty="0"/>
              <a:t>2. Pankit Khimasiya 		16102034 </a:t>
            </a:r>
          </a:p>
          <a:p>
            <a:r>
              <a:rPr lang="en-IN" sz="6400" dirty="0"/>
              <a:t>3. Ashish Kothari 			16102045 </a:t>
            </a:r>
          </a:p>
          <a:p>
            <a:endParaRPr lang="en-IN" dirty="0"/>
          </a:p>
        </p:txBody>
      </p:sp>
    </p:spTree>
    <p:extLst>
      <p:ext uri="{BB962C8B-B14F-4D97-AF65-F5344CB8AC3E}">
        <p14:creationId xmlns:p14="http://schemas.microsoft.com/office/powerpoint/2010/main" val="110162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AD1E-699F-43AE-ABCC-3975B7EA021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DC12E0C9-E0AA-46F3-A8C0-DE3DCA22842A}"/>
              </a:ext>
            </a:extLst>
          </p:cNvPr>
          <p:cNvSpPr>
            <a:spLocks noGrp="1"/>
          </p:cNvSpPr>
          <p:nvPr>
            <p:ph idx="1"/>
          </p:nvPr>
        </p:nvSpPr>
        <p:spPr/>
        <p:txBody>
          <a:bodyPr>
            <a:normAutofit fontScale="47500" lnSpcReduction="20000"/>
          </a:bodyPr>
          <a:lstStyle/>
          <a:p>
            <a:r>
              <a:rPr lang="en-IN" sz="2900" dirty="0"/>
              <a:t>INTRODUCTION</a:t>
            </a:r>
          </a:p>
          <a:p>
            <a:r>
              <a:rPr lang="en-IN" sz="2900" dirty="0"/>
              <a:t>PROBLEM DEFINITION</a:t>
            </a:r>
          </a:p>
          <a:p>
            <a:r>
              <a:rPr lang="en-IN" sz="2900" dirty="0"/>
              <a:t>LITERATURE REVIEW</a:t>
            </a:r>
          </a:p>
          <a:p>
            <a:r>
              <a:rPr lang="en-IN" sz="2900" dirty="0"/>
              <a:t>OVERVIEW</a:t>
            </a:r>
          </a:p>
          <a:p>
            <a:r>
              <a:rPr lang="en-IN" sz="2900" dirty="0"/>
              <a:t>PROCESS  FLOW</a:t>
            </a:r>
          </a:p>
          <a:p>
            <a:r>
              <a:rPr lang="en-IN" sz="2900" dirty="0"/>
              <a:t>USE CASE DIAGRAM</a:t>
            </a:r>
          </a:p>
          <a:p>
            <a:r>
              <a:rPr lang="en-IN" sz="2900" dirty="0"/>
              <a:t>PROPOSED SOLUTION</a:t>
            </a:r>
          </a:p>
          <a:p>
            <a:r>
              <a:rPr lang="en-IN" sz="2900" dirty="0"/>
              <a:t>TECHNOLOGY STACK</a:t>
            </a:r>
          </a:p>
          <a:p>
            <a:r>
              <a:rPr lang="en-IN" sz="2900" dirty="0"/>
              <a:t>METHODOLOGY/ALGORITHMS</a:t>
            </a:r>
          </a:p>
          <a:p>
            <a:r>
              <a:rPr lang="en-IN" sz="2900" dirty="0"/>
              <a:t>REFERENCES</a:t>
            </a:r>
          </a:p>
          <a:p>
            <a:endParaRPr lang="en-IN" sz="2900" dirty="0"/>
          </a:p>
          <a:p>
            <a:endParaRPr lang="en-IN" dirty="0"/>
          </a:p>
        </p:txBody>
      </p:sp>
    </p:spTree>
    <p:extLst>
      <p:ext uri="{BB962C8B-B14F-4D97-AF65-F5344CB8AC3E}">
        <p14:creationId xmlns:p14="http://schemas.microsoft.com/office/powerpoint/2010/main" val="370269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CD32-7DDB-44DD-A6E2-B93272206EAE}"/>
              </a:ext>
            </a:extLst>
          </p:cNvPr>
          <p:cNvSpPr>
            <a:spLocks noGrp="1"/>
          </p:cNvSpPr>
          <p:nvPr>
            <p:ph type="title"/>
          </p:nvPr>
        </p:nvSpPr>
        <p:spPr>
          <a:xfrm>
            <a:off x="1451579" y="804519"/>
            <a:ext cx="9603275" cy="1104179"/>
          </a:xfrm>
        </p:spPr>
        <p:txBody>
          <a:bodyPr>
            <a:normAutofit/>
          </a:bodyPr>
          <a:lstStyle/>
          <a:p>
            <a:r>
              <a:rPr lang="en-IN" sz="3200" dirty="0"/>
              <a:t> </a:t>
            </a:r>
            <a:r>
              <a:rPr lang="en-IN" sz="3200" b="1" dirty="0"/>
              <a:t>INTRODUCTION</a:t>
            </a:r>
            <a:endParaRPr lang="en-IN" sz="3200" dirty="0"/>
          </a:p>
        </p:txBody>
      </p:sp>
      <p:sp>
        <p:nvSpPr>
          <p:cNvPr id="3" name="Content Placeholder 2">
            <a:extLst>
              <a:ext uri="{FF2B5EF4-FFF2-40B4-BE49-F238E27FC236}">
                <a16:creationId xmlns:a16="http://schemas.microsoft.com/office/drawing/2014/main" id="{38F21A32-DEF8-4315-B52F-5291E92BCE97}"/>
              </a:ext>
            </a:extLst>
          </p:cNvPr>
          <p:cNvSpPr>
            <a:spLocks noGrp="1"/>
          </p:cNvSpPr>
          <p:nvPr>
            <p:ph idx="1"/>
          </p:nvPr>
        </p:nvSpPr>
        <p:spPr/>
        <p:txBody>
          <a:bodyPr>
            <a:noAutofit/>
          </a:bodyPr>
          <a:lstStyle/>
          <a:p>
            <a:r>
              <a:rPr lang="en-US" dirty="0"/>
              <a:t>These days’ fake news is creating different issues from sarcastic articles to a fabricated news and plan government propaganda in some outlets. Fake news and lack of trust in the media are growing problems with huge ramifications in our society.</a:t>
            </a:r>
          </a:p>
          <a:p>
            <a:r>
              <a:rPr lang="en-US" dirty="0"/>
              <a:t>As an increasing amount of our lives are spent interacting online through social media platforms and other online platforms , more and more people tend to seek out and consume news from social media rather than traditional news organizations. </a:t>
            </a:r>
          </a:p>
          <a:p>
            <a:r>
              <a:rPr lang="en-US" dirty="0"/>
              <a:t>Fake news is one of the biggest scourges in our digitally connected world. That is no exaggeration. It is no longer limited to little squabbles – fake news spreads like wildfire and is impacting millions of people every day.</a:t>
            </a:r>
          </a:p>
        </p:txBody>
      </p:sp>
    </p:spTree>
    <p:extLst>
      <p:ext uri="{BB962C8B-B14F-4D97-AF65-F5344CB8AC3E}">
        <p14:creationId xmlns:p14="http://schemas.microsoft.com/office/powerpoint/2010/main" val="166876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D9F-2F93-432D-B613-C331C606E586}"/>
              </a:ext>
            </a:extLst>
          </p:cNvPr>
          <p:cNvSpPr>
            <a:spLocks noGrp="1"/>
          </p:cNvSpPr>
          <p:nvPr>
            <p:ph type="title"/>
          </p:nvPr>
        </p:nvSpPr>
        <p:spPr>
          <a:xfrm>
            <a:off x="1451579" y="804520"/>
            <a:ext cx="9603275" cy="1015402"/>
          </a:xfrm>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3AF35860-1D79-441A-90CE-2FC1D7B5FAF6}"/>
              </a:ext>
            </a:extLst>
          </p:cNvPr>
          <p:cNvSpPr>
            <a:spLocks noGrp="1"/>
          </p:cNvSpPr>
          <p:nvPr>
            <p:ph idx="1"/>
          </p:nvPr>
        </p:nvSpPr>
        <p:spPr>
          <a:xfrm>
            <a:off x="1451579" y="1819922"/>
            <a:ext cx="9603275" cy="3646423"/>
          </a:xfrm>
        </p:spPr>
        <p:txBody>
          <a:bodyPr>
            <a:noAutofit/>
          </a:bodyPr>
          <a:lstStyle/>
          <a:p>
            <a:r>
              <a:rPr lang="en-US" dirty="0"/>
              <a:t>The reasons for this change in consumption behaviors are inherent in the nature of these social media platforms: </a:t>
            </a:r>
          </a:p>
          <a:p>
            <a:pPr lvl="1"/>
            <a:r>
              <a:rPr lang="en-US" sz="2000" dirty="0"/>
              <a:t>(</a:t>
            </a:r>
            <a:r>
              <a:rPr lang="en-US" sz="2000" dirty="0" err="1"/>
              <a:t>i</a:t>
            </a:r>
            <a:r>
              <a:rPr lang="en-US" sz="2000" dirty="0"/>
              <a:t>) It is often more timely and less expensive to consume news on social media compared with traditional news media, such as newspapers or television;</a:t>
            </a:r>
          </a:p>
          <a:p>
            <a:pPr lvl="1"/>
            <a:r>
              <a:rPr lang="en-US" sz="2000" dirty="0"/>
              <a:t>(ii) It is easier to further share, comment on , and discuss the news with friends or the other reader on social media. </a:t>
            </a:r>
          </a:p>
          <a:p>
            <a:pPr lvl="1"/>
            <a:r>
              <a:rPr lang="en-US" sz="2000" dirty="0"/>
              <a:t>Our economies are not immune to the spread of fake news either, with fake news being connected to stock market fluctuations and massive trades. </a:t>
            </a:r>
          </a:p>
          <a:p>
            <a:pPr lvl="1"/>
            <a:r>
              <a:rPr lang="en-US" sz="2000" dirty="0"/>
              <a:t>For example, fake news claiming that Barack Obama was injured in an explosion wiped out $130 billion in stock value </a:t>
            </a:r>
            <a:endParaRPr lang="en-US" dirty="0"/>
          </a:p>
        </p:txBody>
      </p:sp>
    </p:spTree>
    <p:extLst>
      <p:ext uri="{BB962C8B-B14F-4D97-AF65-F5344CB8AC3E}">
        <p14:creationId xmlns:p14="http://schemas.microsoft.com/office/powerpoint/2010/main" val="3821738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DA96-E786-4180-AA5C-6F65F552CECB}"/>
              </a:ext>
            </a:extLst>
          </p:cNvPr>
          <p:cNvSpPr>
            <a:spLocks noGrp="1"/>
          </p:cNvSpPr>
          <p:nvPr>
            <p:ph type="title"/>
          </p:nvPr>
        </p:nvSpPr>
        <p:spPr/>
        <p:txBody>
          <a:bodyPr>
            <a:normAutofit/>
          </a:bodyPr>
          <a:lstStyle/>
          <a:p>
            <a:r>
              <a:rPr lang="en-IN" sz="3200" b="1" dirty="0"/>
              <a:t>PROBLEM Statement</a:t>
            </a:r>
          </a:p>
        </p:txBody>
      </p:sp>
      <p:sp>
        <p:nvSpPr>
          <p:cNvPr id="3" name="Content Placeholder 2">
            <a:extLst>
              <a:ext uri="{FF2B5EF4-FFF2-40B4-BE49-F238E27FC236}">
                <a16:creationId xmlns:a16="http://schemas.microsoft.com/office/drawing/2014/main" id="{318B0E7D-7FC5-4FA6-976E-57CBFFB2490F}"/>
              </a:ext>
            </a:extLst>
          </p:cNvPr>
          <p:cNvSpPr>
            <a:spLocks noGrp="1"/>
          </p:cNvSpPr>
          <p:nvPr>
            <p:ph idx="1"/>
          </p:nvPr>
        </p:nvSpPr>
        <p:spPr/>
        <p:txBody>
          <a:bodyPr>
            <a:normAutofit/>
          </a:bodyPr>
          <a:lstStyle/>
          <a:p>
            <a:r>
              <a:rPr lang="en-US" dirty="0"/>
              <a:t>A large body of recent works has focused on understanding and detecting fake news stories that are disseminated on social media. </a:t>
            </a:r>
          </a:p>
          <a:p>
            <a:r>
              <a:rPr lang="en-US" dirty="0"/>
              <a:t>To accomplish this goal, these works explore several types of features extracted from news stories, including source and posts from social media. </a:t>
            </a:r>
          </a:p>
          <a:p>
            <a:r>
              <a:rPr lang="en-US" dirty="0"/>
              <a:t>we propose a general data mining framework for fake news detection which includes two phases: (</a:t>
            </a:r>
            <a:r>
              <a:rPr lang="en-US" dirty="0" err="1"/>
              <a:t>i</a:t>
            </a:r>
            <a:r>
              <a:rPr lang="en-US" dirty="0"/>
              <a:t>) feature extraction and (ii) model construction</a:t>
            </a:r>
          </a:p>
          <a:p>
            <a:r>
              <a:rPr lang="en-US" dirty="0"/>
              <a:t>Our proposed application will be implemented to verify the gentility of news. </a:t>
            </a:r>
          </a:p>
        </p:txBody>
      </p:sp>
    </p:spTree>
    <p:extLst>
      <p:ext uri="{BB962C8B-B14F-4D97-AF65-F5344CB8AC3E}">
        <p14:creationId xmlns:p14="http://schemas.microsoft.com/office/powerpoint/2010/main" val="255818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375D-ED24-4328-9B77-AAC0198317B0}"/>
              </a:ext>
            </a:extLst>
          </p:cNvPr>
          <p:cNvSpPr>
            <a:spLocks noGrp="1"/>
          </p:cNvSpPr>
          <p:nvPr>
            <p:ph type="title"/>
          </p:nvPr>
        </p:nvSpPr>
        <p:spPr/>
        <p:txBody>
          <a:bodyPr>
            <a:normAutofit/>
          </a:bodyPr>
          <a:lstStyle/>
          <a:p>
            <a:r>
              <a:rPr lang="en-IN" sz="3200" b="1" dirty="0"/>
              <a:t>LITERATURE REVIEW </a:t>
            </a:r>
          </a:p>
        </p:txBody>
      </p:sp>
      <p:sp>
        <p:nvSpPr>
          <p:cNvPr id="3" name="Content Placeholder 2">
            <a:extLst>
              <a:ext uri="{FF2B5EF4-FFF2-40B4-BE49-F238E27FC236}">
                <a16:creationId xmlns:a16="http://schemas.microsoft.com/office/drawing/2014/main" id="{76CEA63B-4316-462E-B2BF-EDFB84821B3B}"/>
              </a:ext>
            </a:extLst>
          </p:cNvPr>
          <p:cNvSpPr>
            <a:spLocks noGrp="1"/>
          </p:cNvSpPr>
          <p:nvPr>
            <p:ph idx="1"/>
          </p:nvPr>
        </p:nvSpPr>
        <p:spPr/>
        <p:txBody>
          <a:bodyPr>
            <a:normAutofit/>
          </a:bodyPr>
          <a:lstStyle/>
          <a:p>
            <a:pPr marL="0" indent="0">
              <a:buNone/>
            </a:pPr>
            <a:endParaRPr lang="en-IN" dirty="0"/>
          </a:p>
          <a:p>
            <a:r>
              <a:rPr lang="en-US" dirty="0"/>
              <a:t>In this paper, we propose a method for “fake news” detection and ways</a:t>
            </a:r>
            <a:r>
              <a:rPr lang="en-IN" dirty="0"/>
              <a:t> </a:t>
            </a:r>
            <a:r>
              <a:rPr lang="en-US" dirty="0"/>
              <a:t>to apply it</a:t>
            </a:r>
            <a:r>
              <a:rPr lang="en-IN" dirty="0"/>
              <a:t>. Received results will be concluding that fake news detection problem can be addressed with methods of Natural Language Processing.</a:t>
            </a:r>
            <a:r>
              <a:rPr lang="en-IN" sz="1600" dirty="0">
                <a:solidFill>
                  <a:srgbClr val="0070C0"/>
                </a:solidFill>
              </a:rPr>
              <a:t>[1]</a:t>
            </a:r>
          </a:p>
          <a:p>
            <a:r>
              <a:rPr lang="en-IN" dirty="0"/>
              <a:t>W</a:t>
            </a:r>
            <a:r>
              <a:rPr lang="en-US" dirty="0"/>
              <a:t>e need to include</a:t>
            </a:r>
            <a:r>
              <a:rPr lang="en-IN" dirty="0"/>
              <a:t> auxiliary information</a:t>
            </a:r>
            <a:r>
              <a:rPr lang="en-US" dirty="0"/>
              <a:t>, such as user social engagements </a:t>
            </a:r>
            <a:r>
              <a:rPr lang="en-IN" dirty="0"/>
              <a:t>on social</a:t>
            </a:r>
            <a:r>
              <a:rPr lang="en-US" dirty="0"/>
              <a:t> media, to help make a determination</a:t>
            </a:r>
            <a:r>
              <a:rPr lang="en-IN" dirty="0"/>
              <a:t>.</a:t>
            </a:r>
            <a:r>
              <a:rPr lang="en-US" dirty="0"/>
              <a:t> </a:t>
            </a:r>
            <a:r>
              <a:rPr lang="en-US" sz="1600" dirty="0">
                <a:solidFill>
                  <a:srgbClr val="0070C0"/>
                </a:solidFill>
              </a:rPr>
              <a:t>[2]</a:t>
            </a:r>
          </a:p>
        </p:txBody>
      </p:sp>
    </p:spTree>
    <p:extLst>
      <p:ext uri="{BB962C8B-B14F-4D97-AF65-F5344CB8AC3E}">
        <p14:creationId xmlns:p14="http://schemas.microsoft.com/office/powerpoint/2010/main" val="418394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F731E-0473-48B3-A7C8-80503F33AFC7}"/>
              </a:ext>
            </a:extLst>
          </p:cNvPr>
          <p:cNvSpPr>
            <a:spLocks noGrp="1"/>
          </p:cNvSpPr>
          <p:nvPr>
            <p:ph type="title"/>
          </p:nvPr>
        </p:nvSpPr>
        <p:spPr/>
        <p:txBody>
          <a:bodyPr>
            <a:normAutofit/>
          </a:bodyPr>
          <a:lstStyle/>
          <a:p>
            <a:r>
              <a:rPr lang="en-IN" b="1" dirty="0"/>
              <a:t>O</a:t>
            </a:r>
            <a:r>
              <a:rPr lang="en-IN" sz="3200" b="1" dirty="0"/>
              <a:t>VERVIEW</a:t>
            </a:r>
          </a:p>
        </p:txBody>
      </p:sp>
      <p:sp>
        <p:nvSpPr>
          <p:cNvPr id="3" name="Content Placeholder 2">
            <a:extLst>
              <a:ext uri="{FF2B5EF4-FFF2-40B4-BE49-F238E27FC236}">
                <a16:creationId xmlns:a16="http://schemas.microsoft.com/office/drawing/2014/main" id="{BFC19A6E-C81E-4508-9400-DB786769DCDB}"/>
              </a:ext>
            </a:extLst>
          </p:cNvPr>
          <p:cNvSpPr>
            <a:spLocks noGrp="1"/>
          </p:cNvSpPr>
          <p:nvPr>
            <p:ph idx="1"/>
          </p:nvPr>
        </p:nvSpPr>
        <p:spPr/>
        <p:txBody>
          <a:bodyPr>
            <a:normAutofit fontScale="92500"/>
          </a:bodyPr>
          <a:lstStyle/>
          <a:p>
            <a:r>
              <a:rPr lang="en-US" dirty="0"/>
              <a:t>A model will be trained by letting it read millions of documents of news.</a:t>
            </a:r>
          </a:p>
          <a:p>
            <a:r>
              <a:rPr lang="en-US" dirty="0"/>
              <a:t> These documents included journalism and scientific journal articles, satire articles, narrative fiction, opinion pieces, blogs, politically leaning news and even hate speech examples. </a:t>
            </a:r>
          </a:p>
          <a:p>
            <a:r>
              <a:rPr lang="en-US" dirty="0"/>
              <a:t>The model still learning all the time. </a:t>
            </a:r>
          </a:p>
          <a:p>
            <a:r>
              <a:rPr lang="en-US" dirty="0"/>
              <a:t>If you think the model’s opinion wasn't quite right then we will include that feedback as a training dataset for the model which will continue to learn and develop using the new data.</a:t>
            </a:r>
          </a:p>
          <a:p>
            <a:r>
              <a:rPr lang="en-US" dirty="0"/>
              <a:t> The model will never tell you if an article is True or Not. That’s not the model’s job. </a:t>
            </a:r>
          </a:p>
          <a:p>
            <a:endParaRPr lang="en-US" dirty="0"/>
          </a:p>
        </p:txBody>
      </p:sp>
    </p:spTree>
    <p:extLst>
      <p:ext uri="{BB962C8B-B14F-4D97-AF65-F5344CB8AC3E}">
        <p14:creationId xmlns:p14="http://schemas.microsoft.com/office/powerpoint/2010/main" val="315220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1B87-B7E1-4B28-B7F9-A660FCC47B13}"/>
              </a:ext>
            </a:extLst>
          </p:cNvPr>
          <p:cNvSpPr>
            <a:spLocks noGrp="1"/>
          </p:cNvSpPr>
          <p:nvPr>
            <p:ph type="title"/>
          </p:nvPr>
        </p:nvSpPr>
        <p:spPr/>
        <p:txBody>
          <a:bodyPr/>
          <a:lstStyle/>
          <a:p>
            <a:r>
              <a:rPr lang="en-IN" sz="3200" b="1" dirty="0"/>
              <a:t>PROPOSED SOLUTION</a:t>
            </a:r>
            <a:br>
              <a:rPr lang="en-IN" dirty="0"/>
            </a:br>
            <a:endParaRPr lang="en-IN" dirty="0"/>
          </a:p>
        </p:txBody>
      </p:sp>
      <p:sp>
        <p:nvSpPr>
          <p:cNvPr id="3" name="Content Placeholder 2">
            <a:extLst>
              <a:ext uri="{FF2B5EF4-FFF2-40B4-BE49-F238E27FC236}">
                <a16:creationId xmlns:a16="http://schemas.microsoft.com/office/drawing/2014/main" id="{1EEF6521-8612-4CC1-B099-42D924ED160A}"/>
              </a:ext>
            </a:extLst>
          </p:cNvPr>
          <p:cNvSpPr>
            <a:spLocks noGrp="1"/>
          </p:cNvSpPr>
          <p:nvPr>
            <p:ph idx="1"/>
          </p:nvPr>
        </p:nvSpPr>
        <p:spPr/>
        <p:txBody>
          <a:bodyPr>
            <a:normAutofit lnSpcReduction="10000"/>
          </a:bodyPr>
          <a:lstStyle/>
          <a:p>
            <a:r>
              <a:rPr lang="en-US" dirty="0"/>
              <a:t>The major objective is to analyze the online news , which is a classic text classification problem with a straight forward proposition. </a:t>
            </a:r>
          </a:p>
          <a:p>
            <a:r>
              <a:rPr lang="en-US" dirty="0"/>
              <a:t>It is needed to build a model that can classify “ fake” or “real” news. </a:t>
            </a:r>
          </a:p>
          <a:p>
            <a:r>
              <a:rPr lang="en-US" dirty="0"/>
              <a:t>To deliver user our opinion on news and make them classify the news is fake or real. To make user easier to differentiate news </a:t>
            </a:r>
          </a:p>
          <a:p>
            <a:r>
              <a:rPr lang="en-US" b="1" dirty="0"/>
              <a:t>Our philosophy is that the best judge of Truth from Fiction is you. </a:t>
            </a:r>
          </a:p>
          <a:p>
            <a:r>
              <a:rPr lang="en-US" dirty="0"/>
              <a:t>Model’s job is to read what you give us carefully and to let you know what kind of article it is. </a:t>
            </a:r>
          </a:p>
          <a:p>
            <a:endParaRPr lang="en-IN" dirty="0"/>
          </a:p>
        </p:txBody>
      </p:sp>
    </p:spTree>
    <p:extLst>
      <p:ext uri="{BB962C8B-B14F-4D97-AF65-F5344CB8AC3E}">
        <p14:creationId xmlns:p14="http://schemas.microsoft.com/office/powerpoint/2010/main" val="208570847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1053</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PowerPoint Presentation</vt:lpstr>
      <vt:lpstr>FAKE  NEWS ANALYSIS   PROJECT GUIDE – RAHUL AMBEKAR </vt:lpstr>
      <vt:lpstr>Contents</vt:lpstr>
      <vt:lpstr> INTRODUCTION</vt:lpstr>
      <vt:lpstr>INTRODUCTION</vt:lpstr>
      <vt:lpstr>PROBLEM Statement</vt:lpstr>
      <vt:lpstr>LITERATURE REVIEW </vt:lpstr>
      <vt:lpstr>OVERVIEW</vt:lpstr>
      <vt:lpstr>PROPOSED SOLUTION </vt:lpstr>
      <vt:lpstr>PROPOSED SOLUTION(CONTD)</vt:lpstr>
      <vt:lpstr>Process flow</vt:lpstr>
      <vt:lpstr>Use case diagram</vt:lpstr>
      <vt:lpstr>TECHNOLOGY STACK</vt:lpstr>
      <vt:lpstr>METHODOLOGY / ALGORITHMS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NEWS ANALYSIS</dc:title>
  <dc:creator>SHUBHAM PADTE</dc:creator>
  <cp:lastModifiedBy>Ashish Kothari</cp:lastModifiedBy>
  <cp:revision>43</cp:revision>
  <dcterms:created xsi:type="dcterms:W3CDTF">2019-09-20T04:25:37Z</dcterms:created>
  <dcterms:modified xsi:type="dcterms:W3CDTF">2019-09-27T08:45:58Z</dcterms:modified>
</cp:coreProperties>
</file>