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5" r:id="rId19"/>
    <p:sldId id="276" r:id="rId20"/>
    <p:sldId id="277" r:id="rId21"/>
    <p:sldId id="278" r:id="rId22"/>
  </p:sldIdLst>
  <p:sldSz cx="9144000" cy="5143500" type="screen16x9"/>
  <p:notesSz cx="6858000" cy="9144000"/>
  <p:embeddedFontLst>
    <p:embeddedFont>
      <p:font typeface="Old Standard TT" panose="020B0604020202020204" charset="0"/>
      <p:regular r:id="rId24"/>
      <p:bold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e7c4c73d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3e7c4c73d_0_1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3e7c4c73d_0_1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3e7c4c73d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e7c4c73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3e7c4c73d_0_1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3e7c4c73d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3e7c4c73d_0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e7c4c73d_0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3e7c4c73d_0_1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3e7c4c73d_0_2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63e7c4c73d_0_2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3e7c4c73d_0_2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e7c4c73d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3e7c4c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e7c4c73d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a:latin typeface="Times New Roman"/>
                <a:ea typeface="Times New Roman"/>
                <a:cs typeface="Times New Roman"/>
                <a:sym typeface="Times New Roman"/>
              </a:rPr>
              <a:t>Computer Engineering Department</a:t>
            </a:r>
            <a:endParaRPr sz="3000" b="1">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A.P. Shah Institute of Technology</a:t>
            </a:r>
            <a:endParaRPr sz="240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G.B.Road,Kasarvadavli, Thane(W), Mumbai-400615</a:t>
            </a:r>
            <a:endParaRPr sz="2400">
              <a:latin typeface="Times New Roman"/>
              <a:ea typeface="Times New Roman"/>
              <a:cs typeface="Times New Roman"/>
              <a:sym typeface="Times New Roman"/>
            </a:endParaRPr>
          </a:p>
          <a:p>
            <a:pPr marL="0" lvl="0" indent="0" algn="ctr" rtl="0">
              <a:spcBef>
                <a:spcPts val="0"/>
              </a:spcBef>
              <a:spcAft>
                <a:spcPts val="0"/>
              </a:spcAft>
              <a:buNone/>
            </a:pPr>
            <a:r>
              <a:rPr lang="en" sz="2400">
                <a:latin typeface="Times New Roman"/>
                <a:ea typeface="Times New Roman"/>
                <a:cs typeface="Times New Roman"/>
                <a:sym typeface="Times New Roman"/>
              </a:rPr>
              <a:t>UNIVERSITY OF MUMBAI</a:t>
            </a:r>
            <a:endParaRPr sz="2400">
              <a:latin typeface="Times New Roman"/>
              <a:ea typeface="Times New Roman"/>
              <a:cs typeface="Times New Roman"/>
              <a:sym typeface="Times New Roman"/>
            </a:endParaRPr>
          </a:p>
          <a:p>
            <a:pPr marL="0" lvl="0" indent="0" algn="ctr" rtl="0">
              <a:spcBef>
                <a:spcPts val="0"/>
              </a:spcBef>
              <a:spcAft>
                <a:spcPts val="0"/>
              </a:spcAft>
              <a:buNone/>
            </a:pPr>
            <a:r>
              <a:rPr lang="en" sz="2400">
                <a:latin typeface="Times New Roman"/>
                <a:ea typeface="Times New Roman"/>
                <a:cs typeface="Times New Roman"/>
                <a:sym typeface="Times New Roman"/>
              </a:rPr>
              <a:t>Academic Year 2019-2020</a:t>
            </a:r>
            <a:endParaRPr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US" sz="2000" dirty="0"/>
              <a:t>Correcting the fake news is one of the most important aspects for the society. </a:t>
            </a:r>
          </a:p>
          <a:p>
            <a:r>
              <a:rPr lang="en-US" sz="2000" dirty="0"/>
              <a:t>Main goal of this project is to prevent the society for being misguided as well as spreading the rumors. </a:t>
            </a:r>
          </a:p>
          <a:p>
            <a:r>
              <a:rPr lang="en-US" sz="2000" dirty="0"/>
              <a:t>By reducing the spread of rumors there can be prevention of chaos in people.</a:t>
            </a:r>
            <a:r>
              <a:rPr lang="en" sz="1600" dirty="0"/>
              <a:t>                       </a:t>
            </a:r>
            <a:endParaRPr sz="1600" dirty="0"/>
          </a:p>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US" sz="1600" dirty="0"/>
              <a:t>In this paper a model is build based on the count vectorizer or a Tf-Idf matrix i.e. word tallies relatives to how often they are used in other articles in your dataset can help </a:t>
            </a:r>
          </a:p>
          <a:p>
            <a:r>
              <a:rPr lang="en-US" sz="1600" dirty="0"/>
              <a:t>Since this problem is a kind of text classification, Implementing a Naive Bayes classifier will be best as this is standard for text-based processing.</a:t>
            </a:r>
          </a:p>
          <a:p>
            <a:r>
              <a:rPr lang="en-US" sz="1600" dirty="0"/>
              <a:t>The actual goal is in developing a model which was the text transformation(count vectorizer vs Tf-Idf vectorizer)and choosing which type of text to use(headlines vs full text).</a:t>
            </a:r>
          </a:p>
          <a:p>
            <a:r>
              <a:rPr lang="en-US" sz="1600" dirty="0"/>
              <a:t>Now next step is to extract the most optimal features for count vectorizer or Tf-Idf-vectorizer, this is done by using a n-number of the most used words, and/or phrases, lower casing or not, mainly removing stop words which are common words such as “the”, “when”, and “there” and only using those words that appear at least a given number of times in a given text dataset.</a:t>
            </a:r>
            <a:r>
              <a:rPr lang="en" sz="1600" dirty="0"/>
              <a:t> </a:t>
            </a:r>
            <a:endParaRPr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2.2 Design(Flow Of Modules)</a:t>
            </a:r>
            <a:endParaRPr b="1">
              <a:latin typeface="Times New Roman"/>
              <a:ea typeface="Times New Roman"/>
              <a:cs typeface="Times New Roman"/>
              <a:sym typeface="Times New Roman"/>
            </a:endParaRPr>
          </a:p>
        </p:txBody>
      </p:sp>
      <p:sp>
        <p:nvSpPr>
          <p:cNvPr id="131" name="Google Shape;131;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endParaRPr dirty="0"/>
          </a:p>
          <a:p>
            <a:pPr marL="457200" lvl="0" indent="-342900" algn="l" rtl="0">
              <a:spcBef>
                <a:spcPts val="0"/>
              </a:spcBef>
              <a:spcAft>
                <a:spcPts val="0"/>
              </a:spcAft>
              <a:buSzPts val="1800"/>
              <a:buChar char="●"/>
            </a:pPr>
            <a:endParaRPr dirty="0"/>
          </a:p>
        </p:txBody>
      </p:sp>
      <p:pic>
        <p:nvPicPr>
          <p:cNvPr id="2" name="Picture 1">
            <a:extLst>
              <a:ext uri="{FF2B5EF4-FFF2-40B4-BE49-F238E27FC236}">
                <a16:creationId xmlns:a16="http://schemas.microsoft.com/office/drawing/2014/main" id="{464D55BB-8537-4095-9314-76A422D749FF}"/>
              </a:ext>
            </a:extLst>
          </p:cNvPr>
          <p:cNvPicPr>
            <a:picLocks noChangeAspect="1"/>
          </p:cNvPicPr>
          <p:nvPr/>
        </p:nvPicPr>
        <p:blipFill>
          <a:blip r:embed="rId3"/>
          <a:stretch>
            <a:fillRect/>
          </a:stretch>
        </p:blipFill>
        <p:spPr>
          <a:xfrm>
            <a:off x="134491" y="1058225"/>
            <a:ext cx="8626588" cy="403590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2.3 Use Case </a:t>
            </a:r>
            <a:r>
              <a:rPr lang="en-IN" b="1" dirty="0">
                <a:latin typeface="Times New Roman"/>
                <a:ea typeface="Times New Roman"/>
                <a:cs typeface="Times New Roman"/>
                <a:sym typeface="Times New Roman"/>
              </a:rPr>
              <a:t>Diagram</a:t>
            </a:r>
            <a:endParaRPr b="1" dirty="0">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C716D9F2-0067-4CA8-AA47-DAA22B64E49A}"/>
              </a:ext>
            </a:extLst>
          </p:cNvPr>
          <p:cNvPicPr>
            <a:picLocks noChangeAspect="1"/>
          </p:cNvPicPr>
          <p:nvPr/>
        </p:nvPicPr>
        <p:blipFill>
          <a:blip r:embed="rId3"/>
          <a:stretch>
            <a:fillRect/>
          </a:stretch>
        </p:blipFill>
        <p:spPr>
          <a:xfrm>
            <a:off x="0" y="1056040"/>
            <a:ext cx="9144000" cy="40874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2.4 Activity diagram</a:t>
            </a:r>
            <a:endParaRPr b="1">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71BB9C04-3BEB-440F-A73C-7159697ABE83}"/>
              </a:ext>
            </a:extLst>
          </p:cNvPr>
          <p:cNvPicPr>
            <a:picLocks noChangeAspect="1"/>
          </p:cNvPicPr>
          <p:nvPr/>
        </p:nvPicPr>
        <p:blipFill>
          <a:blip r:embed="rId3"/>
          <a:stretch>
            <a:fillRect/>
          </a:stretch>
        </p:blipFill>
        <p:spPr>
          <a:xfrm>
            <a:off x="1127050" y="1058225"/>
            <a:ext cx="7010401" cy="39719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2.6 Module-1</a:t>
            </a:r>
            <a:endParaRPr b="1" dirty="0">
              <a:latin typeface="Times New Roman"/>
              <a:ea typeface="Times New Roman"/>
              <a:cs typeface="Times New Roman"/>
              <a:sym typeface="Times New Roman"/>
            </a:endParaRPr>
          </a:p>
        </p:txBody>
      </p:sp>
      <p:sp>
        <p:nvSpPr>
          <p:cNvPr id="4" name="Rectangle 3">
            <a:extLst>
              <a:ext uri="{FF2B5EF4-FFF2-40B4-BE49-F238E27FC236}">
                <a16:creationId xmlns:a16="http://schemas.microsoft.com/office/drawing/2014/main" id="{76E29B14-0B1C-4C61-AF6D-F0531636F0D6}"/>
              </a:ext>
            </a:extLst>
          </p:cNvPr>
          <p:cNvSpPr/>
          <p:nvPr/>
        </p:nvSpPr>
        <p:spPr>
          <a:xfrm>
            <a:off x="248093" y="694313"/>
            <a:ext cx="8810847" cy="2400657"/>
          </a:xfrm>
          <a:prstGeom prst="rect">
            <a:avLst/>
          </a:prstGeom>
        </p:spPr>
        <p:txBody>
          <a:bodyPr wrap="square">
            <a:spAutoFit/>
          </a:bodyPr>
          <a:lstStyle/>
          <a:p>
            <a:endParaRPr lang="en-IN" dirty="0"/>
          </a:p>
          <a:p>
            <a:endParaRPr lang="en-IN" dirty="0"/>
          </a:p>
          <a:p>
            <a:pPr marL="285750" indent="-285750">
              <a:buFont typeface="Arial" panose="020B0604020202020204" pitchFamily="34" charset="0"/>
              <a:buChar char="•"/>
            </a:pPr>
            <a:r>
              <a:rPr lang="en-IN" sz="2000" dirty="0">
                <a:latin typeface="Old Standard TT" panose="020B0604020202020204" charset="0"/>
              </a:rPr>
              <a:t>Collect the data from dataset.</a:t>
            </a:r>
          </a:p>
          <a:p>
            <a:pPr marL="285750" indent="-285750">
              <a:buFont typeface="Arial" panose="020B0604020202020204" pitchFamily="34" charset="0"/>
              <a:buChar char="•"/>
            </a:pPr>
            <a:r>
              <a:rPr lang="en-IN" sz="2000" dirty="0">
                <a:latin typeface="Old Standard TT" panose="020B0604020202020204" charset="0"/>
              </a:rPr>
              <a:t>Pre-processing is done according to text.</a:t>
            </a:r>
          </a:p>
          <a:p>
            <a:pPr marL="285750" indent="-285750">
              <a:buFont typeface="Arial" panose="020B0604020202020204" pitchFamily="34" charset="0"/>
              <a:buChar char="•"/>
            </a:pPr>
            <a:r>
              <a:rPr lang="en-IN" sz="2000" dirty="0">
                <a:latin typeface="Old Standard TT" panose="020B0604020202020204" charset="0"/>
              </a:rPr>
              <a:t>Tokenizing is done using text to feature algorithms.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sz="2400" dirty="0"/>
          </a:p>
          <a:p>
            <a:endParaRPr lang="en-IN" dirty="0"/>
          </a:p>
        </p:txBody>
      </p:sp>
      <p:pic>
        <p:nvPicPr>
          <p:cNvPr id="5" name="Picture 4">
            <a:extLst>
              <a:ext uri="{FF2B5EF4-FFF2-40B4-BE49-F238E27FC236}">
                <a16:creationId xmlns:a16="http://schemas.microsoft.com/office/drawing/2014/main" id="{B0397250-5D6C-4CC1-847C-CA0B5E80D807}"/>
              </a:ext>
            </a:extLst>
          </p:cNvPr>
          <p:cNvPicPr>
            <a:picLocks noChangeAspect="1"/>
          </p:cNvPicPr>
          <p:nvPr/>
        </p:nvPicPr>
        <p:blipFill>
          <a:blip r:embed="rId3"/>
          <a:stretch>
            <a:fillRect/>
          </a:stretch>
        </p:blipFill>
        <p:spPr>
          <a:xfrm>
            <a:off x="0" y="2833801"/>
            <a:ext cx="9144000" cy="162247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Module-2</a:t>
            </a:r>
            <a:endParaRPr b="1">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311700" y="1150334"/>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IN" sz="2000" dirty="0">
                <a:latin typeface="Old Standard TT" panose="020B0604020202020204" charset="0"/>
              </a:rPr>
              <a:t>Tokenized input is taken from the last input.</a:t>
            </a:r>
          </a:p>
          <a:p>
            <a:pPr marL="285750" indent="-285750">
              <a:spcAft>
                <a:spcPts val="1600"/>
              </a:spcAft>
            </a:pPr>
            <a:r>
              <a:rPr lang="en-IN" sz="2000" dirty="0">
                <a:latin typeface="Old Standard TT" panose="020B0604020202020204" charset="0"/>
              </a:rPr>
              <a:t>Different classifier methods are applied on the given output.</a:t>
            </a:r>
          </a:p>
          <a:p>
            <a:pPr marL="285750" indent="-285750">
              <a:spcAft>
                <a:spcPts val="1600"/>
              </a:spcAft>
            </a:pPr>
            <a:r>
              <a:rPr lang="en-IN" sz="2000" dirty="0">
                <a:latin typeface="Old Standard TT" panose="020B0604020202020204" charset="0"/>
              </a:rPr>
              <a:t>The classified output is given and later the model will show whether the given input is fake or real.</a:t>
            </a:r>
            <a:endParaRPr sz="2000" dirty="0">
              <a:latin typeface="Old Standard TT" panose="020B060402020202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2.7 References</a:t>
            </a:r>
            <a:endParaRPr b="1">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311700" y="1150335"/>
            <a:ext cx="8520600" cy="3397200"/>
          </a:xfrm>
          <a:prstGeom prst="rect">
            <a:avLst/>
          </a:prstGeom>
        </p:spPr>
        <p:txBody>
          <a:bodyPr spcFirstLastPara="1" wrap="square" lIns="91425" tIns="91425" rIns="91425" bIns="91425" anchor="t" anchorCtr="0">
            <a:noAutofit/>
          </a:bodyPr>
          <a:lstStyle/>
          <a:p>
            <a:pPr lvl="0">
              <a:buFont typeface="+mj-lt"/>
              <a:buAutoNum type="arabicPeriod"/>
            </a:pPr>
            <a:r>
              <a:rPr lang="en-IN" dirty="0"/>
              <a:t>Julio C. S. Reis, Andre Correia, Fabricio Murai, Adriano Veloso, and Fabricio Benevenuto “Supervised Learning for Fake News Detection” IEEE research paper 2019.[1]</a:t>
            </a:r>
          </a:p>
          <a:p>
            <a:pPr>
              <a:buFont typeface="+mj-lt"/>
              <a:buAutoNum type="arabicPeriod"/>
            </a:pPr>
            <a:r>
              <a:rPr lang="en-IN" dirty="0"/>
              <a:t>Kai Shu, Amy Sliva, Suhang Wang, Jiliang Tang, and Huan Liu “Fake News Detection on Social Media: A Data Mining Perspective” IEEE research paper Sep 2017.[2]</a:t>
            </a:r>
          </a:p>
          <a:p>
            <a:pPr lvl="0">
              <a:buFont typeface="+mj-lt"/>
              <a:buAutoNum type="arabicPeriod"/>
            </a:pPr>
            <a:r>
              <a:rPr lang="en-IN" dirty="0"/>
              <a:t>Akshay Jain, Amey Kasbe “Fake News Detection” </a:t>
            </a:r>
            <a:r>
              <a:rPr lang="en-US" dirty="0"/>
              <a:t>2018 IEEE International Students' Conference on Electrical, Electronics and Computer Sciences</a:t>
            </a:r>
            <a:r>
              <a:rPr lang="en-IN" dirty="0"/>
              <a:t>[3]</a:t>
            </a:r>
          </a:p>
          <a:p>
            <a:pPr marL="114300" lvl="0" indent="0" algn="l" rtl="0">
              <a:spcBef>
                <a:spcPts val="0"/>
              </a:spcBef>
              <a:spcAft>
                <a:spcPts val="0"/>
              </a:spcAft>
              <a:buSzPts val="1800"/>
              <a:buNone/>
            </a:pPr>
            <a:endParaRPr dirty="0">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3.Planning for next semester</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b="1" dirty="0">
                <a:latin typeface="Times New Roman"/>
                <a:ea typeface="Times New Roman"/>
                <a:cs typeface="Times New Roman"/>
                <a:sym typeface="Times New Roman"/>
              </a:rPr>
              <a:t>Fake News </a:t>
            </a:r>
            <a:r>
              <a:rPr lang="en-IN" sz="2400" b="1" dirty="0">
                <a:latin typeface="Times New Roman"/>
                <a:ea typeface="Times New Roman"/>
                <a:cs typeface="Times New Roman"/>
                <a:sym typeface="Times New Roman"/>
              </a:rPr>
              <a:t>Analysis</a:t>
            </a:r>
            <a:br>
              <a:rPr lang="en" sz="2400" b="1" dirty="0">
                <a:latin typeface="Times New Roman"/>
                <a:ea typeface="Times New Roman"/>
                <a:cs typeface="Times New Roman"/>
                <a:sym typeface="Times New Roman"/>
              </a:rPr>
            </a:b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Engineering(Sem-7)</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Computer Engineering</a:t>
            </a:r>
            <a:endParaRPr sz="1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IN" sz="1800" dirty="0">
                <a:latin typeface="Times New Roman"/>
                <a:ea typeface="Times New Roman"/>
                <a:cs typeface="Times New Roman"/>
                <a:sym typeface="Times New Roman"/>
              </a:rPr>
              <a:t>Shubham Padte</a:t>
            </a:r>
            <a:r>
              <a:rPr lang="en" sz="1800" dirty="0">
                <a:latin typeface="Times New Roman"/>
                <a:ea typeface="Times New Roman"/>
                <a:cs typeface="Times New Roman"/>
                <a:sym typeface="Times New Roman"/>
              </a:rPr>
              <a:t>(16102058)</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IN" sz="1800" dirty="0">
                <a:latin typeface="Times New Roman"/>
                <a:ea typeface="Times New Roman"/>
                <a:cs typeface="Times New Roman"/>
                <a:sym typeface="Times New Roman"/>
              </a:rPr>
              <a:t>Ashish Kothari</a:t>
            </a:r>
            <a:r>
              <a:rPr lang="en" sz="1800" dirty="0">
                <a:latin typeface="Times New Roman"/>
                <a:ea typeface="Times New Roman"/>
                <a:cs typeface="Times New Roman"/>
                <a:sym typeface="Times New Roman"/>
              </a:rPr>
              <a:t>(16102045)</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IN" sz="1800" dirty="0">
                <a:latin typeface="Times New Roman"/>
                <a:ea typeface="Times New Roman"/>
                <a:cs typeface="Times New Roman"/>
                <a:sym typeface="Times New Roman"/>
              </a:rPr>
              <a:t>Pankit Khimasiya</a:t>
            </a:r>
            <a:r>
              <a:rPr lang="en" sz="1800" dirty="0">
                <a:latin typeface="Times New Roman"/>
                <a:ea typeface="Times New Roman"/>
                <a:cs typeface="Times New Roman"/>
                <a:sym typeface="Times New Roman"/>
              </a:rPr>
              <a:t>(16102034)</a:t>
            </a: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IN" sz="1800" dirty="0">
                <a:latin typeface="Times New Roman"/>
                <a:ea typeface="Times New Roman"/>
                <a:cs typeface="Times New Roman"/>
                <a:sym typeface="Times New Roman"/>
              </a:rPr>
              <a:t>Dr. Rahul Ambekar</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Planning</a:t>
            </a:r>
            <a:endParaRPr b="1">
              <a:latin typeface="Times New Roman"/>
              <a:ea typeface="Times New Roman"/>
              <a:cs typeface="Times New Roman"/>
              <a:sym typeface="Times New Roman"/>
            </a:endParaRPr>
          </a:p>
        </p:txBody>
      </p:sp>
      <p:sp>
        <p:nvSpPr>
          <p:cNvPr id="185" name="Google Shape;185;p3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US" sz="2000" dirty="0">
                <a:latin typeface="Old Standard TT" panose="020B0604020202020204" charset="0"/>
              </a:rPr>
              <a:t>Next semester we will complete the implementation part.</a:t>
            </a:r>
          </a:p>
          <a:p>
            <a:pPr marL="285750" indent="-285750">
              <a:spcAft>
                <a:spcPts val="1600"/>
              </a:spcAft>
            </a:pPr>
            <a:r>
              <a:rPr lang="en-US" sz="2000" dirty="0">
                <a:latin typeface="Old Standard TT" panose="020B0604020202020204" charset="0"/>
              </a:rPr>
              <a:t>Training and Testing on datasets will be done.</a:t>
            </a:r>
          </a:p>
          <a:p>
            <a:pPr marL="285750" indent="-285750">
              <a:spcAft>
                <a:spcPts val="1600"/>
              </a:spcAft>
            </a:pPr>
            <a:r>
              <a:rPr lang="en-US" sz="2000" dirty="0">
                <a:latin typeface="Old Standard TT" panose="020B0604020202020204" charset="0"/>
              </a:rPr>
              <a:t>Application or website will be created for deployment</a:t>
            </a:r>
            <a:r>
              <a:rPr lang="en-US" dirty="0">
                <a:latin typeface="+mn-lt"/>
              </a:rPr>
              <a: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191" name="Google Shape;191;p3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a:latin typeface="Times New Roman"/>
                <a:ea typeface="Times New Roman"/>
                <a:cs typeface="Times New Roman"/>
                <a:sym typeface="Times New Roman"/>
              </a:rPr>
              <a:t>1.Project Conception and Initiation</a:t>
            </a:r>
            <a:endParaRPr sz="4000" b="1">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311700" y="914400"/>
            <a:ext cx="8520600" cy="3530008"/>
          </a:xfrm>
          <a:prstGeom prst="rect">
            <a:avLst/>
          </a:prstGeom>
        </p:spPr>
        <p:txBody>
          <a:bodyPr spcFirstLastPara="1" wrap="square" lIns="91425" tIns="91425" rIns="91425" bIns="91425" anchor="t" anchorCtr="0">
            <a:noAutofit/>
          </a:bodyPr>
          <a:lstStyle/>
          <a:p>
            <a:r>
              <a:rPr lang="en-US" sz="1600" dirty="0"/>
              <a:t>Social media for news consumption is a double-edged sword.</a:t>
            </a:r>
          </a:p>
          <a:p>
            <a:r>
              <a:rPr lang="en-US" sz="1600" dirty="0"/>
              <a:t>A large body of recent works has focused on understanding and detecting fake news stories that are disseminated on social media.</a:t>
            </a:r>
          </a:p>
          <a:p>
            <a:r>
              <a:rPr lang="en-US" sz="1600" dirty="0"/>
              <a:t>To accomplish this goal, these works explore several types of features extracted from news stories, including source and posts from social media.</a:t>
            </a:r>
          </a:p>
          <a:p>
            <a:r>
              <a:rPr lang="en-US" sz="1600" dirty="0"/>
              <a:t>Extensive spread of fake news has potential for extremely negative impacts on individuals and society.</a:t>
            </a:r>
          </a:p>
          <a:p>
            <a:r>
              <a:rPr lang="en-US" sz="1600" dirty="0"/>
              <a:t>Fake news is intentionally written to mislead readers to believe false information.</a:t>
            </a:r>
          </a:p>
          <a:p>
            <a:r>
              <a:rPr lang="en-US" sz="1600" dirty="0"/>
              <a:t>Proposed application will be implemented to verify the gentility of news.</a:t>
            </a:r>
          </a:p>
          <a:p>
            <a:r>
              <a:rPr lang="en-US" sz="1600" dirty="0"/>
              <a:t>We believe that interesting findings on usefulness and importance of features for detecting false news will prevent readers from misleading.</a:t>
            </a:r>
          </a:p>
          <a:p>
            <a:r>
              <a:rPr lang="en-US" sz="1600" dirty="0"/>
              <a:t>This project will filter news by using Natural language processing and Machine learning, by processing large dataset of news.</a:t>
            </a:r>
            <a:endParaRPr sz="1600" dirty="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IN" sz="2000" dirty="0"/>
              <a:t>Quick and easy to detect whether the headline is correct or fake.</a:t>
            </a:r>
          </a:p>
          <a:p>
            <a:r>
              <a:rPr lang="en-IN" sz="2000" dirty="0"/>
              <a:t>To provide the user the gentility of the news.</a:t>
            </a:r>
          </a:p>
          <a:p>
            <a:r>
              <a:rPr lang="en-IN" sz="2000" dirty="0"/>
              <a:t>Important aspect of this project is to correct the news and prevent the people from misleading and to prevent the chaos.</a:t>
            </a:r>
          </a:p>
          <a:p>
            <a:r>
              <a:rPr lang="en-US" sz="2000" dirty="0"/>
              <a:t>The major objective is detect fake news , which is a classic text classification problem with a straight forward proposition. It is needed to build a model that can classify “ fake” or “real” news</a:t>
            </a:r>
            <a:r>
              <a:rPr lang="en-US" sz="2000"/>
              <a:t>. </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IN" dirty="0"/>
              <a:t>Supervised Learning for Fake News Detection-This paper brieﬂy surveys on identifying and implementing main features for a variety of supervised learning classiﬁers when distinguishing fake from real stories on a large datasets.</a:t>
            </a:r>
          </a:p>
          <a:p>
            <a:pPr lvl="0"/>
            <a:r>
              <a:rPr lang="en-IN" dirty="0"/>
              <a:t>Fake News Detection on Social Media-A Data Mining Perspective-</a:t>
            </a:r>
            <a:r>
              <a:rPr lang="en-US" dirty="0"/>
              <a:t>In this paper we propose a general data mining framework including 2 phases: (I)feature extraction and (II) model construction.</a:t>
            </a:r>
          </a:p>
          <a:p>
            <a:r>
              <a:rPr lang="en-IN" dirty="0"/>
              <a:t>Fake News Detection-This paper describes a simple fake news detection method based on one of the machine learning algorithm , naïve Bayes classifier. </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US" dirty="0"/>
              <a:t>A large body of recent works has focused on understanding and detecting fake news stories that are disseminated on social media. </a:t>
            </a:r>
          </a:p>
          <a:p>
            <a:r>
              <a:rPr lang="en-US" dirty="0"/>
              <a:t>To accomplish this goal, these works explore several types of features extracted from news stories, including source and posts from social media. </a:t>
            </a:r>
          </a:p>
          <a:p>
            <a:r>
              <a:rPr lang="en-US" dirty="0"/>
              <a:t>We propose a general data mining framework for fake news detection which includes two phases: (</a:t>
            </a:r>
            <a:r>
              <a:rPr lang="en-US" dirty="0" err="1"/>
              <a:t>i</a:t>
            </a:r>
            <a:r>
              <a:rPr lang="en-US" dirty="0"/>
              <a:t>) feature extraction and (ii) model construction</a:t>
            </a:r>
          </a:p>
          <a:p>
            <a:r>
              <a:rPr lang="en-US" dirty="0"/>
              <a:t>Our proposed application will be implemented to verify the gentility of news. </a:t>
            </a:r>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US" dirty="0"/>
              <a:t>The scope of our project Fake News Analysis is to inform the user whether the given headline or the given news is correct or fake.</a:t>
            </a:r>
          </a:p>
          <a:p>
            <a:r>
              <a:rPr lang="en-US" dirty="0"/>
              <a:t>The proposed system will take the input as headlines and those headlines may include journalism and scientific journal articles, satire articles, narrative fiction, opinion pieces, blogs, politically leaning news and even hate speech examples.</a:t>
            </a:r>
          </a:p>
          <a:p>
            <a:r>
              <a:rPr lang="en-US" dirty="0"/>
              <a:t>The received output will let user know that what kind of news may spread in the society.</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sz="2000" dirty="0"/>
              <a:t>The language used for this whole project will be python since it’s the most effective where data analysis is concerned</a:t>
            </a:r>
            <a:endParaRPr lang="en-IN" sz="2000" dirty="0"/>
          </a:p>
          <a:p>
            <a:pPr lvl="0"/>
            <a:r>
              <a:rPr lang="en-US" sz="2000" dirty="0"/>
              <a:t>The Ide used will be jupyter notebook which is a great tool for data analysis. </a:t>
            </a:r>
            <a:endParaRPr lang="en-IN" sz="2000" dirty="0"/>
          </a:p>
          <a:p>
            <a:pPr lvl="0"/>
            <a:r>
              <a:rPr lang="en-US" sz="2000" dirty="0"/>
              <a:t>The jupyter notebook is available in anaconda, also Spyder will be used for some data visualization which is also available in the same.                     </a:t>
            </a:r>
            <a:r>
              <a:rPr lang="en-IN" sz="2000" dirty="0"/>
              <a:t> </a:t>
            </a:r>
          </a:p>
          <a:p>
            <a:pPr marL="114300" lvl="0" indent="0" algn="l" rtl="0">
              <a:spcBef>
                <a:spcPts val="0"/>
              </a:spcBef>
              <a:spcAft>
                <a:spcPts val="0"/>
              </a:spcAft>
              <a:buSzPts val="1800"/>
              <a:buNone/>
            </a:pPr>
            <a:endParaRPr sz="2000" dirty="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1102</Words>
  <Application>Microsoft Office PowerPoint</Application>
  <PresentationFormat>On-screen Show (16:9)</PresentationFormat>
  <Paragraphs>87</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Times New Roman</vt:lpstr>
      <vt:lpstr>Arial</vt:lpstr>
      <vt:lpstr>Old Standard TT</vt:lpstr>
      <vt:lpstr>Paperback</vt:lpstr>
      <vt:lpstr>Computer Engineering Department A.P. Shah Institute of Technology G.B.Road,Kasarvadavli, Thane(W), Mumbai-400615 UNIVERSITY OF MUMBAI Academic Year 2019-2020</vt:lpstr>
      <vt:lpstr>                                                    A Project Report on Fake News Analysis Submitted in partial fulfillment of the degree of Bachelor of Engineering(Sem-7) in Computer Engineering By Shubham Padte(16102058) Ashish Kothari(16102045) Pankit Khimasiya(16102034)  Under the Guidance of Dr. Rahul Ambekar     </vt:lpstr>
      <vt:lpstr>1.Project Conception and Initiation</vt:lpstr>
      <vt:lpstr>1.1 Abstract</vt:lpstr>
      <vt:lpstr>1.2 Objectives</vt:lpstr>
      <vt:lpstr>1.3 Literature Review</vt:lpstr>
      <vt:lpstr>1.4 Problem Definition</vt:lpstr>
      <vt:lpstr>1.5 Scope</vt:lpstr>
      <vt:lpstr>1.6 Technology stack</vt:lpstr>
      <vt:lpstr>1.7 Benefits for environment &amp; Society</vt:lpstr>
      <vt:lpstr>2. Project Design</vt:lpstr>
      <vt:lpstr>2.1 Proposed System</vt:lpstr>
      <vt:lpstr>2.2 Design(Flow Of Modules)</vt:lpstr>
      <vt:lpstr>2.3 Use Case Diagram</vt:lpstr>
      <vt:lpstr>2.4 Activity diagram</vt:lpstr>
      <vt:lpstr>2.6 Module-1</vt:lpstr>
      <vt:lpstr>Module-2</vt:lpstr>
      <vt:lpstr>2.7 References</vt:lpstr>
      <vt:lpstr>3.Planning for next semester</vt:lpstr>
      <vt:lpstr>Planning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Engineering Department A.P. Shah Institute of Technology G.B.Road,Kasarvadavli, Thane(W), Mumbai-400615 UNIVERSITY OF MUMBAI Academic Year 2019-2020</dc:title>
  <dc:creator>pankit khimasiya</dc:creator>
  <cp:lastModifiedBy>Ashish Kothari</cp:lastModifiedBy>
  <cp:revision>43</cp:revision>
  <dcterms:modified xsi:type="dcterms:W3CDTF">2019-11-05T19:44:15Z</dcterms:modified>
</cp:coreProperties>
</file>