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26"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CF60B-47A8-4512-BD74-DBEB183E29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FC9645F-668B-456D-9668-0236D2A31E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F42C2B9-7285-450C-81F6-DF41385C46B1}"/>
              </a:ext>
            </a:extLst>
          </p:cNvPr>
          <p:cNvSpPr>
            <a:spLocks noGrp="1"/>
          </p:cNvSpPr>
          <p:nvPr>
            <p:ph type="dt" sz="half" idx="10"/>
          </p:nvPr>
        </p:nvSpPr>
        <p:spPr/>
        <p:txBody>
          <a:bodyPr/>
          <a:lstStyle/>
          <a:p>
            <a:fld id="{A8EFFCC9-3A77-40BC-AE01-6CE3200FC492}" type="datetimeFigureOut">
              <a:rPr lang="en-US" smtClean="0"/>
              <a:t>11/6/2020</a:t>
            </a:fld>
            <a:endParaRPr lang="en-US"/>
          </a:p>
        </p:txBody>
      </p:sp>
      <p:sp>
        <p:nvSpPr>
          <p:cNvPr id="5" name="Footer Placeholder 4">
            <a:extLst>
              <a:ext uri="{FF2B5EF4-FFF2-40B4-BE49-F238E27FC236}">
                <a16:creationId xmlns:a16="http://schemas.microsoft.com/office/drawing/2014/main" id="{E006232C-E1E7-488D-B94A-338D7173F4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6D61B0-2365-43D1-ABB0-66CBFB3A19C1}"/>
              </a:ext>
            </a:extLst>
          </p:cNvPr>
          <p:cNvSpPr>
            <a:spLocks noGrp="1"/>
          </p:cNvSpPr>
          <p:nvPr>
            <p:ph type="sldNum" sz="quarter" idx="12"/>
          </p:nvPr>
        </p:nvSpPr>
        <p:spPr/>
        <p:txBody>
          <a:bodyPr/>
          <a:lstStyle/>
          <a:p>
            <a:fld id="{A42BCAF6-7C55-4D91-A2CE-DCF69D031B95}" type="slidenum">
              <a:rPr lang="en-US" smtClean="0"/>
              <a:t>‹#›</a:t>
            </a:fld>
            <a:endParaRPr lang="en-US"/>
          </a:p>
        </p:txBody>
      </p:sp>
    </p:spTree>
    <p:extLst>
      <p:ext uri="{BB962C8B-B14F-4D97-AF65-F5344CB8AC3E}">
        <p14:creationId xmlns:p14="http://schemas.microsoft.com/office/powerpoint/2010/main" val="2077844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F7647-7CE5-40CC-A830-B4CAEEB9054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C52541-958F-4434-926C-7817A4CF24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E794E7-8D6A-49B4-AD08-CB54A23C51B6}"/>
              </a:ext>
            </a:extLst>
          </p:cNvPr>
          <p:cNvSpPr>
            <a:spLocks noGrp="1"/>
          </p:cNvSpPr>
          <p:nvPr>
            <p:ph type="dt" sz="half" idx="10"/>
          </p:nvPr>
        </p:nvSpPr>
        <p:spPr/>
        <p:txBody>
          <a:bodyPr/>
          <a:lstStyle/>
          <a:p>
            <a:fld id="{A8EFFCC9-3A77-40BC-AE01-6CE3200FC492}" type="datetimeFigureOut">
              <a:rPr lang="en-US" smtClean="0"/>
              <a:t>11/6/2020</a:t>
            </a:fld>
            <a:endParaRPr lang="en-US"/>
          </a:p>
        </p:txBody>
      </p:sp>
      <p:sp>
        <p:nvSpPr>
          <p:cNvPr id="5" name="Footer Placeholder 4">
            <a:extLst>
              <a:ext uri="{FF2B5EF4-FFF2-40B4-BE49-F238E27FC236}">
                <a16:creationId xmlns:a16="http://schemas.microsoft.com/office/drawing/2014/main" id="{EBD21868-4FE9-4DB0-9100-4A1A5EBB44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F0D359-B424-45A5-8E9C-CE6CB98C5627}"/>
              </a:ext>
            </a:extLst>
          </p:cNvPr>
          <p:cNvSpPr>
            <a:spLocks noGrp="1"/>
          </p:cNvSpPr>
          <p:nvPr>
            <p:ph type="sldNum" sz="quarter" idx="12"/>
          </p:nvPr>
        </p:nvSpPr>
        <p:spPr/>
        <p:txBody>
          <a:bodyPr/>
          <a:lstStyle/>
          <a:p>
            <a:fld id="{A42BCAF6-7C55-4D91-A2CE-DCF69D031B95}" type="slidenum">
              <a:rPr lang="en-US" smtClean="0"/>
              <a:t>‹#›</a:t>
            </a:fld>
            <a:endParaRPr lang="en-US"/>
          </a:p>
        </p:txBody>
      </p:sp>
    </p:spTree>
    <p:extLst>
      <p:ext uri="{BB962C8B-B14F-4D97-AF65-F5344CB8AC3E}">
        <p14:creationId xmlns:p14="http://schemas.microsoft.com/office/powerpoint/2010/main" val="3638894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86A282-0119-41A8-93B2-4887AE5DE67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BC5791A-8661-4EAE-A826-3017134FB8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A78015-4C6C-4179-A594-BA4DF02F8CF6}"/>
              </a:ext>
            </a:extLst>
          </p:cNvPr>
          <p:cNvSpPr>
            <a:spLocks noGrp="1"/>
          </p:cNvSpPr>
          <p:nvPr>
            <p:ph type="dt" sz="half" idx="10"/>
          </p:nvPr>
        </p:nvSpPr>
        <p:spPr/>
        <p:txBody>
          <a:bodyPr/>
          <a:lstStyle/>
          <a:p>
            <a:fld id="{A8EFFCC9-3A77-40BC-AE01-6CE3200FC492}" type="datetimeFigureOut">
              <a:rPr lang="en-US" smtClean="0"/>
              <a:t>11/6/2020</a:t>
            </a:fld>
            <a:endParaRPr lang="en-US"/>
          </a:p>
        </p:txBody>
      </p:sp>
      <p:sp>
        <p:nvSpPr>
          <p:cNvPr id="5" name="Footer Placeholder 4">
            <a:extLst>
              <a:ext uri="{FF2B5EF4-FFF2-40B4-BE49-F238E27FC236}">
                <a16:creationId xmlns:a16="http://schemas.microsoft.com/office/drawing/2014/main" id="{F274D434-305C-4E18-ABCC-434AE9975E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D91B5E-E9E4-4871-8713-008C12E4DEFD}"/>
              </a:ext>
            </a:extLst>
          </p:cNvPr>
          <p:cNvSpPr>
            <a:spLocks noGrp="1"/>
          </p:cNvSpPr>
          <p:nvPr>
            <p:ph type="sldNum" sz="quarter" idx="12"/>
          </p:nvPr>
        </p:nvSpPr>
        <p:spPr/>
        <p:txBody>
          <a:bodyPr/>
          <a:lstStyle/>
          <a:p>
            <a:fld id="{A42BCAF6-7C55-4D91-A2CE-DCF69D031B95}" type="slidenum">
              <a:rPr lang="en-US" smtClean="0"/>
              <a:t>‹#›</a:t>
            </a:fld>
            <a:endParaRPr lang="en-US"/>
          </a:p>
        </p:txBody>
      </p:sp>
    </p:spTree>
    <p:extLst>
      <p:ext uri="{BB962C8B-B14F-4D97-AF65-F5344CB8AC3E}">
        <p14:creationId xmlns:p14="http://schemas.microsoft.com/office/powerpoint/2010/main" val="4149869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DFB42-0824-4E23-8D8D-C804126FDA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F3F973-BFAF-4550-9BFE-142B4F6D45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074580-9026-4E73-887A-56A47C3A68B2}"/>
              </a:ext>
            </a:extLst>
          </p:cNvPr>
          <p:cNvSpPr>
            <a:spLocks noGrp="1"/>
          </p:cNvSpPr>
          <p:nvPr>
            <p:ph type="dt" sz="half" idx="10"/>
          </p:nvPr>
        </p:nvSpPr>
        <p:spPr/>
        <p:txBody>
          <a:bodyPr/>
          <a:lstStyle/>
          <a:p>
            <a:fld id="{A8EFFCC9-3A77-40BC-AE01-6CE3200FC492}" type="datetimeFigureOut">
              <a:rPr lang="en-US" smtClean="0"/>
              <a:t>11/6/2020</a:t>
            </a:fld>
            <a:endParaRPr lang="en-US"/>
          </a:p>
        </p:txBody>
      </p:sp>
      <p:sp>
        <p:nvSpPr>
          <p:cNvPr id="5" name="Footer Placeholder 4">
            <a:extLst>
              <a:ext uri="{FF2B5EF4-FFF2-40B4-BE49-F238E27FC236}">
                <a16:creationId xmlns:a16="http://schemas.microsoft.com/office/drawing/2014/main" id="{89C690CE-9AC3-4D62-88F9-858E0A8758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0D781E-A60F-425E-9892-E409DE939E76}"/>
              </a:ext>
            </a:extLst>
          </p:cNvPr>
          <p:cNvSpPr>
            <a:spLocks noGrp="1"/>
          </p:cNvSpPr>
          <p:nvPr>
            <p:ph type="sldNum" sz="quarter" idx="12"/>
          </p:nvPr>
        </p:nvSpPr>
        <p:spPr/>
        <p:txBody>
          <a:bodyPr/>
          <a:lstStyle/>
          <a:p>
            <a:fld id="{A42BCAF6-7C55-4D91-A2CE-DCF69D031B95}" type="slidenum">
              <a:rPr lang="en-US" smtClean="0"/>
              <a:t>‹#›</a:t>
            </a:fld>
            <a:endParaRPr lang="en-US"/>
          </a:p>
        </p:txBody>
      </p:sp>
    </p:spTree>
    <p:extLst>
      <p:ext uri="{BB962C8B-B14F-4D97-AF65-F5344CB8AC3E}">
        <p14:creationId xmlns:p14="http://schemas.microsoft.com/office/powerpoint/2010/main" val="2132694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AEBA8-C283-41E2-B5C2-015AA89C3C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E899938-1679-42ED-AEF6-5381B00AA5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DDC291-048B-49C1-A54A-7F53F4C784AD}"/>
              </a:ext>
            </a:extLst>
          </p:cNvPr>
          <p:cNvSpPr>
            <a:spLocks noGrp="1"/>
          </p:cNvSpPr>
          <p:nvPr>
            <p:ph type="dt" sz="half" idx="10"/>
          </p:nvPr>
        </p:nvSpPr>
        <p:spPr/>
        <p:txBody>
          <a:bodyPr/>
          <a:lstStyle/>
          <a:p>
            <a:fld id="{A8EFFCC9-3A77-40BC-AE01-6CE3200FC492}" type="datetimeFigureOut">
              <a:rPr lang="en-US" smtClean="0"/>
              <a:t>11/6/2020</a:t>
            </a:fld>
            <a:endParaRPr lang="en-US"/>
          </a:p>
        </p:txBody>
      </p:sp>
      <p:sp>
        <p:nvSpPr>
          <p:cNvPr id="5" name="Footer Placeholder 4">
            <a:extLst>
              <a:ext uri="{FF2B5EF4-FFF2-40B4-BE49-F238E27FC236}">
                <a16:creationId xmlns:a16="http://schemas.microsoft.com/office/drawing/2014/main" id="{3D51459A-C50F-4FEA-95BC-EB13B3C065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C38DDD-F164-4C79-8868-C22488F728E9}"/>
              </a:ext>
            </a:extLst>
          </p:cNvPr>
          <p:cNvSpPr>
            <a:spLocks noGrp="1"/>
          </p:cNvSpPr>
          <p:nvPr>
            <p:ph type="sldNum" sz="quarter" idx="12"/>
          </p:nvPr>
        </p:nvSpPr>
        <p:spPr/>
        <p:txBody>
          <a:bodyPr/>
          <a:lstStyle/>
          <a:p>
            <a:fld id="{A42BCAF6-7C55-4D91-A2CE-DCF69D031B95}" type="slidenum">
              <a:rPr lang="en-US" smtClean="0"/>
              <a:t>‹#›</a:t>
            </a:fld>
            <a:endParaRPr lang="en-US"/>
          </a:p>
        </p:txBody>
      </p:sp>
    </p:spTree>
    <p:extLst>
      <p:ext uri="{BB962C8B-B14F-4D97-AF65-F5344CB8AC3E}">
        <p14:creationId xmlns:p14="http://schemas.microsoft.com/office/powerpoint/2010/main" val="4230714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C87C3-4824-4B95-8287-763764A6B9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0FC44B-AACD-4E12-8D5E-C08B17E39D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227118F-C1E5-4950-A423-AB12BC13E7D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636CBE3-E14C-4604-8ED2-23FBFD138461}"/>
              </a:ext>
            </a:extLst>
          </p:cNvPr>
          <p:cNvSpPr>
            <a:spLocks noGrp="1"/>
          </p:cNvSpPr>
          <p:nvPr>
            <p:ph type="dt" sz="half" idx="10"/>
          </p:nvPr>
        </p:nvSpPr>
        <p:spPr/>
        <p:txBody>
          <a:bodyPr/>
          <a:lstStyle/>
          <a:p>
            <a:fld id="{A8EFFCC9-3A77-40BC-AE01-6CE3200FC492}" type="datetimeFigureOut">
              <a:rPr lang="en-US" smtClean="0"/>
              <a:t>11/6/2020</a:t>
            </a:fld>
            <a:endParaRPr lang="en-US"/>
          </a:p>
        </p:txBody>
      </p:sp>
      <p:sp>
        <p:nvSpPr>
          <p:cNvPr id="6" name="Footer Placeholder 5">
            <a:extLst>
              <a:ext uri="{FF2B5EF4-FFF2-40B4-BE49-F238E27FC236}">
                <a16:creationId xmlns:a16="http://schemas.microsoft.com/office/drawing/2014/main" id="{DE9C6671-43E6-4A3C-8264-756C6E29DA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2D4B4C-3A3E-4FFE-AAA7-078E39C17E49}"/>
              </a:ext>
            </a:extLst>
          </p:cNvPr>
          <p:cNvSpPr>
            <a:spLocks noGrp="1"/>
          </p:cNvSpPr>
          <p:nvPr>
            <p:ph type="sldNum" sz="quarter" idx="12"/>
          </p:nvPr>
        </p:nvSpPr>
        <p:spPr/>
        <p:txBody>
          <a:bodyPr/>
          <a:lstStyle/>
          <a:p>
            <a:fld id="{A42BCAF6-7C55-4D91-A2CE-DCF69D031B95}" type="slidenum">
              <a:rPr lang="en-US" smtClean="0"/>
              <a:t>‹#›</a:t>
            </a:fld>
            <a:endParaRPr lang="en-US"/>
          </a:p>
        </p:txBody>
      </p:sp>
    </p:spTree>
    <p:extLst>
      <p:ext uri="{BB962C8B-B14F-4D97-AF65-F5344CB8AC3E}">
        <p14:creationId xmlns:p14="http://schemas.microsoft.com/office/powerpoint/2010/main" val="4075540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D443C-6A8E-4C61-9EC6-D20A6E8DA5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6B56F48-54D8-4984-B6DF-C8C5851885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FAB403-4D08-42FE-86D2-DF2482BF0D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AA82623-CC84-40A4-B1DD-9CFC0C67CA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24D82A-9A6A-491A-8416-84C0C72635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4C96A8-4C57-41A9-A160-74D13F892967}"/>
              </a:ext>
            </a:extLst>
          </p:cNvPr>
          <p:cNvSpPr>
            <a:spLocks noGrp="1"/>
          </p:cNvSpPr>
          <p:nvPr>
            <p:ph type="dt" sz="half" idx="10"/>
          </p:nvPr>
        </p:nvSpPr>
        <p:spPr/>
        <p:txBody>
          <a:bodyPr/>
          <a:lstStyle/>
          <a:p>
            <a:fld id="{A8EFFCC9-3A77-40BC-AE01-6CE3200FC492}" type="datetimeFigureOut">
              <a:rPr lang="en-US" smtClean="0"/>
              <a:t>11/6/2020</a:t>
            </a:fld>
            <a:endParaRPr lang="en-US"/>
          </a:p>
        </p:txBody>
      </p:sp>
      <p:sp>
        <p:nvSpPr>
          <p:cNvPr id="8" name="Footer Placeholder 7">
            <a:extLst>
              <a:ext uri="{FF2B5EF4-FFF2-40B4-BE49-F238E27FC236}">
                <a16:creationId xmlns:a16="http://schemas.microsoft.com/office/drawing/2014/main" id="{6E30267C-5375-4617-A78C-8576F08018E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C65A2F-2088-4199-9771-EA06ECB1E09F}"/>
              </a:ext>
            </a:extLst>
          </p:cNvPr>
          <p:cNvSpPr>
            <a:spLocks noGrp="1"/>
          </p:cNvSpPr>
          <p:nvPr>
            <p:ph type="sldNum" sz="quarter" idx="12"/>
          </p:nvPr>
        </p:nvSpPr>
        <p:spPr/>
        <p:txBody>
          <a:bodyPr/>
          <a:lstStyle/>
          <a:p>
            <a:fld id="{A42BCAF6-7C55-4D91-A2CE-DCF69D031B95}" type="slidenum">
              <a:rPr lang="en-US" smtClean="0"/>
              <a:t>‹#›</a:t>
            </a:fld>
            <a:endParaRPr lang="en-US"/>
          </a:p>
        </p:txBody>
      </p:sp>
    </p:spTree>
    <p:extLst>
      <p:ext uri="{BB962C8B-B14F-4D97-AF65-F5344CB8AC3E}">
        <p14:creationId xmlns:p14="http://schemas.microsoft.com/office/powerpoint/2010/main" val="3423526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8952-7F33-4791-BBC6-3F9BC09A320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45D3CFE-DEC3-4174-848C-34186E1BBFC1}"/>
              </a:ext>
            </a:extLst>
          </p:cNvPr>
          <p:cNvSpPr>
            <a:spLocks noGrp="1"/>
          </p:cNvSpPr>
          <p:nvPr>
            <p:ph type="dt" sz="half" idx="10"/>
          </p:nvPr>
        </p:nvSpPr>
        <p:spPr/>
        <p:txBody>
          <a:bodyPr/>
          <a:lstStyle/>
          <a:p>
            <a:fld id="{A8EFFCC9-3A77-40BC-AE01-6CE3200FC492}" type="datetimeFigureOut">
              <a:rPr lang="en-US" smtClean="0"/>
              <a:t>11/6/2020</a:t>
            </a:fld>
            <a:endParaRPr lang="en-US"/>
          </a:p>
        </p:txBody>
      </p:sp>
      <p:sp>
        <p:nvSpPr>
          <p:cNvPr id="4" name="Footer Placeholder 3">
            <a:extLst>
              <a:ext uri="{FF2B5EF4-FFF2-40B4-BE49-F238E27FC236}">
                <a16:creationId xmlns:a16="http://schemas.microsoft.com/office/drawing/2014/main" id="{56237CB6-EF18-449D-883A-D123FC32591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61256BB-4518-4359-AB0B-0BCB8C8B481A}"/>
              </a:ext>
            </a:extLst>
          </p:cNvPr>
          <p:cNvSpPr>
            <a:spLocks noGrp="1"/>
          </p:cNvSpPr>
          <p:nvPr>
            <p:ph type="sldNum" sz="quarter" idx="12"/>
          </p:nvPr>
        </p:nvSpPr>
        <p:spPr/>
        <p:txBody>
          <a:bodyPr/>
          <a:lstStyle/>
          <a:p>
            <a:fld id="{A42BCAF6-7C55-4D91-A2CE-DCF69D031B95}" type="slidenum">
              <a:rPr lang="en-US" smtClean="0"/>
              <a:t>‹#›</a:t>
            </a:fld>
            <a:endParaRPr lang="en-US"/>
          </a:p>
        </p:txBody>
      </p:sp>
    </p:spTree>
    <p:extLst>
      <p:ext uri="{BB962C8B-B14F-4D97-AF65-F5344CB8AC3E}">
        <p14:creationId xmlns:p14="http://schemas.microsoft.com/office/powerpoint/2010/main" val="126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5DA558-0FF7-4D76-8E5A-4DE02B6BD007}"/>
              </a:ext>
            </a:extLst>
          </p:cNvPr>
          <p:cNvSpPr>
            <a:spLocks noGrp="1"/>
          </p:cNvSpPr>
          <p:nvPr>
            <p:ph type="dt" sz="half" idx="10"/>
          </p:nvPr>
        </p:nvSpPr>
        <p:spPr/>
        <p:txBody>
          <a:bodyPr/>
          <a:lstStyle/>
          <a:p>
            <a:fld id="{A8EFFCC9-3A77-40BC-AE01-6CE3200FC492}" type="datetimeFigureOut">
              <a:rPr lang="en-US" smtClean="0"/>
              <a:t>11/6/2020</a:t>
            </a:fld>
            <a:endParaRPr lang="en-US"/>
          </a:p>
        </p:txBody>
      </p:sp>
      <p:sp>
        <p:nvSpPr>
          <p:cNvPr id="3" name="Footer Placeholder 2">
            <a:extLst>
              <a:ext uri="{FF2B5EF4-FFF2-40B4-BE49-F238E27FC236}">
                <a16:creationId xmlns:a16="http://schemas.microsoft.com/office/drawing/2014/main" id="{9B4981FF-7739-48A8-B625-C4C7706258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0E2246F-625C-49B6-9ABE-AF910D957EB1}"/>
              </a:ext>
            </a:extLst>
          </p:cNvPr>
          <p:cNvSpPr>
            <a:spLocks noGrp="1"/>
          </p:cNvSpPr>
          <p:nvPr>
            <p:ph type="sldNum" sz="quarter" idx="12"/>
          </p:nvPr>
        </p:nvSpPr>
        <p:spPr/>
        <p:txBody>
          <a:bodyPr/>
          <a:lstStyle/>
          <a:p>
            <a:fld id="{A42BCAF6-7C55-4D91-A2CE-DCF69D031B95}" type="slidenum">
              <a:rPr lang="en-US" smtClean="0"/>
              <a:t>‹#›</a:t>
            </a:fld>
            <a:endParaRPr lang="en-US"/>
          </a:p>
        </p:txBody>
      </p:sp>
    </p:spTree>
    <p:extLst>
      <p:ext uri="{BB962C8B-B14F-4D97-AF65-F5344CB8AC3E}">
        <p14:creationId xmlns:p14="http://schemas.microsoft.com/office/powerpoint/2010/main" val="2831467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59725-63C2-4373-A6AD-A88205CD9C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42392D9-46D2-4496-B862-E9CC3D998D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E39C43-1D78-4B5A-8D89-5493C45500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E60E89-7863-47BC-95C4-C338F3149C92}"/>
              </a:ext>
            </a:extLst>
          </p:cNvPr>
          <p:cNvSpPr>
            <a:spLocks noGrp="1"/>
          </p:cNvSpPr>
          <p:nvPr>
            <p:ph type="dt" sz="half" idx="10"/>
          </p:nvPr>
        </p:nvSpPr>
        <p:spPr/>
        <p:txBody>
          <a:bodyPr/>
          <a:lstStyle/>
          <a:p>
            <a:fld id="{A8EFFCC9-3A77-40BC-AE01-6CE3200FC492}" type="datetimeFigureOut">
              <a:rPr lang="en-US" smtClean="0"/>
              <a:t>11/6/2020</a:t>
            </a:fld>
            <a:endParaRPr lang="en-US"/>
          </a:p>
        </p:txBody>
      </p:sp>
      <p:sp>
        <p:nvSpPr>
          <p:cNvPr id="6" name="Footer Placeholder 5">
            <a:extLst>
              <a:ext uri="{FF2B5EF4-FFF2-40B4-BE49-F238E27FC236}">
                <a16:creationId xmlns:a16="http://schemas.microsoft.com/office/drawing/2014/main" id="{885447A3-16FA-45A4-9423-C6F6176CD6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52C8D7-CFF3-4786-B4FE-CD2C2745AD75}"/>
              </a:ext>
            </a:extLst>
          </p:cNvPr>
          <p:cNvSpPr>
            <a:spLocks noGrp="1"/>
          </p:cNvSpPr>
          <p:nvPr>
            <p:ph type="sldNum" sz="quarter" idx="12"/>
          </p:nvPr>
        </p:nvSpPr>
        <p:spPr/>
        <p:txBody>
          <a:bodyPr/>
          <a:lstStyle/>
          <a:p>
            <a:fld id="{A42BCAF6-7C55-4D91-A2CE-DCF69D031B95}" type="slidenum">
              <a:rPr lang="en-US" smtClean="0"/>
              <a:t>‹#›</a:t>
            </a:fld>
            <a:endParaRPr lang="en-US"/>
          </a:p>
        </p:txBody>
      </p:sp>
    </p:spTree>
    <p:extLst>
      <p:ext uri="{BB962C8B-B14F-4D97-AF65-F5344CB8AC3E}">
        <p14:creationId xmlns:p14="http://schemas.microsoft.com/office/powerpoint/2010/main" val="348185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E5F12-8383-45F3-82A0-700EB67F0E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0584FCB-2289-47E6-A0C9-012539BA10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8AC0679-76A0-4BC3-AAF3-B0E8108CBE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522F18-003D-4975-8756-F1B5595E7DE7}"/>
              </a:ext>
            </a:extLst>
          </p:cNvPr>
          <p:cNvSpPr>
            <a:spLocks noGrp="1"/>
          </p:cNvSpPr>
          <p:nvPr>
            <p:ph type="dt" sz="half" idx="10"/>
          </p:nvPr>
        </p:nvSpPr>
        <p:spPr/>
        <p:txBody>
          <a:bodyPr/>
          <a:lstStyle/>
          <a:p>
            <a:fld id="{A8EFFCC9-3A77-40BC-AE01-6CE3200FC492}" type="datetimeFigureOut">
              <a:rPr lang="en-US" smtClean="0"/>
              <a:t>11/6/2020</a:t>
            </a:fld>
            <a:endParaRPr lang="en-US"/>
          </a:p>
        </p:txBody>
      </p:sp>
      <p:sp>
        <p:nvSpPr>
          <p:cNvPr id="6" name="Footer Placeholder 5">
            <a:extLst>
              <a:ext uri="{FF2B5EF4-FFF2-40B4-BE49-F238E27FC236}">
                <a16:creationId xmlns:a16="http://schemas.microsoft.com/office/drawing/2014/main" id="{5470C7D1-A03D-4A34-AAA3-0877585ADB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1F01EE-A332-4991-9856-70F5164BC8B8}"/>
              </a:ext>
            </a:extLst>
          </p:cNvPr>
          <p:cNvSpPr>
            <a:spLocks noGrp="1"/>
          </p:cNvSpPr>
          <p:nvPr>
            <p:ph type="sldNum" sz="quarter" idx="12"/>
          </p:nvPr>
        </p:nvSpPr>
        <p:spPr/>
        <p:txBody>
          <a:bodyPr/>
          <a:lstStyle/>
          <a:p>
            <a:fld id="{A42BCAF6-7C55-4D91-A2CE-DCF69D031B95}" type="slidenum">
              <a:rPr lang="en-US" smtClean="0"/>
              <a:t>‹#›</a:t>
            </a:fld>
            <a:endParaRPr lang="en-US"/>
          </a:p>
        </p:txBody>
      </p:sp>
    </p:spTree>
    <p:extLst>
      <p:ext uri="{BB962C8B-B14F-4D97-AF65-F5344CB8AC3E}">
        <p14:creationId xmlns:p14="http://schemas.microsoft.com/office/powerpoint/2010/main" val="679904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3674AD-A86C-4FD4-B72B-43124EF3BB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725580-65B1-44A4-8A9A-6B3E4BB38D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1EC95C-6D31-4AF2-8953-D84AEF44B9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EFFCC9-3A77-40BC-AE01-6CE3200FC492}" type="datetimeFigureOut">
              <a:rPr lang="en-US" smtClean="0"/>
              <a:t>11/6/2020</a:t>
            </a:fld>
            <a:endParaRPr lang="en-US"/>
          </a:p>
        </p:txBody>
      </p:sp>
      <p:sp>
        <p:nvSpPr>
          <p:cNvPr id="5" name="Footer Placeholder 4">
            <a:extLst>
              <a:ext uri="{FF2B5EF4-FFF2-40B4-BE49-F238E27FC236}">
                <a16:creationId xmlns:a16="http://schemas.microsoft.com/office/drawing/2014/main" id="{8481DC5F-4DC5-4B66-BFD0-C0D114DA62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308805-3D14-42E0-9E25-5BA7C4AFBB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2BCAF6-7C55-4D91-A2CE-DCF69D031B95}" type="slidenum">
              <a:rPr lang="en-US" smtClean="0"/>
              <a:t>‹#›</a:t>
            </a:fld>
            <a:endParaRPr lang="en-US"/>
          </a:p>
        </p:txBody>
      </p:sp>
    </p:spTree>
    <p:extLst>
      <p:ext uri="{BB962C8B-B14F-4D97-AF65-F5344CB8AC3E}">
        <p14:creationId xmlns:p14="http://schemas.microsoft.com/office/powerpoint/2010/main" val="24994557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3.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C51F00C-5071-4D00-B678-CDEC4EAD6BD4}"/>
              </a:ext>
            </a:extLst>
          </p:cNvPr>
          <p:cNvSpPr>
            <a:spLocks noGrp="1"/>
          </p:cNvSpPr>
          <p:nvPr>
            <p:ph type="ctrTitle"/>
          </p:nvPr>
        </p:nvSpPr>
        <p:spPr>
          <a:xfrm>
            <a:off x="3045368" y="2043663"/>
            <a:ext cx="6105194" cy="2031055"/>
          </a:xfrm>
        </p:spPr>
        <p:txBody>
          <a:bodyPr>
            <a:normAutofit fontScale="90000"/>
          </a:bodyPr>
          <a:lstStyle/>
          <a:p>
            <a:r>
              <a:rPr lang="en-US" dirty="0">
                <a:solidFill>
                  <a:srgbClr val="FFFFFF"/>
                </a:solidFill>
              </a:rPr>
              <a:t>Air Quality during the Covid-19 Pandemic</a:t>
            </a:r>
          </a:p>
        </p:txBody>
      </p:sp>
      <p:sp>
        <p:nvSpPr>
          <p:cNvPr id="3" name="Subtitle 2">
            <a:extLst>
              <a:ext uri="{FF2B5EF4-FFF2-40B4-BE49-F238E27FC236}">
                <a16:creationId xmlns:a16="http://schemas.microsoft.com/office/drawing/2014/main" id="{6D020C35-48B2-4773-90E9-F93614BA1CFC}"/>
              </a:ext>
            </a:extLst>
          </p:cNvPr>
          <p:cNvSpPr>
            <a:spLocks noGrp="1"/>
          </p:cNvSpPr>
          <p:nvPr>
            <p:ph type="subTitle" idx="1"/>
          </p:nvPr>
        </p:nvSpPr>
        <p:spPr>
          <a:xfrm>
            <a:off x="3045368" y="4074718"/>
            <a:ext cx="6105194" cy="682079"/>
          </a:xfrm>
        </p:spPr>
        <p:txBody>
          <a:bodyPr>
            <a:normAutofit fontScale="92500" lnSpcReduction="10000"/>
          </a:bodyPr>
          <a:lstStyle/>
          <a:p>
            <a:r>
              <a:rPr lang="en-US" dirty="0">
                <a:solidFill>
                  <a:srgbClr val="FFFFFF"/>
                </a:solidFill>
              </a:rPr>
              <a:t>Including an Analysis of how Traffic Patterns Impacted Air Quality</a:t>
            </a:r>
          </a:p>
        </p:txBody>
      </p:sp>
    </p:spTree>
    <p:extLst>
      <p:ext uri="{BB962C8B-B14F-4D97-AF65-F5344CB8AC3E}">
        <p14:creationId xmlns:p14="http://schemas.microsoft.com/office/powerpoint/2010/main" val="2213969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5A40FFE-FF15-46D4-9023-6F55D25EBF1B}"/>
              </a:ext>
            </a:extLst>
          </p:cNvPr>
          <p:cNvSpPr>
            <a:spLocks noGrp="1"/>
          </p:cNvSpPr>
          <p:nvPr>
            <p:ph type="title"/>
          </p:nvPr>
        </p:nvSpPr>
        <p:spPr>
          <a:xfrm>
            <a:off x="640079" y="2053641"/>
            <a:ext cx="3669161" cy="2760098"/>
          </a:xfrm>
        </p:spPr>
        <p:txBody>
          <a:bodyPr>
            <a:normAutofit/>
          </a:bodyPr>
          <a:lstStyle/>
          <a:p>
            <a:r>
              <a:rPr lang="en-US">
                <a:solidFill>
                  <a:srgbClr val="FFFFFF"/>
                </a:solidFill>
              </a:rPr>
              <a:t>Scope</a:t>
            </a:r>
          </a:p>
        </p:txBody>
      </p:sp>
      <p:sp>
        <p:nvSpPr>
          <p:cNvPr id="3" name="Content Placeholder 2">
            <a:extLst>
              <a:ext uri="{FF2B5EF4-FFF2-40B4-BE49-F238E27FC236}">
                <a16:creationId xmlns:a16="http://schemas.microsoft.com/office/drawing/2014/main" id="{B364C773-938B-4955-8A1D-9551FE41B0AF}"/>
              </a:ext>
            </a:extLst>
          </p:cNvPr>
          <p:cNvSpPr>
            <a:spLocks noGrp="1"/>
          </p:cNvSpPr>
          <p:nvPr>
            <p:ph idx="1"/>
          </p:nvPr>
        </p:nvSpPr>
        <p:spPr>
          <a:xfrm>
            <a:off x="6090574" y="801866"/>
            <a:ext cx="5306084" cy="5230634"/>
          </a:xfrm>
        </p:spPr>
        <p:txBody>
          <a:bodyPr anchor="ctr">
            <a:normAutofit/>
          </a:bodyPr>
          <a:lstStyle/>
          <a:p>
            <a:r>
              <a:rPr lang="en-US" sz="2400">
                <a:solidFill>
                  <a:srgbClr val="000000"/>
                </a:solidFill>
              </a:rPr>
              <a:t>In this study we looked specifically at data for the Minneapolis-St. Paul Metro area</a:t>
            </a:r>
          </a:p>
          <a:p>
            <a:r>
              <a:rPr lang="en-US" sz="2400">
                <a:solidFill>
                  <a:srgbClr val="000000"/>
                </a:solidFill>
              </a:rPr>
              <a:t>This study incorporates over 5,000 lines of data across all data frames</a:t>
            </a:r>
          </a:p>
          <a:p>
            <a:r>
              <a:rPr lang="en-US" sz="2400">
                <a:solidFill>
                  <a:srgbClr val="000000"/>
                </a:solidFill>
              </a:rPr>
              <a:t>Data was obtained from the US Environmental Protection Agency, MN Department of Transportation, and the Covid Tracker Project sponsored by The Atlantic with data provided by state governments</a:t>
            </a:r>
          </a:p>
          <a:p>
            <a:r>
              <a:rPr lang="en-US" sz="2400">
                <a:solidFill>
                  <a:srgbClr val="000000"/>
                </a:solidFill>
              </a:rPr>
              <a:t>Historical data was obtained as far back as 2015</a:t>
            </a:r>
          </a:p>
        </p:txBody>
      </p:sp>
    </p:spTree>
    <p:extLst>
      <p:ext uri="{BB962C8B-B14F-4D97-AF65-F5344CB8AC3E}">
        <p14:creationId xmlns:p14="http://schemas.microsoft.com/office/powerpoint/2010/main" val="297304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701C7BF-A34A-44AA-B519-64BB1FEC18D3}"/>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Covid-19’s Effect on Traffic Patterns</a:t>
            </a:r>
          </a:p>
        </p:txBody>
      </p:sp>
      <p:sp>
        <p:nvSpPr>
          <p:cNvPr id="3" name="Content Placeholder 2">
            <a:extLst>
              <a:ext uri="{FF2B5EF4-FFF2-40B4-BE49-F238E27FC236}">
                <a16:creationId xmlns:a16="http://schemas.microsoft.com/office/drawing/2014/main" id="{6C46B692-2835-4955-A67D-C0D0CE0E10F3}"/>
              </a:ext>
            </a:extLst>
          </p:cNvPr>
          <p:cNvSpPr>
            <a:spLocks noGrp="1"/>
          </p:cNvSpPr>
          <p:nvPr>
            <p:ph idx="1"/>
          </p:nvPr>
        </p:nvSpPr>
        <p:spPr>
          <a:xfrm>
            <a:off x="1179226" y="3092970"/>
            <a:ext cx="9833548" cy="2693976"/>
          </a:xfrm>
        </p:spPr>
        <p:txBody>
          <a:bodyPr>
            <a:normAutofit/>
          </a:bodyPr>
          <a:lstStyle/>
          <a:p>
            <a:r>
              <a:rPr lang="en-US" sz="2000">
                <a:solidFill>
                  <a:srgbClr val="000000"/>
                </a:solidFill>
              </a:rPr>
              <a:t>When analyzing the impact of the pandemic on traffic patterns in the MPLS metro area</a:t>
            </a:r>
          </a:p>
        </p:txBody>
      </p:sp>
    </p:spTree>
    <p:extLst>
      <p:ext uri="{BB962C8B-B14F-4D97-AF65-F5344CB8AC3E}">
        <p14:creationId xmlns:p14="http://schemas.microsoft.com/office/powerpoint/2010/main" val="3970839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FC7A3AA1-44C4-4CBE-8808-D86A411AD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032449"/>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4FDAB746-A9A3-4EC2-8997-5EB71BC9642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45716" b="33968"/>
          <a:stretch/>
        </p:blipFill>
        <p:spPr>
          <a:xfrm>
            <a:off x="0" y="1584458"/>
            <a:ext cx="12192000" cy="1393277"/>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2" name="Title 1">
            <a:extLst>
              <a:ext uri="{FF2B5EF4-FFF2-40B4-BE49-F238E27FC236}">
                <a16:creationId xmlns:a16="http://schemas.microsoft.com/office/drawing/2014/main" id="{F301C26D-E43E-4B97-B2A4-9A224C2AF9BF}"/>
              </a:ext>
            </a:extLst>
          </p:cNvPr>
          <p:cNvSpPr>
            <a:spLocks noGrp="1"/>
          </p:cNvSpPr>
          <p:nvPr>
            <p:ph type="title"/>
          </p:nvPr>
        </p:nvSpPr>
        <p:spPr>
          <a:xfrm>
            <a:off x="804672" y="338328"/>
            <a:ext cx="5011473" cy="1773936"/>
          </a:xfrm>
        </p:spPr>
        <p:txBody>
          <a:bodyPr>
            <a:normAutofit/>
          </a:bodyPr>
          <a:lstStyle/>
          <a:p>
            <a:r>
              <a:rPr lang="en-US" sz="4000">
                <a:solidFill>
                  <a:srgbClr val="FFFFFF"/>
                </a:solidFill>
              </a:rPr>
              <a:t>Traffic Patterns in relation to AQI</a:t>
            </a:r>
          </a:p>
        </p:txBody>
      </p:sp>
      <p:sp>
        <p:nvSpPr>
          <p:cNvPr id="3" name="Content Placeholder 2">
            <a:extLst>
              <a:ext uri="{FF2B5EF4-FFF2-40B4-BE49-F238E27FC236}">
                <a16:creationId xmlns:a16="http://schemas.microsoft.com/office/drawing/2014/main" id="{C2C6FC3C-25C5-404E-9D8F-2DCCB5B0B6DA}"/>
              </a:ext>
            </a:extLst>
          </p:cNvPr>
          <p:cNvSpPr>
            <a:spLocks noGrp="1"/>
          </p:cNvSpPr>
          <p:nvPr>
            <p:ph idx="1"/>
          </p:nvPr>
        </p:nvSpPr>
        <p:spPr>
          <a:xfrm>
            <a:off x="6355641" y="338328"/>
            <a:ext cx="5029200" cy="1773936"/>
          </a:xfrm>
        </p:spPr>
        <p:txBody>
          <a:bodyPr anchor="ctr">
            <a:normAutofit/>
          </a:bodyPr>
          <a:lstStyle/>
          <a:p>
            <a:r>
              <a:rPr lang="en-US" sz="1500">
                <a:solidFill>
                  <a:srgbClr val="FFFFFF"/>
                </a:solidFill>
              </a:rPr>
              <a:t>When analyzing traffic data in relation to AQI we saw a very minor impact.</a:t>
            </a:r>
          </a:p>
          <a:p>
            <a:r>
              <a:rPr lang="en-US" sz="1500">
                <a:solidFill>
                  <a:srgbClr val="FFFFFF"/>
                </a:solidFill>
              </a:rPr>
              <a:t>While traffic trends seemed to decrease during the most significant part of the state-wide lockdown, AQI was only minimally effected; showing only minor smoothing of the variance observed prior to the virus impacting Minnesota.</a:t>
            </a:r>
          </a:p>
        </p:txBody>
      </p:sp>
      <p:sp>
        <p:nvSpPr>
          <p:cNvPr id="18" name="Rectangle 17">
            <a:extLst>
              <a:ext uri="{FF2B5EF4-FFF2-40B4-BE49-F238E27FC236}">
                <a16:creationId xmlns:a16="http://schemas.microsoft.com/office/drawing/2014/main" id="{091C9E05-1ED5-4438-8E0F-382199749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2805364"/>
            <a:ext cx="12188952" cy="405263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Graphical user interface&#10;&#10;Description automatically generated">
            <a:extLst>
              <a:ext uri="{FF2B5EF4-FFF2-40B4-BE49-F238E27FC236}">
                <a16:creationId xmlns:a16="http://schemas.microsoft.com/office/drawing/2014/main" id="{9032E4E5-4029-4D44-96F9-37D325B2EF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0422" y="2717985"/>
            <a:ext cx="8851975" cy="1770395"/>
          </a:xfrm>
          <a:prstGeom prst="rect">
            <a:avLst/>
          </a:prstGeom>
        </p:spPr>
      </p:pic>
      <p:pic>
        <p:nvPicPr>
          <p:cNvPr id="9" name="Picture 8" descr="Chart, scatter chart&#10;&#10;Description automatically generated">
            <a:extLst>
              <a:ext uri="{FF2B5EF4-FFF2-40B4-BE49-F238E27FC236}">
                <a16:creationId xmlns:a16="http://schemas.microsoft.com/office/drawing/2014/main" id="{D79D282F-D483-4031-ADBA-6580A7E236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85111" y="4767108"/>
            <a:ext cx="9139820" cy="1827964"/>
          </a:xfrm>
          <a:prstGeom prst="rect">
            <a:avLst/>
          </a:prstGeom>
        </p:spPr>
      </p:pic>
    </p:spTree>
    <p:extLst>
      <p:ext uri="{BB962C8B-B14F-4D97-AF65-F5344CB8AC3E}">
        <p14:creationId xmlns:p14="http://schemas.microsoft.com/office/powerpoint/2010/main" val="886009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2CF9FC0-2ECB-4D9C-9D56-548DD8C2E000}"/>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AQI Trends from 2015 to 2020</a:t>
            </a:r>
          </a:p>
        </p:txBody>
      </p:sp>
      <p:sp>
        <p:nvSpPr>
          <p:cNvPr id="3" name="Content Placeholder 2">
            <a:extLst>
              <a:ext uri="{FF2B5EF4-FFF2-40B4-BE49-F238E27FC236}">
                <a16:creationId xmlns:a16="http://schemas.microsoft.com/office/drawing/2014/main" id="{3A1A96B7-3148-4D94-8D22-7876A0F6DC4E}"/>
              </a:ext>
            </a:extLst>
          </p:cNvPr>
          <p:cNvSpPr>
            <a:spLocks noGrp="1"/>
          </p:cNvSpPr>
          <p:nvPr>
            <p:ph idx="1"/>
          </p:nvPr>
        </p:nvSpPr>
        <p:spPr>
          <a:xfrm>
            <a:off x="1179226" y="3092970"/>
            <a:ext cx="9833548" cy="2693976"/>
          </a:xfrm>
        </p:spPr>
        <p:txBody>
          <a:bodyPr>
            <a:normAutofit/>
          </a:bodyPr>
          <a:lstStyle/>
          <a:p>
            <a:r>
              <a:rPr lang="en-US" sz="2000">
                <a:solidFill>
                  <a:srgbClr val="000000"/>
                </a:solidFill>
              </a:rPr>
              <a:t>AQI has been shown to be in steady decline during the timeframe that we examined.</a:t>
            </a:r>
          </a:p>
          <a:p>
            <a:r>
              <a:rPr lang="en-US" sz="2000">
                <a:solidFill>
                  <a:srgbClr val="000000"/>
                </a:solidFill>
              </a:rPr>
              <a:t>It is noteworthy to highlight that AQI seems to be season-dependent, with winter months having a spike in AQI and summer months being generally lower.</a:t>
            </a:r>
          </a:p>
          <a:p>
            <a:r>
              <a:rPr lang="en-US" sz="2000">
                <a:solidFill>
                  <a:srgbClr val="000000"/>
                </a:solidFill>
              </a:rPr>
              <a:t>This likely stems from the increased burning of gas and coal in order to heat homes and businesses.</a:t>
            </a:r>
          </a:p>
        </p:txBody>
      </p:sp>
      <p:pic>
        <p:nvPicPr>
          <p:cNvPr id="7" name="Picture 6" descr="Chart&#10;&#10;Description automatically generated">
            <a:extLst>
              <a:ext uri="{FF2B5EF4-FFF2-40B4-BE49-F238E27FC236}">
                <a16:creationId xmlns:a16="http://schemas.microsoft.com/office/drawing/2014/main" id="{C6A5CF04-C9DF-4AC4-89E6-B8B902D782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0603" y="4811897"/>
            <a:ext cx="9750489" cy="1950098"/>
          </a:xfrm>
          <a:prstGeom prst="rect">
            <a:avLst/>
          </a:prstGeom>
        </p:spPr>
      </p:pic>
    </p:spTree>
    <p:extLst>
      <p:ext uri="{BB962C8B-B14F-4D97-AF65-F5344CB8AC3E}">
        <p14:creationId xmlns:p14="http://schemas.microsoft.com/office/powerpoint/2010/main" val="667880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251068B-8E96-4C72-BD22-CFAFA200C5DF}"/>
              </a:ext>
            </a:extLst>
          </p:cNvPr>
          <p:cNvSpPr>
            <a:spLocks noGrp="1"/>
          </p:cNvSpPr>
          <p:nvPr>
            <p:ph type="title"/>
          </p:nvPr>
        </p:nvSpPr>
        <p:spPr>
          <a:xfrm>
            <a:off x="6094105" y="802955"/>
            <a:ext cx="4977976" cy="1454051"/>
          </a:xfrm>
        </p:spPr>
        <p:txBody>
          <a:bodyPr>
            <a:normAutofit/>
          </a:bodyPr>
          <a:lstStyle/>
          <a:p>
            <a:r>
              <a:rPr lang="en-US" sz="3400">
                <a:solidFill>
                  <a:srgbClr val="000000"/>
                </a:solidFill>
              </a:rPr>
              <a:t>Prediction of AQI for 2020 Based on Historical Trends</a:t>
            </a:r>
          </a:p>
        </p:txBody>
      </p:sp>
      <p:sp>
        <p:nvSpPr>
          <p:cNvPr id="18"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9" name="Graphic 6" descr="Statistics">
            <a:extLst>
              <a:ext uri="{FF2B5EF4-FFF2-40B4-BE49-F238E27FC236}">
                <a16:creationId xmlns:a16="http://schemas.microsoft.com/office/drawing/2014/main" id="{3F559186-0B0F-4C22-92EB-225B3AA2AAC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0254" y="1629089"/>
            <a:ext cx="3620021" cy="3620021"/>
          </a:xfrm>
          <a:prstGeom prst="rect">
            <a:avLst/>
          </a:prstGeom>
        </p:spPr>
      </p:pic>
      <p:sp>
        <p:nvSpPr>
          <p:cNvPr id="3" name="Content Placeholder 2">
            <a:extLst>
              <a:ext uri="{FF2B5EF4-FFF2-40B4-BE49-F238E27FC236}">
                <a16:creationId xmlns:a16="http://schemas.microsoft.com/office/drawing/2014/main" id="{002630C3-CF2D-4349-A6CD-FC825E43396C}"/>
              </a:ext>
            </a:extLst>
          </p:cNvPr>
          <p:cNvSpPr>
            <a:spLocks noGrp="1"/>
          </p:cNvSpPr>
          <p:nvPr>
            <p:ph idx="1"/>
          </p:nvPr>
        </p:nvSpPr>
        <p:spPr>
          <a:xfrm>
            <a:off x="6090574" y="2421682"/>
            <a:ext cx="4977578" cy="3639289"/>
          </a:xfrm>
        </p:spPr>
        <p:txBody>
          <a:bodyPr anchor="ctr">
            <a:normAutofit/>
          </a:bodyPr>
          <a:lstStyle/>
          <a:p>
            <a:r>
              <a:rPr lang="en-US" sz="2000">
                <a:solidFill>
                  <a:srgbClr val="000000"/>
                </a:solidFill>
              </a:rPr>
              <a:t>This is a work in progress, we have thus far succeeded in compiling a linear regression for AQI for the data set used. However, we’ve run into problems limiting the data used in the regression and then expanding this regression outside the given data set. </a:t>
            </a:r>
          </a:p>
          <a:p>
            <a:r>
              <a:rPr lang="en-US" sz="2000">
                <a:solidFill>
                  <a:srgbClr val="000000"/>
                </a:solidFill>
              </a:rPr>
              <a:t>Of the data we have succeeded in compiling a linear regression for, we show a negative correlation between the advancement of time and AQI. </a:t>
            </a:r>
          </a:p>
          <a:p>
            <a:pPr marL="0" indent="0">
              <a:buNone/>
            </a:pPr>
            <a:endParaRPr lang="en-US" sz="2000">
              <a:solidFill>
                <a:srgbClr val="000000"/>
              </a:solidFill>
            </a:endParaRPr>
          </a:p>
        </p:txBody>
      </p:sp>
    </p:spTree>
    <p:extLst>
      <p:ext uri="{BB962C8B-B14F-4D97-AF65-F5344CB8AC3E}">
        <p14:creationId xmlns:p14="http://schemas.microsoft.com/office/powerpoint/2010/main" val="354066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076D081-0D4A-4971-A536-92D2FDFEA37A}"/>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Actual 2020 AQI </a:t>
            </a:r>
          </a:p>
        </p:txBody>
      </p:sp>
      <p:sp>
        <p:nvSpPr>
          <p:cNvPr id="3" name="Content Placeholder 2">
            <a:extLst>
              <a:ext uri="{FF2B5EF4-FFF2-40B4-BE49-F238E27FC236}">
                <a16:creationId xmlns:a16="http://schemas.microsoft.com/office/drawing/2014/main" id="{4D201301-ACAC-483E-A3CB-D97BA8821D27}"/>
              </a:ext>
            </a:extLst>
          </p:cNvPr>
          <p:cNvSpPr>
            <a:spLocks noGrp="1"/>
          </p:cNvSpPr>
          <p:nvPr>
            <p:ph idx="1"/>
          </p:nvPr>
        </p:nvSpPr>
        <p:spPr>
          <a:xfrm>
            <a:off x="1179226" y="3092970"/>
            <a:ext cx="9833548" cy="2693976"/>
          </a:xfrm>
        </p:spPr>
        <p:txBody>
          <a:bodyPr>
            <a:normAutofit/>
          </a:bodyPr>
          <a:lstStyle/>
          <a:p>
            <a:endParaRPr lang="en-US" sz="2000">
              <a:solidFill>
                <a:srgbClr val="000000"/>
              </a:solidFill>
            </a:endParaRPr>
          </a:p>
        </p:txBody>
      </p:sp>
    </p:spTree>
    <p:extLst>
      <p:ext uri="{BB962C8B-B14F-4D97-AF65-F5344CB8AC3E}">
        <p14:creationId xmlns:p14="http://schemas.microsoft.com/office/powerpoint/2010/main" val="1593407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CB6C291-6CAF-46DF-ACFF-AADF0FD03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1EBADBCA-DA20-4279-93C6-011DEF18AA7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42953" t="3964" b="3964"/>
          <a:stretch>
            <a:fillRect/>
          </a:stretch>
        </p:blipFill>
        <p:spPr>
          <a:xfrm>
            <a:off x="0" y="1"/>
            <a:ext cx="7554138" cy="6857999"/>
          </a:xfrm>
          <a:custGeom>
            <a:avLst/>
            <a:gdLst>
              <a:gd name="connsiteX0" fmla="*/ 0 w 7554138"/>
              <a:gd name="connsiteY0" fmla="*/ 0 h 6857999"/>
              <a:gd name="connsiteX1" fmla="*/ 7554138 w 7554138"/>
              <a:gd name="connsiteY1" fmla="*/ 0 h 6857999"/>
              <a:gd name="connsiteX2" fmla="*/ 7554138 w 7554138"/>
              <a:gd name="connsiteY2" fmla="*/ 6857999 h 6857999"/>
              <a:gd name="connsiteX3" fmla="*/ 0 w 7554138"/>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7554138" h="6857999">
                <a:moveTo>
                  <a:pt x="0" y="0"/>
                </a:moveTo>
                <a:lnTo>
                  <a:pt x="7554138" y="0"/>
                </a:lnTo>
                <a:lnTo>
                  <a:pt x="7554138" y="6857999"/>
                </a:lnTo>
                <a:lnTo>
                  <a:pt x="0" y="6857999"/>
                </a:lnTo>
                <a:close/>
              </a:path>
            </a:pathLst>
          </a:custGeom>
        </p:spPr>
      </p:pic>
      <p:sp>
        <p:nvSpPr>
          <p:cNvPr id="2" name="Title 1">
            <a:extLst>
              <a:ext uri="{FF2B5EF4-FFF2-40B4-BE49-F238E27FC236}">
                <a16:creationId xmlns:a16="http://schemas.microsoft.com/office/drawing/2014/main" id="{98685EFE-EEA8-4865-BB53-76B4F594922F}"/>
              </a:ext>
            </a:extLst>
          </p:cNvPr>
          <p:cNvSpPr>
            <a:spLocks noGrp="1"/>
          </p:cNvSpPr>
          <p:nvPr>
            <p:ph type="title"/>
          </p:nvPr>
        </p:nvSpPr>
        <p:spPr>
          <a:xfrm>
            <a:off x="640080" y="1243013"/>
            <a:ext cx="3855720" cy="4371974"/>
          </a:xfrm>
        </p:spPr>
        <p:txBody>
          <a:bodyPr>
            <a:normAutofit/>
          </a:bodyPr>
          <a:lstStyle/>
          <a:p>
            <a:r>
              <a:rPr lang="en-US">
                <a:solidFill>
                  <a:srgbClr val="FFFFFF"/>
                </a:solidFill>
              </a:rPr>
              <a:t>Relationship Analysis between Data Sets</a:t>
            </a:r>
          </a:p>
        </p:txBody>
      </p:sp>
      <p:sp>
        <p:nvSpPr>
          <p:cNvPr id="12" name="Rectangle 11">
            <a:extLst>
              <a:ext uri="{FF2B5EF4-FFF2-40B4-BE49-F238E27FC236}">
                <a16:creationId xmlns:a16="http://schemas.microsoft.com/office/drawing/2014/main" id="{4735DC46-5663-471D-AADB-81E00E65B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0850" y="0"/>
            <a:ext cx="539115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EFAE35A-4AD5-43E5-B69A-A4FB7ED89707}"/>
              </a:ext>
            </a:extLst>
          </p:cNvPr>
          <p:cNvSpPr>
            <a:spLocks noGrp="1"/>
          </p:cNvSpPr>
          <p:nvPr>
            <p:ph idx="1"/>
          </p:nvPr>
        </p:nvSpPr>
        <p:spPr>
          <a:xfrm>
            <a:off x="6172200" y="804672"/>
            <a:ext cx="5221224" cy="5230368"/>
          </a:xfrm>
        </p:spPr>
        <p:txBody>
          <a:bodyPr anchor="ctr">
            <a:normAutofit/>
          </a:bodyPr>
          <a:lstStyle/>
          <a:p>
            <a:r>
              <a:rPr lang="en-US" sz="2000">
                <a:solidFill>
                  <a:srgbClr val="000000"/>
                </a:solidFill>
              </a:rPr>
              <a:t>Our analysis shows that Covid-19’s infection rate in Minnesota only had a minimal impact on general traffic patterns, despite the stay-at-home order issues by the governor. </a:t>
            </a:r>
          </a:p>
          <a:p>
            <a:r>
              <a:rPr lang="en-US" sz="2000">
                <a:solidFill>
                  <a:srgbClr val="000000"/>
                </a:solidFill>
              </a:rPr>
              <a:t>While traffic did see a slight decrease in the late-spring/early-summer it did not impact AQI in a significant manner and was shown to only have a minor correlation.</a:t>
            </a:r>
          </a:p>
          <a:p>
            <a:r>
              <a:rPr lang="en-US" sz="2000">
                <a:solidFill>
                  <a:srgbClr val="000000"/>
                </a:solidFill>
              </a:rPr>
              <a:t>Generally AQI has slowly but steadily decreased(improved) over time. However this does not seem to be the result of individual habits.</a:t>
            </a:r>
          </a:p>
          <a:p>
            <a:r>
              <a:rPr lang="en-US" sz="2000">
                <a:solidFill>
                  <a:srgbClr val="000000"/>
                </a:solidFill>
              </a:rPr>
              <a:t>Likely this improvement is the result of wider macro-industrial trends towards cleaner and more efficient operation, however more analysis is necessary. </a:t>
            </a:r>
          </a:p>
        </p:txBody>
      </p:sp>
    </p:spTree>
    <p:extLst>
      <p:ext uri="{BB962C8B-B14F-4D97-AF65-F5344CB8AC3E}">
        <p14:creationId xmlns:p14="http://schemas.microsoft.com/office/powerpoint/2010/main" val="1738253009"/>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3A2925A-CD97-47AF-83F1-B73F54D2E716}"/>
              </a:ext>
            </a:extLst>
          </p:cNvPr>
          <p:cNvSpPr>
            <a:spLocks noGrp="1"/>
          </p:cNvSpPr>
          <p:nvPr>
            <p:ph type="title"/>
          </p:nvPr>
        </p:nvSpPr>
        <p:spPr>
          <a:xfrm>
            <a:off x="6094105" y="802955"/>
            <a:ext cx="4977976" cy="1454051"/>
          </a:xfrm>
        </p:spPr>
        <p:txBody>
          <a:bodyPr>
            <a:normAutofit/>
          </a:bodyPr>
          <a:lstStyle/>
          <a:p>
            <a:r>
              <a:rPr lang="en-US">
                <a:solidFill>
                  <a:srgbClr val="000000"/>
                </a:solidFill>
              </a:rPr>
              <a:t>Future Analysis</a:t>
            </a:r>
          </a:p>
        </p:txBody>
      </p:sp>
      <p:sp>
        <p:nvSpPr>
          <p:cNvPr id="14"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Rainy scene">
            <a:extLst>
              <a:ext uri="{FF2B5EF4-FFF2-40B4-BE49-F238E27FC236}">
                <a16:creationId xmlns:a16="http://schemas.microsoft.com/office/drawing/2014/main" id="{B56E2901-1FD1-4257-9690-BEB4B286B3F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0254" y="1629089"/>
            <a:ext cx="3620021" cy="3620021"/>
          </a:xfrm>
          <a:prstGeom prst="rect">
            <a:avLst/>
          </a:prstGeom>
        </p:spPr>
      </p:pic>
      <p:sp>
        <p:nvSpPr>
          <p:cNvPr id="3" name="Content Placeholder 2">
            <a:extLst>
              <a:ext uri="{FF2B5EF4-FFF2-40B4-BE49-F238E27FC236}">
                <a16:creationId xmlns:a16="http://schemas.microsoft.com/office/drawing/2014/main" id="{1E628DBF-F1C1-4656-8089-95FD3336E84B}"/>
              </a:ext>
            </a:extLst>
          </p:cNvPr>
          <p:cNvSpPr>
            <a:spLocks noGrp="1"/>
          </p:cNvSpPr>
          <p:nvPr>
            <p:ph idx="1"/>
          </p:nvPr>
        </p:nvSpPr>
        <p:spPr>
          <a:xfrm>
            <a:off x="6090574" y="2421682"/>
            <a:ext cx="4977578" cy="3639289"/>
          </a:xfrm>
        </p:spPr>
        <p:txBody>
          <a:bodyPr anchor="ctr">
            <a:normAutofit/>
          </a:bodyPr>
          <a:lstStyle/>
          <a:p>
            <a:r>
              <a:rPr lang="en-US" sz="2000" dirty="0">
                <a:solidFill>
                  <a:srgbClr val="000000"/>
                </a:solidFill>
              </a:rPr>
              <a:t>In what ways do seasons impact overall AQI, and is this a predictive measure for cities sharing a similar climate?</a:t>
            </a:r>
          </a:p>
          <a:p>
            <a:r>
              <a:rPr lang="en-US" sz="2000" dirty="0">
                <a:solidFill>
                  <a:srgbClr val="000000"/>
                </a:solidFill>
              </a:rPr>
              <a:t>What wider macro-level trends have contributed to the low but consistent improvement in AQI?</a:t>
            </a:r>
          </a:p>
          <a:p>
            <a:r>
              <a:rPr lang="en-US" sz="2000" dirty="0">
                <a:solidFill>
                  <a:srgbClr val="000000"/>
                </a:solidFill>
              </a:rPr>
              <a:t>What consumer and industrial habits have the most impact on AQI, and how can these be improved upon to improve the air we breath?</a:t>
            </a:r>
          </a:p>
          <a:p>
            <a:endParaRPr lang="en-US" sz="2000" dirty="0">
              <a:solidFill>
                <a:srgbClr val="000000"/>
              </a:solidFill>
            </a:endParaRPr>
          </a:p>
          <a:p>
            <a:endParaRPr lang="en-US" sz="2000" dirty="0">
              <a:solidFill>
                <a:srgbClr val="000000"/>
              </a:solidFill>
            </a:endParaRPr>
          </a:p>
        </p:txBody>
      </p:sp>
    </p:spTree>
    <p:extLst>
      <p:ext uri="{BB962C8B-B14F-4D97-AF65-F5344CB8AC3E}">
        <p14:creationId xmlns:p14="http://schemas.microsoft.com/office/powerpoint/2010/main" val="18066998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494</Words>
  <Application>Microsoft Office PowerPoint</Application>
  <PresentationFormat>Widescreen</PresentationFormat>
  <Paragraphs>29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Air Quality during the Covid-19 Pandemic</vt:lpstr>
      <vt:lpstr>Scope</vt:lpstr>
      <vt:lpstr>Covid-19’s Effect on Traffic Patterns</vt:lpstr>
      <vt:lpstr>Traffic Patterns in relation to AQI</vt:lpstr>
      <vt:lpstr>AQI Trends from 2015 to 2020</vt:lpstr>
      <vt:lpstr>Prediction of AQI for 2020 Based on Historical Trends</vt:lpstr>
      <vt:lpstr>Actual 2020 AQI </vt:lpstr>
      <vt:lpstr>Relationship Analysis between Data Sets</vt:lpstr>
      <vt:lpstr>Future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Quality during the Covid-19 Pandemic</dc:title>
  <dc:creator>Myles Miller</dc:creator>
  <cp:lastModifiedBy>Myles Miller</cp:lastModifiedBy>
  <cp:revision>1</cp:revision>
  <dcterms:created xsi:type="dcterms:W3CDTF">2020-11-07T01:14:32Z</dcterms:created>
  <dcterms:modified xsi:type="dcterms:W3CDTF">2020-11-07T01:20:36Z</dcterms:modified>
</cp:coreProperties>
</file>