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>
      <p:cViewPr varScale="1">
        <p:scale>
          <a:sx n="154" d="100"/>
          <a:sy n="154" d="100"/>
        </p:scale>
        <p:origin x="4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d3822fa6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d3822fa6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31925" y="441375"/>
            <a:ext cx="8587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400" b="1">
                <a:latin typeface="Arial"/>
                <a:ea typeface="Arial"/>
                <a:cs typeface="Arial"/>
                <a:sym typeface="Arial"/>
              </a:rPr>
              <a:t>Task 15: Non-DP vs DP-SGD Performance on Dataset v2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3"/>
          <p:cNvGrpSpPr/>
          <p:nvPr/>
        </p:nvGrpSpPr>
        <p:grpSpPr>
          <a:xfrm>
            <a:off x="602249" y="1304753"/>
            <a:ext cx="3562193" cy="1921383"/>
            <a:chOff x="431925" y="1304875"/>
            <a:chExt cx="2628925" cy="3416400"/>
          </a:xfrm>
        </p:grpSpPr>
        <p:sp>
          <p:nvSpPr>
            <p:cNvPr id="87" name="Google Shape;87;p1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3"/>
          <p:cNvSpPr txBox="1">
            <a:spLocks noGrp="1"/>
          </p:cNvSpPr>
          <p:nvPr>
            <p:ph type="body" idx="4294967295"/>
          </p:nvPr>
        </p:nvSpPr>
        <p:spPr>
          <a:xfrm>
            <a:off x="520238" y="1197288"/>
            <a:ext cx="3757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Non-DP Model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4294967295"/>
          </p:nvPr>
        </p:nvSpPr>
        <p:spPr>
          <a:xfrm>
            <a:off x="947325" y="1850325"/>
            <a:ext cx="3757500" cy="12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 dirty="0"/>
              <a:t>Test MSE: 3.90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 dirty="0"/>
              <a:t>Test MAE: 1.35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 dirty="0"/>
              <a:t>Privacy ɛ: </a:t>
            </a:r>
            <a:r>
              <a:rPr lang="en-US" altLang="zh-HK" sz="1600" dirty="0"/>
              <a:t>N/A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91" name="Google Shape;91;p13"/>
          <p:cNvGrpSpPr/>
          <p:nvPr/>
        </p:nvGrpSpPr>
        <p:grpSpPr>
          <a:xfrm>
            <a:off x="5042355" y="1304825"/>
            <a:ext cx="3475690" cy="1946323"/>
            <a:chOff x="3320450" y="1304875"/>
            <a:chExt cx="2632500" cy="3416400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13"/>
          <p:cNvSpPr txBox="1">
            <a:spLocks noGrp="1"/>
          </p:cNvSpPr>
          <p:nvPr>
            <p:ph type="body" idx="4294967295"/>
          </p:nvPr>
        </p:nvSpPr>
        <p:spPr>
          <a:xfrm>
            <a:off x="4821775" y="1201975"/>
            <a:ext cx="375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b="1">
                <a:solidFill>
                  <a:schemeClr val="lt1"/>
                </a:solidFill>
              </a:rPr>
              <a:t>DP Model</a:t>
            </a:r>
            <a:endParaRPr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4294967295"/>
          </p:nvPr>
        </p:nvSpPr>
        <p:spPr>
          <a:xfrm>
            <a:off x="5344600" y="1826700"/>
            <a:ext cx="35622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Test MSE: 24.11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Test MAE: 2.71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HK" sz="1600"/>
              <a:t>Privacy ɛ: 1.99 (&lt;2)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4294967295"/>
          </p:nvPr>
        </p:nvSpPr>
        <p:spPr>
          <a:xfrm>
            <a:off x="602250" y="3550300"/>
            <a:ext cx="7549500" cy="134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1900" b="1" i="1" dirty="0"/>
              <a:t>Insight: The DP model using TensorFlow privacy trades off accuracy for privacy. MAE nearly doubles, and MSE increases significantly. </a:t>
            </a:r>
            <a:endParaRPr sz="1900" b="1" i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zh-HK" sz="1900" b="1" i="1" dirty="0"/>
              <a:t>However, ε &lt; 2 suggests reasonably strong privacy.</a:t>
            </a:r>
            <a:endParaRPr sz="1900" b="1" i="1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pic>
        <p:nvPicPr>
          <p:cNvPr id="97" name="Google Shape;97;p13" descr="灯泡标志| 公共领域的载体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349" y="2251700"/>
            <a:ext cx="1392654" cy="17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4"/>
          <p:cNvGrpSpPr/>
          <p:nvPr/>
        </p:nvGrpSpPr>
        <p:grpSpPr>
          <a:xfrm>
            <a:off x="265272" y="1304703"/>
            <a:ext cx="4306705" cy="3639833"/>
            <a:chOff x="431925" y="1304875"/>
            <a:chExt cx="2628925" cy="3416400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557988" y="1304688"/>
            <a:ext cx="3757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LakeFS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199700" y="1799155"/>
            <a:ext cx="4203082" cy="29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3540"/>
              </a:buClr>
              <a:buSzPts val="1200"/>
              <a:buFont typeface="+mj-lt"/>
              <a:buAutoNum type="arabicPeriod"/>
            </a:pPr>
            <a:r>
              <a:rPr lang="zh-HK" sz="1000" b="1" i="1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Ease of installation: Fair (+++)</a:t>
            </a:r>
            <a:endParaRPr sz="1000" b="1" i="1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Docker + manual </a:t>
            </a:r>
            <a:r>
              <a:rPr lang="en-US" altLang="zh-HK" sz="90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lakefsctl</a:t>
            </a: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</a:t>
            </a:r>
            <a:endParaRPr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took time and required backend storage</a:t>
            </a:r>
            <a:endParaRPr lang="en-US" altLang="zh-HK"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1" indent="0">
              <a:spcBef>
                <a:spcPts val="0"/>
              </a:spcBef>
              <a:buClr>
                <a:srgbClr val="273540"/>
              </a:buClr>
              <a:buSzPts val="1200"/>
              <a:buNone/>
            </a:pPr>
            <a:endParaRPr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3540"/>
              </a:buClr>
              <a:buSzPts val="1200"/>
              <a:buFont typeface="+mj-lt"/>
              <a:buAutoNum type="arabicPeriod"/>
            </a:pPr>
            <a:r>
              <a:rPr lang="zh-HK" sz="1000" b="1" i="1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Ease of Data Versioning: Good (++++)</a:t>
            </a:r>
            <a:endParaRPr sz="1000" b="1" i="1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zh-HK" sz="900" b="1" dirty="0">
                <a:solidFill>
                  <a:schemeClr val="bg2"/>
                </a:solidFill>
                <a:latin typeface="Roboto Mono"/>
                <a:ea typeface="Roboto Mono"/>
                <a:cs typeface="Roboto Mono"/>
                <a:sym typeface="Roboto Mono"/>
              </a:rPr>
              <a:t>lakefsctl</a:t>
            </a: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commit raw → v1, cleaned → v2</a:t>
            </a:r>
            <a:endParaRPr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commit history, native branching</a:t>
            </a:r>
            <a:endParaRPr lang="en-US" altLang="zh-HK"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1" indent="0">
              <a:spcBef>
                <a:spcPts val="0"/>
              </a:spcBef>
              <a:buClr>
                <a:srgbClr val="273540"/>
              </a:buClr>
              <a:buSzPts val="1200"/>
              <a:buNone/>
            </a:pPr>
            <a:endParaRPr sz="900" b="1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3540"/>
              </a:buClr>
              <a:buSzPts val="1200"/>
              <a:buFont typeface="+mj-lt"/>
              <a:buAutoNum type="arabicPeriod"/>
            </a:pPr>
            <a:r>
              <a:rPr lang="zh-HK" sz="1000" b="1" i="1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Ease of switching between versions for the same model: Good(++++)</a:t>
            </a:r>
            <a:endParaRPr sz="1000" b="1" i="1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Switched between </a:t>
            </a:r>
            <a:r>
              <a:rPr lang="zh-HK" sz="9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zh-HK" sz="9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v2</a:t>
            </a: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branches via </a:t>
            </a:r>
            <a:r>
              <a:rPr lang="en-US" altLang="zh-HK" sz="900" b="1" dirty="0" err="1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lakefsctl</a:t>
            </a: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—easy and traceable</a:t>
            </a:r>
            <a:endParaRPr lang="en-US" altLang="zh-HK"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1" indent="0">
              <a:spcBef>
                <a:spcPts val="0"/>
              </a:spcBef>
              <a:buClr>
                <a:srgbClr val="273540"/>
              </a:buClr>
              <a:buSzPts val="1200"/>
              <a:buNone/>
            </a:pPr>
            <a:endParaRPr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3540"/>
              </a:buClr>
              <a:buSzPts val="1200"/>
              <a:buFont typeface="+mj-lt"/>
              <a:buAutoNum type="arabicPeriod"/>
            </a:pPr>
            <a:r>
              <a:rPr lang="zh-HK" sz="1000" b="1" i="1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Effect of DP on model accuracy/metrics: Good</a:t>
            </a:r>
            <a:endParaRPr sz="1000" b="1" i="1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1000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DP: MSE = 24.11, MAE = 2.71, ε = 1.99</a:t>
            </a:r>
            <a:endParaRPr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1000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Non-DP: MSE = 3.90, MAE = 1.35</a:t>
            </a:r>
            <a:endParaRPr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1000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Tool choice didn’t affect metrics</a:t>
            </a:r>
            <a:endParaRPr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100" dirty="0"/>
          </a:p>
        </p:txBody>
      </p:sp>
      <p:grpSp>
        <p:nvGrpSpPr>
          <p:cNvPr id="107" name="Google Shape;107;p14"/>
          <p:cNvGrpSpPr/>
          <p:nvPr/>
        </p:nvGrpSpPr>
        <p:grpSpPr>
          <a:xfrm>
            <a:off x="4760733" y="1304778"/>
            <a:ext cx="4237535" cy="3639833"/>
            <a:chOff x="3320450" y="1304875"/>
            <a:chExt cx="2632500" cy="3416400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4"/>
          <p:cNvSpPr txBox="1">
            <a:spLocks noGrp="1"/>
          </p:cNvSpPr>
          <p:nvPr>
            <p:ph type="body" idx="4294967295"/>
          </p:nvPr>
        </p:nvSpPr>
        <p:spPr>
          <a:xfrm>
            <a:off x="4821775" y="1304700"/>
            <a:ext cx="37575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solidFill>
                  <a:schemeClr val="lt1"/>
                </a:solidFill>
              </a:rPr>
              <a:t>Git LFS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4294967295"/>
          </p:nvPr>
        </p:nvSpPr>
        <p:spPr>
          <a:xfrm>
            <a:off x="4821775" y="1850325"/>
            <a:ext cx="4176300" cy="29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3540"/>
              </a:buClr>
              <a:buSzPts val="1200"/>
              <a:buFont typeface="+mj-lt"/>
              <a:buAutoNum type="arabicPeriod"/>
            </a:pPr>
            <a:r>
              <a:rPr lang="zh-HK" sz="1000" b="1" i="1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Ease of installation: Good (++++)</a:t>
            </a:r>
            <a:endParaRPr sz="1000" b="1" i="1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1000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Single CLI plugin install (pip install git-lfs)</a:t>
            </a:r>
            <a:endParaRPr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1000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&lt;1 min</a:t>
            </a:r>
            <a:endParaRPr lang="en-US" altLang="zh-HK"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600" lvl="1" indent="0">
              <a:spcBef>
                <a:spcPts val="0"/>
              </a:spcBef>
              <a:buClr>
                <a:srgbClr val="273540"/>
              </a:buClr>
              <a:buSzPts val="1200"/>
              <a:buNone/>
            </a:pPr>
            <a:endParaRPr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3540"/>
              </a:buClr>
              <a:buSzPts val="1200"/>
              <a:buFont typeface="+mj-lt"/>
              <a:buAutoNum type="arabicPeriod"/>
            </a:pPr>
            <a:r>
              <a:rPr lang="en-US" altLang="zh-HK" sz="1000" b="1" i="1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Ease of Data Versioning: Fair (+++)</a:t>
            </a:r>
            <a:endParaRPr lang="en-US" sz="1000" b="1" i="1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1000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tracks file changes; lacks structure for data versioning</a:t>
            </a:r>
            <a:endParaRPr lang="en-US" altLang="zh-HK"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09600" lvl="1" indent="0">
              <a:spcBef>
                <a:spcPts val="0"/>
              </a:spcBef>
              <a:buClr>
                <a:srgbClr val="273540"/>
              </a:buClr>
              <a:buSzPts val="1200"/>
              <a:buNone/>
            </a:pPr>
            <a:endParaRPr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3540"/>
              </a:buClr>
              <a:buSzPts val="1200"/>
              <a:buFont typeface="+mj-lt"/>
              <a:buAutoNum type="arabicPeriod"/>
            </a:pPr>
            <a:r>
              <a:rPr lang="zh-HK" sz="1000" b="1" i="1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Ease of switching between versions for the same model: Fair (+++)</a:t>
            </a:r>
            <a:endParaRPr sz="1000" b="1" i="1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file overwrite via </a:t>
            </a:r>
            <a:r>
              <a:rPr lang="en-US" altLang="zh-HK" sz="900" b="1" dirty="0">
                <a:solidFill>
                  <a:schemeClr val="bg2"/>
                </a:solidFill>
                <a:latin typeface="Roboto Mono"/>
                <a:ea typeface="Roboto Mono"/>
                <a:sym typeface="Roboto Mono"/>
              </a:rPr>
              <a:t>git checkout</a:t>
            </a:r>
            <a:r>
              <a:rPr lang="zh-HK" sz="9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—prone to error, not reproducible</a:t>
            </a:r>
            <a:endParaRPr lang="en-US" altLang="zh-HK" sz="9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1" indent="0">
              <a:spcBef>
                <a:spcPts val="0"/>
              </a:spcBef>
              <a:buClr>
                <a:srgbClr val="273540"/>
              </a:buClr>
              <a:buSzPts val="1200"/>
              <a:buNone/>
            </a:pPr>
            <a:endParaRPr lang="en-US" sz="900" b="1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73540"/>
              </a:buClr>
              <a:buSzPts val="1200"/>
              <a:buFont typeface="+mj-lt"/>
              <a:buAutoNum type="arabicPeriod"/>
            </a:pPr>
            <a:r>
              <a:rPr lang="en-US" altLang="zh-HK" sz="1000" b="1" i="1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Effect of DP on model accuracy/metrics: Good</a:t>
            </a:r>
            <a:endParaRPr lang="en-US" sz="900" b="1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zh-HK" sz="1000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Same model metrics</a:t>
            </a:r>
            <a:endParaRPr lang="en-US" altLang="zh-HK"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lvl="1" indent="-304800">
              <a:spcBef>
                <a:spcPts val="0"/>
              </a:spcBef>
              <a:buClr>
                <a:srgbClr val="273540"/>
              </a:buClr>
              <a:buSzPts val="1200"/>
            </a:pPr>
            <a:r>
              <a:rPr lang="en-US" altLang="zh-HK" sz="1000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zh-HK" sz="1000" dirty="0">
                <a:solidFill>
                  <a:srgbClr val="2735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ool didn’t impact training outcome</a:t>
            </a:r>
            <a:endParaRPr sz="1000" dirty="0">
              <a:solidFill>
                <a:srgbClr val="2735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 descr="灯泡标志| 公共领域的载体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349" y="564075"/>
            <a:ext cx="1392654" cy="17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31925" y="441375"/>
            <a:ext cx="85878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2900" b="1">
                <a:latin typeface="Arial"/>
                <a:ea typeface="Arial"/>
                <a:cs typeface="Arial"/>
                <a:sym typeface="Arial"/>
              </a:rPr>
              <a:t>Data Versioning Tool Comparison</a:t>
            </a:r>
            <a:endParaRPr sz="19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Macintosh PowerPoint</Application>
  <PresentationFormat>On-screen Show (16:9)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Roboto Mono</vt:lpstr>
      <vt:lpstr>Arial</vt:lpstr>
      <vt:lpstr>Roboto</vt:lpstr>
      <vt:lpstr>Geometric</vt:lpstr>
      <vt:lpstr>Task 15: Non-DP vs DP-SGD Performance on Dataset v2</vt:lpstr>
      <vt:lpstr>Data Versioning Tool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Sun, Yiyi</cp:lastModifiedBy>
  <cp:revision>1</cp:revision>
  <dcterms:modified xsi:type="dcterms:W3CDTF">2025-07-05T18:26:22Z</dcterms:modified>
</cp:coreProperties>
</file>