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4.png" ContentType="image/png"/>
  <Override PartName="/ppt/media/image33.png" ContentType="image/png"/>
  <Override PartName="/ppt/media/image32.png" ContentType="image/png"/>
  <Override PartName="/ppt/media/image29.jpeg" ContentType="image/jpeg"/>
  <Override PartName="/ppt/media/image26.jpeg" ContentType="image/jpeg"/>
  <Override PartName="/ppt/media/image35.png" ContentType="image/png"/>
  <Override PartName="/ppt/media/image25.jpeg" ContentType="image/jpeg"/>
  <Override PartName="/ppt/media/image24.jpeg" ContentType="image/jpeg"/>
  <Override PartName="/ppt/media/image23.jpeg" ContentType="image/jpeg"/>
  <Override PartName="/ppt/media/image9.png" ContentType="image/png"/>
  <Override PartName="/ppt/media/image10.png" ContentType="image/png"/>
  <Override PartName="/ppt/media/image8.wmf" ContentType="image/x-wmf"/>
  <Override PartName="/ppt/media/image7.wmf" ContentType="image/x-wmf"/>
  <Override PartName="/ppt/media/image27.jpeg" ContentType="image/jpeg"/>
  <Override PartName="/ppt/media/image6.wmf" ContentType="image/x-wmf"/>
  <Override PartName="/ppt/media/image22.jpeg" ContentType="image/jpeg"/>
  <Override PartName="/ppt/media/image1.png" ContentType="image/png"/>
  <Override PartName="/ppt/media/image30.jpeg" ContentType="image/jpeg"/>
  <Override PartName="/ppt/media/image2.png" ContentType="image/png"/>
  <Override PartName="/ppt/media/image19.jpeg" ContentType="image/jpeg"/>
  <Override PartName="/ppt/media/image20.jpeg" ContentType="image/jpeg"/>
  <Override PartName="/ppt/media/image3.png" ContentType="image/png"/>
  <Override PartName="/ppt/media/image5.wmf" ContentType="image/x-wmf"/>
  <Override PartName="/ppt/media/image16.jpeg" ContentType="image/jpeg"/>
  <Override PartName="/ppt/media/image4.png" ContentType="image/png"/>
  <Override PartName="/ppt/media/image11.png" ContentType="image/png"/>
  <Override PartName="/ppt/media/image18.jpeg" ContentType="image/jpeg"/>
  <Override PartName="/ppt/media/image28.jpeg" ContentType="image/jpeg"/>
  <Override PartName="/ppt/media/image12.png" ContentType="image/png"/>
  <Override PartName="/ppt/media/image13.png" ContentType="image/png"/>
  <Override PartName="/ppt/media/image14.jpeg" ContentType="image/jpeg"/>
  <Override PartName="/ppt/media/image31.png" ContentType="image/png"/>
  <Override PartName="/ppt/media/image15.jpeg" ContentType="image/jpeg"/>
  <Override PartName="/ppt/media/image17.jpeg" ContentType="image/jpeg"/>
  <Override PartName="/ppt/media/image21.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D7A4C238-96DA-477A-8BA7-9F16A08B321C}"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49" name="TextShape 2"/>
          <p:cNvSpPr txBox="1"/>
          <p:nvPr/>
        </p:nvSpPr>
        <p:spPr>
          <a:xfrm>
            <a:off x="3884760" y="8685360"/>
            <a:ext cx="2971440" cy="458280"/>
          </a:xfrm>
          <a:prstGeom prst="rect">
            <a:avLst/>
          </a:prstGeom>
          <a:noFill/>
          <a:ln>
            <a:noFill/>
          </a:ln>
        </p:spPr>
        <p:txBody>
          <a:bodyPr anchor="b"/>
          <a:p>
            <a:pPr algn="r">
              <a:lnSpc>
                <a:spcPct val="100000"/>
              </a:lnSpc>
            </a:pPr>
            <a:fld id="{863ABE56-EDDB-4F2F-B6F1-023D9C33708F}"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a:t>
            </a:r>
            <a:r>
              <a:rPr b="0" lang="en-US" sz="6000" spc="-1" strike="noStrike">
                <a:solidFill>
                  <a:srgbClr val="000000"/>
                </a:solidFill>
                <a:uFill>
                  <a:solidFill>
                    <a:srgbClr val="ffffff"/>
                  </a:solidFill>
                </a:uFill>
                <a:latin typeface="Calibri Light"/>
              </a:rPr>
              <a:t>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7/10/17</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45B1DF6B-E9FB-4ACF-BDFC-9263503E6DF8}"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7/10/17</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A5B3BFB0-FEEC-4B8C-A507-29AA6D3ECC91}"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Improving Low Biometric Quality of Face Images</a:t>
            </a:r>
            <a:endParaRPr b="0" lang="en-US" sz="1800" spc="-1" strike="noStrike">
              <a:solidFill>
                <a:srgbClr val="000000"/>
              </a:solidFill>
              <a:uFill>
                <a:solidFill>
                  <a:srgbClr val="ffffff"/>
                </a:solidFill>
              </a:uFill>
              <a:latin typeface="Calibri"/>
            </a:endParaRPr>
          </a:p>
        </p:txBody>
      </p:sp>
      <p:sp>
        <p:nvSpPr>
          <p:cNvPr id="84" name="TextShape 2"/>
          <p:cNvSpPr txBox="1"/>
          <p:nvPr/>
        </p:nvSpPr>
        <p:spPr>
          <a:xfrm>
            <a:off x="1523880" y="3602160"/>
            <a:ext cx="9143640" cy="1655280"/>
          </a:xfrm>
          <a:prstGeom prst="rect">
            <a:avLst/>
          </a:prstGeom>
          <a:noFill/>
          <a:ln>
            <a:noFill/>
          </a:ln>
        </p:spPr>
        <p:txBody>
          <a:bodyPr/>
          <a:p>
            <a:pPr algn="ctr">
              <a:lnSpc>
                <a:spcPct val="100000"/>
              </a:lnSpc>
            </a:pPr>
            <a:r>
              <a:rPr b="0" lang="en-US" sz="2400" spc="-1" strike="noStrike">
                <a:solidFill>
                  <a:srgbClr val="000000"/>
                </a:solidFill>
                <a:uFill>
                  <a:solidFill>
                    <a:srgbClr val="ffffff"/>
                  </a:solidFill>
                </a:uFill>
                <a:latin typeface="Calibri"/>
              </a:rPr>
              <a:t>Iqbal Nouyed, </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rPr>
              <a:t>Advanced Image Processing Project</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rPr>
              <a:t>WVU, 2015</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Denoising techniques</a:t>
            </a:r>
            <a:endParaRPr b="0" lang="en-US" sz="1800" spc="-1" strike="noStrike">
              <a:solidFill>
                <a:srgbClr val="000000"/>
              </a:solidFill>
              <a:uFill>
                <a:solidFill>
                  <a:srgbClr val="ffffff"/>
                </a:solidFill>
              </a:uFill>
              <a:latin typeface="Calibri"/>
            </a:endParaRPr>
          </a:p>
        </p:txBody>
      </p:sp>
      <p:sp>
        <p:nvSpPr>
          <p:cNvPr id="115"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For denoising Gaussian white noise:</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BM3D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NLM (t=11, f=7)</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Bilateral filter (w=2, sigma=[2 .2])</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Wavelet (bior4.4, th=100)</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DCT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TV (50 iteration)</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PM (50 iteration)</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Weiner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BLS-GSM</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For deblurring:</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Shock</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Unsharp masking (lambda=0.1)</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Histogram equalization</a:t>
            </a:r>
            <a:endParaRPr b="0" lang="en-US" sz="2000" spc="-1" strike="noStrike">
              <a:solidFill>
                <a:srgbClr val="000000"/>
              </a:solidFill>
              <a:uFill>
                <a:solidFill>
                  <a:srgbClr val="ffffff"/>
                </a:solidFill>
              </a:u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(BM3D)</a:t>
            </a:r>
            <a:endParaRPr b="0" lang="en-US" sz="1800" spc="-1" strike="noStrike">
              <a:solidFill>
                <a:srgbClr val="000000"/>
              </a:solidFill>
              <a:uFill>
                <a:solidFill>
                  <a:srgbClr val="ffffff"/>
                </a:solidFill>
              </a:uFill>
              <a:latin typeface="Calibri"/>
            </a:endParaRPr>
          </a:p>
        </p:txBody>
      </p:sp>
      <p:pic>
        <p:nvPicPr>
          <p:cNvPr id="117" name="Picture 3" descr=""/>
          <p:cNvPicPr/>
          <p:nvPr/>
        </p:nvPicPr>
        <p:blipFill>
          <a:blip r:embed="rId1"/>
          <a:stretch/>
        </p:blipFill>
        <p:spPr>
          <a:xfrm>
            <a:off x="1518120" y="1266480"/>
            <a:ext cx="8095320" cy="5335200"/>
          </a:xfrm>
          <a:prstGeom prst="rect">
            <a:avLst/>
          </a:prstGeom>
          <a:ln>
            <a:noFill/>
          </a:ln>
        </p:spPr>
      </p:pic>
      <p:sp>
        <p:nvSpPr>
          <p:cNvPr id="118" name="CustomShape 2"/>
          <p:cNvSpPr/>
          <p:nvPr/>
        </p:nvSpPr>
        <p:spPr>
          <a:xfrm>
            <a:off x="1828800" y="150588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19" name="CustomShape 3"/>
          <p:cNvSpPr/>
          <p:nvPr/>
        </p:nvSpPr>
        <p:spPr>
          <a:xfrm>
            <a:off x="3434400" y="150588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20" name="CustomShape 4"/>
          <p:cNvSpPr/>
          <p:nvPr/>
        </p:nvSpPr>
        <p:spPr>
          <a:xfrm>
            <a:off x="4918680" y="150588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21" name="CustomShape 5"/>
          <p:cNvSpPr/>
          <p:nvPr/>
        </p:nvSpPr>
        <p:spPr>
          <a:xfrm>
            <a:off x="6333840" y="150588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22" name="CustomShape 6"/>
          <p:cNvSpPr/>
          <p:nvPr/>
        </p:nvSpPr>
        <p:spPr>
          <a:xfrm>
            <a:off x="7804800" y="150588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23"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24"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(Perona-Malik)</a:t>
            </a:r>
            <a:endParaRPr b="0" lang="en-US" sz="1800" spc="-1" strike="noStrike">
              <a:solidFill>
                <a:srgbClr val="000000"/>
              </a:solidFill>
              <a:uFill>
                <a:solidFill>
                  <a:srgbClr val="ffffff"/>
                </a:solidFill>
              </a:uFill>
              <a:latin typeface="Calibri"/>
            </a:endParaRPr>
          </a:p>
        </p:txBody>
      </p:sp>
      <p:sp>
        <p:nvSpPr>
          <p:cNvPr id="126"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27"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28"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29"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30"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31"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32"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33" name="Picture 12" descr=""/>
          <p:cNvPicPr/>
          <p:nvPr/>
        </p:nvPicPr>
        <p:blipFill>
          <a:blip r:embed="rId1"/>
          <a:stretch/>
        </p:blipFill>
        <p:spPr>
          <a:xfrm>
            <a:off x="1946880" y="1875240"/>
            <a:ext cx="6565680" cy="46803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(Total variance)</a:t>
            </a:r>
            <a:endParaRPr b="0" lang="en-US" sz="1800" spc="-1" strike="noStrike">
              <a:solidFill>
                <a:srgbClr val="000000"/>
              </a:solidFill>
              <a:uFill>
                <a:solidFill>
                  <a:srgbClr val="ffffff"/>
                </a:solidFill>
              </a:uFill>
              <a:latin typeface="Calibri"/>
            </a:endParaRPr>
          </a:p>
        </p:txBody>
      </p:sp>
      <p:sp>
        <p:nvSpPr>
          <p:cNvPr id="135"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36"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37"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38"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39"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40"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41"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42" name="Picture 2" descr=""/>
          <p:cNvPicPr/>
          <p:nvPr/>
        </p:nvPicPr>
        <p:blipFill>
          <a:blip r:embed="rId1"/>
          <a:stretch/>
        </p:blipFill>
        <p:spPr>
          <a:xfrm>
            <a:off x="2019240" y="1858320"/>
            <a:ext cx="5719680" cy="47610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(BLS-GSM)</a:t>
            </a:r>
            <a:endParaRPr b="0" lang="en-US" sz="1800" spc="-1" strike="noStrike">
              <a:solidFill>
                <a:srgbClr val="000000"/>
              </a:solidFill>
              <a:uFill>
                <a:solidFill>
                  <a:srgbClr val="ffffff"/>
                </a:solidFill>
              </a:uFill>
              <a:latin typeface="Calibri"/>
            </a:endParaRPr>
          </a:p>
        </p:txBody>
      </p:sp>
      <p:sp>
        <p:nvSpPr>
          <p:cNvPr id="144"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45"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46"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47"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48"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49"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50"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51" name="Picture 3" descr=""/>
          <p:cNvPicPr/>
          <p:nvPr/>
        </p:nvPicPr>
        <p:blipFill>
          <a:blip r:embed="rId1"/>
          <a:stretch/>
        </p:blipFill>
        <p:spPr>
          <a:xfrm>
            <a:off x="2223000" y="2127960"/>
            <a:ext cx="5842800" cy="45190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(Wiener)</a:t>
            </a:r>
            <a:endParaRPr b="0" lang="en-US" sz="1800" spc="-1" strike="noStrike">
              <a:solidFill>
                <a:srgbClr val="000000"/>
              </a:solidFill>
              <a:uFill>
                <a:solidFill>
                  <a:srgbClr val="ffffff"/>
                </a:solidFill>
              </a:uFill>
              <a:latin typeface="Calibri"/>
            </a:endParaRPr>
          </a:p>
        </p:txBody>
      </p:sp>
      <p:sp>
        <p:nvSpPr>
          <p:cNvPr id="153"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54"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55"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56"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57"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58"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59"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60" name="Picture 2" descr=""/>
          <p:cNvPicPr/>
          <p:nvPr/>
        </p:nvPicPr>
        <p:blipFill>
          <a:blip r:embed="rId1"/>
          <a:stretch/>
        </p:blipFill>
        <p:spPr>
          <a:xfrm>
            <a:off x="2221920" y="2054520"/>
            <a:ext cx="6020640" cy="45496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(Wavelet, bior4.4)</a:t>
            </a:r>
            <a:endParaRPr b="0" lang="en-US" sz="1800" spc="-1" strike="noStrike">
              <a:solidFill>
                <a:srgbClr val="000000"/>
              </a:solidFill>
              <a:uFill>
                <a:solidFill>
                  <a:srgbClr val="ffffff"/>
                </a:solidFill>
              </a:uFill>
              <a:latin typeface="Calibri"/>
            </a:endParaRPr>
          </a:p>
        </p:txBody>
      </p:sp>
      <p:sp>
        <p:nvSpPr>
          <p:cNvPr id="162"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63"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64"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65"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66"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67"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68"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69" name="Picture 3" descr=""/>
          <p:cNvPicPr/>
          <p:nvPr/>
        </p:nvPicPr>
        <p:blipFill>
          <a:blip r:embed="rId1"/>
          <a:stretch/>
        </p:blipFill>
        <p:spPr>
          <a:xfrm>
            <a:off x="2247840" y="2014200"/>
            <a:ext cx="6406200" cy="46774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(DCT)</a:t>
            </a:r>
            <a:endParaRPr b="0" lang="en-US" sz="1800" spc="-1" strike="noStrike">
              <a:solidFill>
                <a:srgbClr val="000000"/>
              </a:solidFill>
              <a:uFill>
                <a:solidFill>
                  <a:srgbClr val="ffffff"/>
                </a:solidFill>
              </a:uFill>
              <a:latin typeface="Calibri"/>
            </a:endParaRPr>
          </a:p>
        </p:txBody>
      </p:sp>
      <p:sp>
        <p:nvSpPr>
          <p:cNvPr id="171"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72"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73"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74"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75"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76"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77"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78" name="Picture 2" descr=""/>
          <p:cNvPicPr/>
          <p:nvPr/>
        </p:nvPicPr>
        <p:blipFill>
          <a:blip r:embed="rId1"/>
          <a:stretch/>
        </p:blipFill>
        <p:spPr>
          <a:xfrm>
            <a:off x="2252880" y="1915200"/>
            <a:ext cx="5870520" cy="461232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(NLM)</a:t>
            </a:r>
            <a:endParaRPr b="0" lang="en-US" sz="1800" spc="-1" strike="noStrike">
              <a:solidFill>
                <a:srgbClr val="000000"/>
              </a:solidFill>
              <a:uFill>
                <a:solidFill>
                  <a:srgbClr val="ffffff"/>
                </a:solidFill>
              </a:uFill>
              <a:latin typeface="Calibri"/>
            </a:endParaRPr>
          </a:p>
        </p:txBody>
      </p:sp>
      <p:sp>
        <p:nvSpPr>
          <p:cNvPr id="180"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81"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82"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83"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84"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85"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86"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87" name="Picture 3" descr=""/>
          <p:cNvPicPr/>
          <p:nvPr/>
        </p:nvPicPr>
        <p:blipFill>
          <a:blip r:embed="rId1"/>
          <a:stretch/>
        </p:blipFill>
        <p:spPr>
          <a:xfrm>
            <a:off x="2050560" y="1915200"/>
            <a:ext cx="7164000" cy="452124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(Bilateral filter)</a:t>
            </a:r>
            <a:endParaRPr b="0" lang="en-US" sz="1800" spc="-1" strike="noStrike">
              <a:solidFill>
                <a:srgbClr val="000000"/>
              </a:solidFill>
              <a:uFill>
                <a:solidFill>
                  <a:srgbClr val="ffffff"/>
                </a:solidFill>
              </a:uFill>
              <a:latin typeface="Calibri"/>
            </a:endParaRPr>
          </a:p>
        </p:txBody>
      </p:sp>
      <p:sp>
        <p:nvSpPr>
          <p:cNvPr id="189"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90"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191"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192"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193"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194"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195"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196" name="Picture 2" descr=""/>
          <p:cNvPicPr/>
          <p:nvPr/>
        </p:nvPicPr>
        <p:blipFill>
          <a:blip r:embed="rId1"/>
          <a:stretch/>
        </p:blipFill>
        <p:spPr>
          <a:xfrm>
            <a:off x="2109240" y="1915200"/>
            <a:ext cx="6698160" cy="45590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Outline</a:t>
            </a:r>
            <a:endParaRPr b="0" lang="en-US" sz="1800" spc="-1" strike="noStrike">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Why assess biometric quality ? Approaches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Chosen Face Quality Assessment Method</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Description of training method and datasets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Low quality image creation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Improving quality score using image denoising techniques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Results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Conclusion</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 on a single image (Bilateral filter)</a:t>
            </a:r>
            <a:endParaRPr b="0" lang="en-US" sz="1800" spc="-1" strike="noStrike">
              <a:solidFill>
                <a:srgbClr val="000000"/>
              </a:solidFill>
              <a:uFill>
                <a:solidFill>
                  <a:srgbClr val="ffffff"/>
                </a:solidFill>
              </a:uFill>
              <a:latin typeface="Calibri"/>
            </a:endParaRPr>
          </a:p>
        </p:txBody>
      </p:sp>
      <p:sp>
        <p:nvSpPr>
          <p:cNvPr id="198" name="CustomShape 2"/>
          <p:cNvSpPr/>
          <p:nvPr/>
        </p:nvSpPr>
        <p:spPr>
          <a:xfrm>
            <a:off x="2266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0</a:t>
            </a:r>
            <a:endParaRPr b="0" lang="en-US" sz="1800" spc="-1" strike="noStrike">
              <a:solidFill>
                <a:srgbClr val="000000"/>
              </a:solidFill>
              <a:uFill>
                <a:solidFill>
                  <a:srgbClr val="ffffff"/>
                </a:solidFill>
              </a:uFill>
              <a:latin typeface="Arial"/>
            </a:endParaRPr>
          </a:p>
        </p:txBody>
      </p:sp>
      <p:sp>
        <p:nvSpPr>
          <p:cNvPr id="199" name="CustomShape 3"/>
          <p:cNvSpPr/>
          <p:nvPr/>
        </p:nvSpPr>
        <p:spPr>
          <a:xfrm>
            <a:off x="38714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5</a:t>
            </a:r>
            <a:endParaRPr b="0" lang="en-US" sz="1800" spc="-1" strike="noStrike">
              <a:solidFill>
                <a:srgbClr val="000000"/>
              </a:solidFill>
              <a:uFill>
                <a:solidFill>
                  <a:srgbClr val="ffffff"/>
                </a:solidFill>
              </a:uFill>
              <a:latin typeface="Arial"/>
            </a:endParaRPr>
          </a:p>
        </p:txBody>
      </p:sp>
      <p:sp>
        <p:nvSpPr>
          <p:cNvPr id="200" name="CustomShape 4"/>
          <p:cNvSpPr/>
          <p:nvPr/>
        </p:nvSpPr>
        <p:spPr>
          <a:xfrm>
            <a:off x="535572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10</a:t>
            </a:r>
            <a:endParaRPr b="0" lang="en-US" sz="1800" spc="-1" strike="noStrike">
              <a:solidFill>
                <a:srgbClr val="000000"/>
              </a:solidFill>
              <a:uFill>
                <a:solidFill>
                  <a:srgbClr val="ffffff"/>
                </a:solidFill>
              </a:uFill>
              <a:latin typeface="Arial"/>
            </a:endParaRPr>
          </a:p>
        </p:txBody>
      </p:sp>
      <p:sp>
        <p:nvSpPr>
          <p:cNvPr id="201" name="CustomShape 5"/>
          <p:cNvSpPr/>
          <p:nvPr/>
        </p:nvSpPr>
        <p:spPr>
          <a:xfrm>
            <a:off x="677124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15</a:t>
            </a:r>
            <a:endParaRPr b="0" lang="en-US" sz="1800" spc="-1" strike="noStrike">
              <a:solidFill>
                <a:srgbClr val="000000"/>
              </a:solidFill>
              <a:uFill>
                <a:solidFill>
                  <a:srgbClr val="ffffff"/>
                </a:solidFill>
              </a:uFill>
              <a:latin typeface="Arial"/>
            </a:endParaRPr>
          </a:p>
        </p:txBody>
      </p:sp>
      <p:sp>
        <p:nvSpPr>
          <p:cNvPr id="202" name="CustomShape 6"/>
          <p:cNvSpPr/>
          <p:nvPr/>
        </p:nvSpPr>
        <p:spPr>
          <a:xfrm>
            <a:off x="8242200" y="1545840"/>
            <a:ext cx="147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Sigma_w = 20</a:t>
            </a:r>
            <a:endParaRPr b="0" lang="en-US" sz="1800" spc="-1" strike="noStrike">
              <a:solidFill>
                <a:srgbClr val="000000"/>
              </a:solidFill>
              <a:uFill>
                <a:solidFill>
                  <a:srgbClr val="ffffff"/>
                </a:solidFill>
              </a:uFill>
              <a:latin typeface="Arial"/>
            </a:endParaRPr>
          </a:p>
        </p:txBody>
      </p:sp>
      <p:sp>
        <p:nvSpPr>
          <p:cNvPr id="203"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204"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pic>
        <p:nvPicPr>
          <p:cNvPr id="205" name="Picture 2" descr=""/>
          <p:cNvPicPr/>
          <p:nvPr/>
        </p:nvPicPr>
        <p:blipFill>
          <a:blip r:embed="rId1"/>
          <a:stretch/>
        </p:blipFill>
        <p:spPr>
          <a:xfrm>
            <a:off x="2109240" y="1915200"/>
            <a:ext cx="6698160" cy="455904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Blur effect on a single image (Histeq)</a:t>
            </a:r>
            <a:endParaRPr b="0" lang="en-US" sz="1800" spc="-1" strike="noStrike">
              <a:solidFill>
                <a:srgbClr val="000000"/>
              </a:solidFill>
              <a:uFill>
                <a:solidFill>
                  <a:srgbClr val="ffffff"/>
                </a:solidFill>
              </a:uFill>
              <a:latin typeface="Calibri"/>
            </a:endParaRPr>
          </a:p>
        </p:txBody>
      </p:sp>
      <p:sp>
        <p:nvSpPr>
          <p:cNvPr id="207" name="CustomShape 2"/>
          <p:cNvSpPr/>
          <p:nvPr/>
        </p:nvSpPr>
        <p:spPr>
          <a:xfrm>
            <a:off x="3233520" y="1571760"/>
            <a:ext cx="794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0</a:t>
            </a:r>
            <a:endParaRPr b="0" lang="en-US" sz="1800" spc="-1" strike="noStrike">
              <a:solidFill>
                <a:srgbClr val="000000"/>
              </a:solidFill>
              <a:uFill>
                <a:solidFill>
                  <a:srgbClr val="ffffff"/>
                </a:solidFill>
              </a:uFill>
              <a:latin typeface="Arial"/>
            </a:endParaRPr>
          </a:p>
        </p:txBody>
      </p:sp>
      <p:sp>
        <p:nvSpPr>
          <p:cNvPr id="208" name="CustomShape 3"/>
          <p:cNvSpPr/>
          <p:nvPr/>
        </p:nvSpPr>
        <p:spPr>
          <a:xfrm>
            <a:off x="4481280" y="1545840"/>
            <a:ext cx="8456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1</a:t>
            </a:r>
            <a:endParaRPr b="0" lang="en-US" sz="1800" spc="-1" strike="noStrike">
              <a:solidFill>
                <a:srgbClr val="000000"/>
              </a:solidFill>
              <a:uFill>
                <a:solidFill>
                  <a:srgbClr val="ffffff"/>
                </a:solidFill>
              </a:uFill>
              <a:latin typeface="Arial"/>
            </a:endParaRPr>
          </a:p>
        </p:txBody>
      </p:sp>
      <p:sp>
        <p:nvSpPr>
          <p:cNvPr id="209" name="CustomShape 4"/>
          <p:cNvSpPr/>
          <p:nvPr/>
        </p:nvSpPr>
        <p:spPr>
          <a:xfrm>
            <a:off x="5634000" y="1545840"/>
            <a:ext cx="832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2</a:t>
            </a:r>
            <a:endParaRPr b="0" lang="en-US" sz="1800" spc="-1" strike="noStrike">
              <a:solidFill>
                <a:srgbClr val="000000"/>
              </a:solidFill>
              <a:uFill>
                <a:solidFill>
                  <a:srgbClr val="ffffff"/>
                </a:solidFill>
              </a:uFill>
              <a:latin typeface="Arial"/>
            </a:endParaRPr>
          </a:p>
        </p:txBody>
      </p:sp>
      <p:sp>
        <p:nvSpPr>
          <p:cNvPr id="210" name="CustomShape 5"/>
          <p:cNvSpPr/>
          <p:nvPr/>
        </p:nvSpPr>
        <p:spPr>
          <a:xfrm>
            <a:off x="6771240" y="1545840"/>
            <a:ext cx="821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4</a:t>
            </a:r>
            <a:endParaRPr b="0" lang="en-US" sz="1800" spc="-1" strike="noStrike">
              <a:solidFill>
                <a:srgbClr val="000000"/>
              </a:solidFill>
              <a:uFill>
                <a:solidFill>
                  <a:srgbClr val="ffffff"/>
                </a:solidFill>
              </a:uFill>
              <a:latin typeface="Arial"/>
            </a:endParaRPr>
          </a:p>
        </p:txBody>
      </p:sp>
      <p:sp>
        <p:nvSpPr>
          <p:cNvPr id="211" name="CustomShape 6"/>
          <p:cNvSpPr/>
          <p:nvPr/>
        </p:nvSpPr>
        <p:spPr>
          <a:xfrm>
            <a:off x="8242200" y="1545840"/>
            <a:ext cx="795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8 </a:t>
            </a:r>
            <a:endParaRPr b="0" lang="en-US" sz="1800" spc="-1" strike="noStrike">
              <a:solidFill>
                <a:srgbClr val="000000"/>
              </a:solidFill>
              <a:uFill>
                <a:solidFill>
                  <a:srgbClr val="ffffff"/>
                </a:solidFill>
              </a:uFill>
              <a:latin typeface="Arial"/>
            </a:endParaRPr>
          </a:p>
        </p:txBody>
      </p:sp>
      <p:sp>
        <p:nvSpPr>
          <p:cNvPr id="212"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213"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214" name="CustomShape 9"/>
          <p:cNvSpPr/>
          <p:nvPr/>
        </p:nvSpPr>
        <p:spPr>
          <a:xfrm>
            <a:off x="9288720" y="1526760"/>
            <a:ext cx="9680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16 </a:t>
            </a:r>
            <a:endParaRPr b="0" lang="en-US" sz="1800" spc="-1" strike="noStrike">
              <a:solidFill>
                <a:srgbClr val="000000"/>
              </a:solidFill>
              <a:uFill>
                <a:solidFill>
                  <a:srgbClr val="ffffff"/>
                </a:solidFill>
              </a:uFill>
              <a:latin typeface="Arial"/>
            </a:endParaRPr>
          </a:p>
        </p:txBody>
      </p:sp>
      <p:pic>
        <p:nvPicPr>
          <p:cNvPr id="215" name="Picture 3" descr=""/>
          <p:cNvPicPr/>
          <p:nvPr/>
        </p:nvPicPr>
        <p:blipFill>
          <a:blip r:embed="rId1"/>
          <a:stretch/>
        </p:blipFill>
        <p:spPr>
          <a:xfrm>
            <a:off x="2008800" y="1975320"/>
            <a:ext cx="9100440" cy="440352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Blur effect on a single image (Shock filter)</a:t>
            </a:r>
            <a:endParaRPr b="0" lang="en-US" sz="1800" spc="-1" strike="noStrike">
              <a:solidFill>
                <a:srgbClr val="000000"/>
              </a:solidFill>
              <a:uFill>
                <a:solidFill>
                  <a:srgbClr val="ffffff"/>
                </a:solidFill>
              </a:uFill>
              <a:latin typeface="Calibri"/>
            </a:endParaRPr>
          </a:p>
        </p:txBody>
      </p:sp>
      <p:sp>
        <p:nvSpPr>
          <p:cNvPr id="217" name="CustomShape 2"/>
          <p:cNvSpPr/>
          <p:nvPr/>
        </p:nvSpPr>
        <p:spPr>
          <a:xfrm>
            <a:off x="3233520" y="1571760"/>
            <a:ext cx="794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0</a:t>
            </a:r>
            <a:endParaRPr b="0" lang="en-US" sz="1800" spc="-1" strike="noStrike">
              <a:solidFill>
                <a:srgbClr val="000000"/>
              </a:solidFill>
              <a:uFill>
                <a:solidFill>
                  <a:srgbClr val="ffffff"/>
                </a:solidFill>
              </a:uFill>
              <a:latin typeface="Arial"/>
            </a:endParaRPr>
          </a:p>
        </p:txBody>
      </p:sp>
      <p:sp>
        <p:nvSpPr>
          <p:cNvPr id="218" name="CustomShape 3"/>
          <p:cNvSpPr/>
          <p:nvPr/>
        </p:nvSpPr>
        <p:spPr>
          <a:xfrm>
            <a:off x="4481280" y="1545840"/>
            <a:ext cx="8456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1</a:t>
            </a:r>
            <a:endParaRPr b="0" lang="en-US" sz="1800" spc="-1" strike="noStrike">
              <a:solidFill>
                <a:srgbClr val="000000"/>
              </a:solidFill>
              <a:uFill>
                <a:solidFill>
                  <a:srgbClr val="ffffff"/>
                </a:solidFill>
              </a:uFill>
              <a:latin typeface="Arial"/>
            </a:endParaRPr>
          </a:p>
        </p:txBody>
      </p:sp>
      <p:sp>
        <p:nvSpPr>
          <p:cNvPr id="219" name="CustomShape 4"/>
          <p:cNvSpPr/>
          <p:nvPr/>
        </p:nvSpPr>
        <p:spPr>
          <a:xfrm>
            <a:off x="5634000" y="1545840"/>
            <a:ext cx="832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2</a:t>
            </a:r>
            <a:endParaRPr b="0" lang="en-US" sz="1800" spc="-1" strike="noStrike">
              <a:solidFill>
                <a:srgbClr val="000000"/>
              </a:solidFill>
              <a:uFill>
                <a:solidFill>
                  <a:srgbClr val="ffffff"/>
                </a:solidFill>
              </a:uFill>
              <a:latin typeface="Arial"/>
            </a:endParaRPr>
          </a:p>
        </p:txBody>
      </p:sp>
      <p:sp>
        <p:nvSpPr>
          <p:cNvPr id="220" name="CustomShape 5"/>
          <p:cNvSpPr/>
          <p:nvPr/>
        </p:nvSpPr>
        <p:spPr>
          <a:xfrm>
            <a:off x="6771240" y="1545840"/>
            <a:ext cx="821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4</a:t>
            </a:r>
            <a:endParaRPr b="0" lang="en-US" sz="1800" spc="-1" strike="noStrike">
              <a:solidFill>
                <a:srgbClr val="000000"/>
              </a:solidFill>
              <a:uFill>
                <a:solidFill>
                  <a:srgbClr val="ffffff"/>
                </a:solidFill>
              </a:uFill>
              <a:latin typeface="Arial"/>
            </a:endParaRPr>
          </a:p>
        </p:txBody>
      </p:sp>
      <p:sp>
        <p:nvSpPr>
          <p:cNvPr id="221" name="CustomShape 6"/>
          <p:cNvSpPr/>
          <p:nvPr/>
        </p:nvSpPr>
        <p:spPr>
          <a:xfrm>
            <a:off x="8242200" y="1545840"/>
            <a:ext cx="795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8 </a:t>
            </a:r>
            <a:endParaRPr b="0" lang="en-US" sz="1800" spc="-1" strike="noStrike">
              <a:solidFill>
                <a:srgbClr val="000000"/>
              </a:solidFill>
              <a:uFill>
                <a:solidFill>
                  <a:srgbClr val="ffffff"/>
                </a:solidFill>
              </a:uFill>
              <a:latin typeface="Arial"/>
            </a:endParaRPr>
          </a:p>
        </p:txBody>
      </p:sp>
      <p:sp>
        <p:nvSpPr>
          <p:cNvPr id="222"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223"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224" name="CustomShape 9"/>
          <p:cNvSpPr/>
          <p:nvPr/>
        </p:nvSpPr>
        <p:spPr>
          <a:xfrm>
            <a:off x="9288720" y="1526760"/>
            <a:ext cx="9680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16 </a:t>
            </a:r>
            <a:endParaRPr b="0" lang="en-US" sz="1800" spc="-1" strike="noStrike">
              <a:solidFill>
                <a:srgbClr val="000000"/>
              </a:solidFill>
              <a:uFill>
                <a:solidFill>
                  <a:srgbClr val="ffffff"/>
                </a:solidFill>
              </a:uFill>
              <a:latin typeface="Arial"/>
            </a:endParaRPr>
          </a:p>
        </p:txBody>
      </p:sp>
      <p:pic>
        <p:nvPicPr>
          <p:cNvPr id="225" name="Picture 2" descr=""/>
          <p:cNvPicPr/>
          <p:nvPr/>
        </p:nvPicPr>
        <p:blipFill>
          <a:blip r:embed="rId1"/>
          <a:stretch/>
        </p:blipFill>
        <p:spPr>
          <a:xfrm>
            <a:off x="1961280" y="1912680"/>
            <a:ext cx="9288360" cy="44942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Blur effect on a single image (unsharp mask)</a:t>
            </a:r>
            <a:endParaRPr b="0" lang="en-US" sz="1800" spc="-1" strike="noStrike">
              <a:solidFill>
                <a:srgbClr val="000000"/>
              </a:solidFill>
              <a:uFill>
                <a:solidFill>
                  <a:srgbClr val="ffffff"/>
                </a:solidFill>
              </a:uFill>
              <a:latin typeface="Calibri"/>
            </a:endParaRPr>
          </a:p>
        </p:txBody>
      </p:sp>
      <p:sp>
        <p:nvSpPr>
          <p:cNvPr id="227" name="CustomShape 2"/>
          <p:cNvSpPr/>
          <p:nvPr/>
        </p:nvSpPr>
        <p:spPr>
          <a:xfrm>
            <a:off x="3233520" y="1571760"/>
            <a:ext cx="794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0</a:t>
            </a:r>
            <a:endParaRPr b="0" lang="en-US" sz="1800" spc="-1" strike="noStrike">
              <a:solidFill>
                <a:srgbClr val="000000"/>
              </a:solidFill>
              <a:uFill>
                <a:solidFill>
                  <a:srgbClr val="ffffff"/>
                </a:solidFill>
              </a:uFill>
              <a:latin typeface="Arial"/>
            </a:endParaRPr>
          </a:p>
        </p:txBody>
      </p:sp>
      <p:sp>
        <p:nvSpPr>
          <p:cNvPr id="228" name="CustomShape 3"/>
          <p:cNvSpPr/>
          <p:nvPr/>
        </p:nvSpPr>
        <p:spPr>
          <a:xfrm>
            <a:off x="4481280" y="1545840"/>
            <a:ext cx="8456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1</a:t>
            </a:r>
            <a:endParaRPr b="0" lang="en-US" sz="1800" spc="-1" strike="noStrike">
              <a:solidFill>
                <a:srgbClr val="000000"/>
              </a:solidFill>
              <a:uFill>
                <a:solidFill>
                  <a:srgbClr val="ffffff"/>
                </a:solidFill>
              </a:uFill>
              <a:latin typeface="Arial"/>
            </a:endParaRPr>
          </a:p>
        </p:txBody>
      </p:sp>
      <p:sp>
        <p:nvSpPr>
          <p:cNvPr id="229" name="CustomShape 4"/>
          <p:cNvSpPr/>
          <p:nvPr/>
        </p:nvSpPr>
        <p:spPr>
          <a:xfrm>
            <a:off x="5634000" y="1545840"/>
            <a:ext cx="832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2</a:t>
            </a:r>
            <a:endParaRPr b="0" lang="en-US" sz="1800" spc="-1" strike="noStrike">
              <a:solidFill>
                <a:srgbClr val="000000"/>
              </a:solidFill>
              <a:uFill>
                <a:solidFill>
                  <a:srgbClr val="ffffff"/>
                </a:solidFill>
              </a:uFill>
              <a:latin typeface="Arial"/>
            </a:endParaRPr>
          </a:p>
        </p:txBody>
      </p:sp>
      <p:sp>
        <p:nvSpPr>
          <p:cNvPr id="230" name="CustomShape 5"/>
          <p:cNvSpPr/>
          <p:nvPr/>
        </p:nvSpPr>
        <p:spPr>
          <a:xfrm>
            <a:off x="6771240" y="1545840"/>
            <a:ext cx="821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4</a:t>
            </a:r>
            <a:endParaRPr b="0" lang="en-US" sz="1800" spc="-1" strike="noStrike">
              <a:solidFill>
                <a:srgbClr val="000000"/>
              </a:solidFill>
              <a:uFill>
                <a:solidFill>
                  <a:srgbClr val="ffffff"/>
                </a:solidFill>
              </a:uFill>
              <a:latin typeface="Arial"/>
            </a:endParaRPr>
          </a:p>
        </p:txBody>
      </p:sp>
      <p:sp>
        <p:nvSpPr>
          <p:cNvPr id="231" name="CustomShape 6"/>
          <p:cNvSpPr/>
          <p:nvPr/>
        </p:nvSpPr>
        <p:spPr>
          <a:xfrm>
            <a:off x="8242200" y="1545840"/>
            <a:ext cx="795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8 </a:t>
            </a:r>
            <a:endParaRPr b="0" lang="en-US" sz="1800" spc="-1" strike="noStrike">
              <a:solidFill>
                <a:srgbClr val="000000"/>
              </a:solidFill>
              <a:uFill>
                <a:solidFill>
                  <a:srgbClr val="ffffff"/>
                </a:solidFill>
              </a:uFill>
              <a:latin typeface="Arial"/>
            </a:endParaRPr>
          </a:p>
        </p:txBody>
      </p:sp>
      <p:sp>
        <p:nvSpPr>
          <p:cNvPr id="232" name="CustomShape 7"/>
          <p:cNvSpPr/>
          <p:nvPr/>
        </p:nvSpPr>
        <p:spPr>
          <a:xfrm>
            <a:off x="838080" y="348516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233" name="CustomShape 8"/>
          <p:cNvSpPr/>
          <p:nvPr/>
        </p:nvSpPr>
        <p:spPr>
          <a:xfrm>
            <a:off x="838080" y="6009840"/>
            <a:ext cx="1414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Q, PSNR=&gt;</a:t>
            </a:r>
            <a:endParaRPr b="0" lang="en-US" sz="1800" spc="-1" strike="noStrike">
              <a:solidFill>
                <a:srgbClr val="000000"/>
              </a:solidFill>
              <a:uFill>
                <a:solidFill>
                  <a:srgbClr val="ffffff"/>
                </a:solidFill>
              </a:uFill>
              <a:latin typeface="Arial"/>
            </a:endParaRPr>
          </a:p>
        </p:txBody>
      </p:sp>
      <p:sp>
        <p:nvSpPr>
          <p:cNvPr id="234" name="CustomShape 9"/>
          <p:cNvSpPr/>
          <p:nvPr/>
        </p:nvSpPr>
        <p:spPr>
          <a:xfrm>
            <a:off x="9288720" y="1526760"/>
            <a:ext cx="9680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itr = 16 </a:t>
            </a:r>
            <a:endParaRPr b="0" lang="en-US" sz="1800" spc="-1" strike="noStrike">
              <a:solidFill>
                <a:srgbClr val="000000"/>
              </a:solidFill>
              <a:uFill>
                <a:solidFill>
                  <a:srgbClr val="ffffff"/>
                </a:solidFill>
              </a:uFill>
              <a:latin typeface="Arial"/>
            </a:endParaRPr>
          </a:p>
        </p:txBody>
      </p:sp>
      <p:pic>
        <p:nvPicPr>
          <p:cNvPr id="235" name="Picture 3" descr=""/>
          <p:cNvPicPr/>
          <p:nvPr/>
        </p:nvPicPr>
        <p:blipFill>
          <a:blip r:embed="rId1"/>
          <a:stretch/>
        </p:blipFill>
        <p:spPr>
          <a:xfrm>
            <a:off x="2252880" y="2048400"/>
            <a:ext cx="9130320" cy="44179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 on LFW Dataset (Gaussian noise)</a:t>
            </a:r>
            <a:endParaRPr b="0" lang="en-US" sz="1800" spc="-1" strike="noStrike">
              <a:solidFill>
                <a:srgbClr val="000000"/>
              </a:solidFill>
              <a:uFill>
                <a:solidFill>
                  <a:srgbClr val="ffffff"/>
                </a:solidFill>
              </a:uFill>
              <a:latin typeface="Calibri"/>
            </a:endParaRPr>
          </a:p>
        </p:txBody>
      </p:sp>
      <p:pic>
        <p:nvPicPr>
          <p:cNvPr id="237" name="Picture 3" descr=""/>
          <p:cNvPicPr/>
          <p:nvPr/>
        </p:nvPicPr>
        <p:blipFill>
          <a:blip r:embed="rId1"/>
          <a:stretch/>
        </p:blipFill>
        <p:spPr>
          <a:xfrm>
            <a:off x="153720" y="1687320"/>
            <a:ext cx="5628960" cy="3323880"/>
          </a:xfrm>
          <a:prstGeom prst="rect">
            <a:avLst/>
          </a:prstGeom>
          <a:ln>
            <a:noFill/>
          </a:ln>
        </p:spPr>
      </p:pic>
      <p:pic>
        <p:nvPicPr>
          <p:cNvPr id="238" name="Picture 4" descr=""/>
          <p:cNvPicPr/>
          <p:nvPr/>
        </p:nvPicPr>
        <p:blipFill>
          <a:blip r:embed="rId2"/>
          <a:stretch/>
        </p:blipFill>
        <p:spPr>
          <a:xfrm>
            <a:off x="5807520" y="1687320"/>
            <a:ext cx="6238440" cy="330480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 on LFW Dataset (Blurred image)</a:t>
            </a:r>
            <a:endParaRPr b="0" lang="en-US" sz="1800" spc="-1" strike="noStrike">
              <a:solidFill>
                <a:srgbClr val="000000"/>
              </a:solidFill>
              <a:uFill>
                <a:solidFill>
                  <a:srgbClr val="ffffff"/>
                </a:solidFill>
              </a:uFill>
              <a:latin typeface="Calibri"/>
            </a:endParaRPr>
          </a:p>
        </p:txBody>
      </p:sp>
      <p:pic>
        <p:nvPicPr>
          <p:cNvPr id="240" name="Picture 2" descr=""/>
          <p:cNvPicPr/>
          <p:nvPr/>
        </p:nvPicPr>
        <p:blipFill>
          <a:blip r:embed="rId1"/>
          <a:stretch/>
        </p:blipFill>
        <p:spPr>
          <a:xfrm>
            <a:off x="231840" y="1588680"/>
            <a:ext cx="5504760" cy="3314160"/>
          </a:xfrm>
          <a:prstGeom prst="rect">
            <a:avLst/>
          </a:prstGeom>
          <a:ln>
            <a:noFill/>
          </a:ln>
        </p:spPr>
      </p:pic>
      <p:pic>
        <p:nvPicPr>
          <p:cNvPr id="241" name="Picture 6" descr=""/>
          <p:cNvPicPr/>
          <p:nvPr/>
        </p:nvPicPr>
        <p:blipFill>
          <a:blip r:embed="rId2"/>
          <a:stretch/>
        </p:blipFill>
        <p:spPr>
          <a:xfrm>
            <a:off x="5970240" y="1588680"/>
            <a:ext cx="5545800" cy="333864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 on LFW Dataset (100 image)</a:t>
            </a:r>
            <a:endParaRPr b="0" lang="en-US" sz="1800" spc="-1" strike="noStrike">
              <a:solidFill>
                <a:srgbClr val="000000"/>
              </a:solidFill>
              <a:uFill>
                <a:solidFill>
                  <a:srgbClr val="ffffff"/>
                </a:solidFill>
              </a:uFill>
              <a:latin typeface="Calibri"/>
            </a:endParaRPr>
          </a:p>
        </p:txBody>
      </p:sp>
      <p:pic>
        <p:nvPicPr>
          <p:cNvPr id="243" name="Picture 3" descr=""/>
          <p:cNvPicPr/>
          <p:nvPr/>
        </p:nvPicPr>
        <p:blipFill>
          <a:blip r:embed="rId1"/>
          <a:stretch/>
        </p:blipFill>
        <p:spPr>
          <a:xfrm>
            <a:off x="214560" y="1805040"/>
            <a:ext cx="11500560" cy="3323160"/>
          </a:xfrm>
          <a:prstGeom prst="rect">
            <a:avLst/>
          </a:prstGeom>
          <a:ln>
            <a:noFill/>
          </a:ln>
        </p:spPr>
      </p:pic>
      <p:sp>
        <p:nvSpPr>
          <p:cNvPr id="244" name="CustomShape 2"/>
          <p:cNvSpPr/>
          <p:nvPr/>
        </p:nvSpPr>
        <p:spPr>
          <a:xfrm>
            <a:off x="3962520" y="5658840"/>
            <a:ext cx="3816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Total No. of detected faces = 570  </a:t>
            </a:r>
            <a:endParaRPr b="0" lang="en-US"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Conclusion</a:t>
            </a:r>
            <a:endParaRPr b="0" lang="en-US" sz="1800" spc="-1" strike="noStrike">
              <a:solidFill>
                <a:srgbClr val="000000"/>
              </a:solidFill>
              <a:uFill>
                <a:solidFill>
                  <a:srgbClr val="ffffff"/>
                </a:solidFill>
              </a:uFill>
              <a:latin typeface="Calibri"/>
            </a:endParaRPr>
          </a:p>
        </p:txBody>
      </p:sp>
      <p:sp>
        <p:nvSpPr>
          <p:cNvPr id="24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Gaussian noise</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BM3D and BLS-GSM found to be most effective on LFW dataset.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But improvement in PSNR has not affected the quality score.</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Blur effect</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Unsharp masking works but very little improvement.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Improvement in PSNR has not affected the quality score.</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An inverse relationship observed between the Probabilistic path based FIQA and noise (or blur) level.</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Further investigation is required to further understand the issues.</a:t>
            </a:r>
            <a:endParaRPr b="0" lang="en-US" sz="2800" spc="-1" strike="noStrike">
              <a:solidFill>
                <a:srgbClr val="000000"/>
              </a:solidFill>
              <a:uFill>
                <a:solidFill>
                  <a:srgbClr val="ffffff"/>
                </a:solidFill>
              </a:uFill>
              <a:latin typeface="Calibri"/>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38080" y="1825560"/>
            <a:ext cx="10515240" cy="4350960"/>
          </a:xfrm>
          <a:prstGeom prst="rect">
            <a:avLst/>
          </a:prstGeom>
          <a:noFill/>
          <a:ln>
            <a:noFill/>
          </a:ln>
        </p:spPr>
        <p:txBody>
          <a:bodyPr/>
          <a:p>
            <a:pPr algn="ctr">
              <a:lnSpc>
                <a:spcPct val="100000"/>
              </a:lnSpc>
            </a:pPr>
            <a:r>
              <a:rPr b="0" lang="en-US" sz="7200" spc="-1" strike="noStrike">
                <a:solidFill>
                  <a:srgbClr val="000000"/>
                </a:solidFill>
                <a:uFill>
                  <a:solidFill>
                    <a:srgbClr val="ffffff"/>
                  </a:solidFill>
                </a:uFill>
                <a:latin typeface="Calibri"/>
              </a:rPr>
              <a:t>Thank you.</a:t>
            </a:r>
            <a:endParaRPr b="0" lang="en-US" sz="28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a:rPr>
              <a:t>Why Assess Face Image Quality</a:t>
            </a:r>
            <a:endParaRPr b="0" lang="en-US" sz="1800" spc="-1" strike="noStrike">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effectiveness of automatic face recognition is challenged by variations in illumination, pose, occlusion and expression in captured face images.</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Selecting high quality face images for recognition is a promising strategy to improve system performance.</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Reduce overall computation load.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Quality Assessment Approaches</a:t>
            </a:r>
            <a:endParaRPr b="0" lang="en-US" sz="1800" spc="-1" strike="noStrike">
              <a:solidFill>
                <a:srgbClr val="000000"/>
              </a:solidFill>
              <a:uFill>
                <a:solidFill>
                  <a:srgbClr val="ffffff"/>
                </a:solidFill>
              </a:u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lvl="3" marL="2286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Empirically use certain facial properties, such as the resolution, pose angle, or illumination parameters, to quantify face image quality.</a:t>
            </a:r>
            <a:endParaRPr b="0" lang="en-US" sz="1800" spc="-1" strike="noStrike">
              <a:solidFill>
                <a:srgbClr val="000000"/>
              </a:solidFill>
              <a:uFill>
                <a:solidFill>
                  <a:srgbClr val="ffffff"/>
                </a:solidFill>
              </a:uFill>
              <a:latin typeface="Calibri"/>
            </a:endParaRPr>
          </a:p>
          <a:p>
            <a:pPr lvl="3" marL="2286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Compare a face to selected 'standard' faces and use their discrepancies for measuring face qualities</a:t>
            </a:r>
            <a:endParaRPr b="0" lang="en-US" sz="1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Patch based probabilistic Quality Assessment</a:t>
            </a:r>
            <a:endParaRPr b="0" lang="en-US" sz="1800" spc="-1" strike="noStrike">
              <a:solidFill>
                <a:srgbClr val="000000"/>
              </a:solidFill>
              <a:uFill>
                <a:solidFill>
                  <a:srgbClr val="ffffff"/>
                </a:solidFill>
              </a:uFill>
              <a:latin typeface="Calibri"/>
            </a:endParaRPr>
          </a:p>
        </p:txBody>
      </p:sp>
      <p:sp>
        <p:nvSpPr>
          <p:cNvPr id="92" name="TextShape 2"/>
          <p:cNvSpPr txBox="1"/>
          <p:nvPr/>
        </p:nvSpPr>
        <p:spPr>
          <a:xfrm>
            <a:off x="838080" y="1825560"/>
            <a:ext cx="5138280" cy="442908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Wong, Yongkang, et al. "Patch-based probabilistic image quality assessment for face selection and improved video-based face recognition." </a:t>
            </a:r>
            <a:r>
              <a:rPr b="0" i="1" lang="en-US" sz="2800" spc="-1" strike="noStrike">
                <a:solidFill>
                  <a:srgbClr val="000000"/>
                </a:solidFill>
                <a:uFill>
                  <a:solidFill>
                    <a:srgbClr val="ffffff"/>
                  </a:solidFill>
                </a:uFill>
                <a:latin typeface="Calibri"/>
              </a:rPr>
              <a:t>Computer Vision and Pattern Recognition Workshops (CVPRW), 2011 IEEE Computer Society Conference on</a:t>
            </a:r>
            <a:r>
              <a:rPr b="0" lang="en-US" sz="2800" spc="-1" strike="noStrike">
                <a:solidFill>
                  <a:srgbClr val="000000"/>
                </a:solidFill>
                <a:uFill>
                  <a:solidFill>
                    <a:srgbClr val="ffffff"/>
                  </a:solidFill>
                </a:uFill>
                <a:latin typeface="Calibri"/>
              </a:rPr>
              <a:t>. IEEE, 2011.</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Two phases: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Train patch models using standard images.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Test using trained models.</a:t>
            </a:r>
            <a:endParaRPr b="0" lang="en-US" sz="2000" spc="-1" strike="noStrike">
              <a:solidFill>
                <a:srgbClr val="000000"/>
              </a:solidFill>
              <a:uFill>
                <a:solidFill>
                  <a:srgbClr val="ffffff"/>
                </a:solidFill>
              </a:uFill>
              <a:latin typeface="Calibri"/>
            </a:endParaRPr>
          </a:p>
        </p:txBody>
      </p:sp>
      <p:pic>
        <p:nvPicPr>
          <p:cNvPr id="93" name="Picture 3" descr=""/>
          <p:cNvPicPr/>
          <p:nvPr/>
        </p:nvPicPr>
        <p:blipFill>
          <a:blip r:embed="rId1"/>
          <a:stretch/>
        </p:blipFill>
        <p:spPr>
          <a:xfrm>
            <a:off x="8089560" y="1577160"/>
            <a:ext cx="1703520" cy="5076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Training phase</a:t>
            </a:r>
            <a:endParaRPr b="0" lang="en-US" sz="1800" spc="-1" strike="noStrike">
              <a:solidFill>
                <a:srgbClr val="000000"/>
              </a:solidFill>
              <a:uFill>
                <a:solidFill>
                  <a:srgbClr val="ffffff"/>
                </a:solidFill>
              </a:uFill>
              <a:latin typeface="Calibri"/>
            </a:endParaRPr>
          </a:p>
        </p:txBody>
      </p:sp>
      <p:sp>
        <p:nvSpPr>
          <p:cNvPr id="95" name="TextShape 2"/>
          <p:cNvSpPr txBox="1"/>
          <p:nvPr/>
        </p:nvSpPr>
        <p:spPr>
          <a:xfrm>
            <a:off x="838080" y="1825560"/>
            <a:ext cx="5986440" cy="486648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Train data: training images are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well aligned,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centered faces,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frontal face images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under appropriate lighting with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neutral facial expression. </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We have used the ‘fa’ subset of FERET dataset.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training method: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method is initialized by constructing a generic face model.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One single model is constructed based on the multiple training faces.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firstly an image patch is moved in single steps accross the image along a predefined path.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size of the image is 64x64 pixels, size of the patch is 8x8 , with overlap by 7 pixels (in both row and column).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As a result there are 64-8+1=57 patches in each line of the image and 57*57=3249 patches in the entire image.</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For each of the patch of each training images a 2D-DCT is applied and 8x8 coffecients are determined.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Only the frequences of a 2x2 square at the top left of the matrix is considered because lower frequency components lie towards the upper left of the matrix and they characterise the coarse appearance and descriptive properties of a face.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Ignoring the DC component , the top left 2x2 element of matrix results in a feature vector of dimension 3.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From all the training images of this patch location mean vector and 3x3 covariance matrix of the set of vectors is determined.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This is done for all the patch locations for all the training images.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These mean vector and mean covariance matrix is used as the trained model at test phase.</a:t>
            </a:r>
            <a:endParaRPr b="0" lang="en-US" sz="2800" spc="-1" strike="noStrike">
              <a:solidFill>
                <a:srgbClr val="000000"/>
              </a:solidFill>
              <a:uFill>
                <a:solidFill>
                  <a:srgbClr val="ffffff"/>
                </a:solidFill>
              </a:uFill>
              <a:latin typeface="Calibri"/>
            </a:endParaRPr>
          </a:p>
        </p:txBody>
      </p:sp>
      <p:pic>
        <p:nvPicPr>
          <p:cNvPr id="96" name="Picture 3" descr=""/>
          <p:cNvPicPr/>
          <p:nvPr/>
        </p:nvPicPr>
        <p:blipFill>
          <a:blip r:embed="rId1"/>
          <a:stretch/>
        </p:blipFill>
        <p:spPr>
          <a:xfrm>
            <a:off x="6824880" y="1472760"/>
            <a:ext cx="4909320" cy="476856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Testing Phase</a:t>
            </a:r>
            <a:endParaRPr b="0" lang="en-US" sz="1800" spc="-1" strike="noStrike">
              <a:solidFill>
                <a:srgbClr val="000000"/>
              </a:solidFill>
              <a:uFill>
                <a:solidFill>
                  <a:srgbClr val="ffffff"/>
                </a:solidFill>
              </a:uFill>
              <a:latin typeface="Calibri"/>
            </a:endParaRPr>
          </a:p>
        </p:txBody>
      </p:sp>
      <p:sp>
        <p:nvSpPr>
          <p:cNvPr id="98" name="TextShape 2"/>
          <p:cNvSpPr txBox="1"/>
          <p:nvPr/>
        </p:nvSpPr>
        <p:spPr>
          <a:xfrm>
            <a:off x="838080" y="1825560"/>
            <a:ext cx="10863000" cy="476028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Test data: Unlike train images, images in test data will have pose variations, varying shadow conditions, blurring as well as alignment errors to show quality variations from the ideal state. We have used 100 images from LFW dataset.</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Viola-Jones Haar-based face detector is used to detect face, then resized to 64x64 to match with training image dimension. Image log transformed to normalize intensity.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Now, the image is segmented into patches in the same way as training phase. Each patch is normalized to zero mean and unit variance. DCT coefficients are extracted.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Now to determine the similarity of each patch of the face image to the corresponding patch of the generic face model a posterior probability for each patch is determining by vector into a Gaussian probability density function based on the generic face model.</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The aim is not to recognize an individual face but to determine close the patch of the face from the test set is to an average patch at the same location represented by the generic face model. The formula assigns a low probability to patches with DCT coefficients far from the mean of the probabilistic model and a high probability to patches with DCT coefficients close to the mean of the probabilistic model.</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The quality of the image is determined by combining all the posterior probabilities of the patches.</a:t>
            </a:r>
            <a:endParaRPr b="0" lang="en-US" sz="2800" spc="-1" strike="noStrike">
              <a:solidFill>
                <a:srgbClr val="000000"/>
              </a:solidFill>
              <a:uFill>
                <a:solidFill>
                  <a:srgbClr val="ffffff"/>
                </a:solidFill>
              </a:uFill>
              <a:latin typeface="Calibri"/>
            </a:endParaRPr>
          </a:p>
        </p:txBody>
      </p:sp>
      <p:pic>
        <p:nvPicPr>
          <p:cNvPr id="99" name="Picture 3" descr=""/>
          <p:cNvPicPr/>
          <p:nvPr/>
        </p:nvPicPr>
        <p:blipFill>
          <a:blip r:embed="rId1"/>
          <a:stretch/>
        </p:blipFill>
        <p:spPr>
          <a:xfrm>
            <a:off x="3844800" y="4327560"/>
            <a:ext cx="3335760" cy="560520"/>
          </a:xfrm>
          <a:prstGeom prst="rect">
            <a:avLst/>
          </a:prstGeom>
          <a:ln>
            <a:noFill/>
          </a:ln>
        </p:spPr>
      </p:pic>
      <p:pic>
        <p:nvPicPr>
          <p:cNvPr id="100" name="Picture 4" descr=""/>
          <p:cNvPicPr/>
          <p:nvPr/>
        </p:nvPicPr>
        <p:blipFill>
          <a:blip r:embed="rId2"/>
          <a:stretch/>
        </p:blipFill>
        <p:spPr>
          <a:xfrm>
            <a:off x="4479480" y="6172560"/>
            <a:ext cx="2066760" cy="3704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Sample Images</a:t>
            </a:r>
            <a:endParaRPr b="0" lang="en-US" sz="1800" spc="-1" strike="noStrike">
              <a:solidFill>
                <a:srgbClr val="000000"/>
              </a:solidFill>
              <a:uFill>
                <a:solidFill>
                  <a:srgbClr val="ffffff"/>
                </a:solidFill>
              </a:uFill>
              <a:latin typeface="Calibri"/>
            </a:endParaRPr>
          </a:p>
        </p:txBody>
      </p:sp>
      <p:sp>
        <p:nvSpPr>
          <p:cNvPr id="10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Training set (Preprocessed, 1000 images, FERET database): </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Test set (Raw, 100 images, LFW database):</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pic>
        <p:nvPicPr>
          <p:cNvPr id="103" name="Picture 3" descr=""/>
          <p:cNvPicPr/>
          <p:nvPr/>
        </p:nvPicPr>
        <p:blipFill>
          <a:blip r:embed="rId1"/>
          <a:stretch/>
        </p:blipFill>
        <p:spPr>
          <a:xfrm>
            <a:off x="7585920" y="2608200"/>
            <a:ext cx="571320" cy="952200"/>
          </a:xfrm>
          <a:prstGeom prst="rect">
            <a:avLst/>
          </a:prstGeom>
          <a:ln>
            <a:noFill/>
          </a:ln>
        </p:spPr>
      </p:pic>
      <p:pic>
        <p:nvPicPr>
          <p:cNvPr id="104" name="Picture 4" descr=""/>
          <p:cNvPicPr/>
          <p:nvPr/>
        </p:nvPicPr>
        <p:blipFill>
          <a:blip r:embed="rId2"/>
          <a:stretch/>
        </p:blipFill>
        <p:spPr>
          <a:xfrm>
            <a:off x="6631920" y="2608200"/>
            <a:ext cx="571320" cy="952200"/>
          </a:xfrm>
          <a:prstGeom prst="rect">
            <a:avLst/>
          </a:prstGeom>
          <a:ln>
            <a:noFill/>
          </a:ln>
        </p:spPr>
      </p:pic>
      <p:pic>
        <p:nvPicPr>
          <p:cNvPr id="105" name="Picture 5" descr=""/>
          <p:cNvPicPr/>
          <p:nvPr/>
        </p:nvPicPr>
        <p:blipFill>
          <a:blip r:embed="rId3"/>
          <a:stretch/>
        </p:blipFill>
        <p:spPr>
          <a:xfrm>
            <a:off x="5677560" y="2608200"/>
            <a:ext cx="571320" cy="952200"/>
          </a:xfrm>
          <a:prstGeom prst="rect">
            <a:avLst/>
          </a:prstGeom>
          <a:ln>
            <a:noFill/>
          </a:ln>
        </p:spPr>
      </p:pic>
      <p:pic>
        <p:nvPicPr>
          <p:cNvPr id="106" name="Picture 6" descr=""/>
          <p:cNvPicPr/>
          <p:nvPr/>
        </p:nvPicPr>
        <p:blipFill>
          <a:blip r:embed="rId4"/>
          <a:stretch/>
        </p:blipFill>
        <p:spPr>
          <a:xfrm>
            <a:off x="4723560" y="2608200"/>
            <a:ext cx="571320" cy="952200"/>
          </a:xfrm>
          <a:prstGeom prst="rect">
            <a:avLst/>
          </a:prstGeom>
          <a:ln>
            <a:noFill/>
          </a:ln>
        </p:spPr>
      </p:pic>
      <p:pic>
        <p:nvPicPr>
          <p:cNvPr id="107" name="Picture 7" descr=""/>
          <p:cNvPicPr/>
          <p:nvPr/>
        </p:nvPicPr>
        <p:blipFill>
          <a:blip r:embed="rId5"/>
          <a:stretch/>
        </p:blipFill>
        <p:spPr>
          <a:xfrm>
            <a:off x="3769560" y="2608200"/>
            <a:ext cx="571320" cy="952200"/>
          </a:xfrm>
          <a:prstGeom prst="rect">
            <a:avLst/>
          </a:prstGeom>
          <a:ln>
            <a:noFill/>
          </a:ln>
        </p:spPr>
      </p:pic>
      <p:pic>
        <p:nvPicPr>
          <p:cNvPr id="108" name="Picture 9" descr=""/>
          <p:cNvPicPr/>
          <p:nvPr/>
        </p:nvPicPr>
        <p:blipFill>
          <a:blip r:embed="rId6"/>
          <a:stretch/>
        </p:blipFill>
        <p:spPr>
          <a:xfrm>
            <a:off x="8780760" y="4343400"/>
            <a:ext cx="2381040" cy="2381040"/>
          </a:xfrm>
          <a:prstGeom prst="rect">
            <a:avLst/>
          </a:prstGeom>
          <a:ln>
            <a:noFill/>
          </a:ln>
        </p:spPr>
      </p:pic>
      <p:pic>
        <p:nvPicPr>
          <p:cNvPr id="109" name="Picture 10" descr=""/>
          <p:cNvPicPr/>
          <p:nvPr/>
        </p:nvPicPr>
        <p:blipFill>
          <a:blip r:embed="rId7"/>
          <a:stretch/>
        </p:blipFill>
        <p:spPr>
          <a:xfrm>
            <a:off x="6247800" y="4343400"/>
            <a:ext cx="2381040" cy="2381040"/>
          </a:xfrm>
          <a:prstGeom prst="rect">
            <a:avLst/>
          </a:prstGeom>
          <a:ln>
            <a:noFill/>
          </a:ln>
        </p:spPr>
      </p:pic>
      <p:pic>
        <p:nvPicPr>
          <p:cNvPr id="110" name="Picture 11" descr=""/>
          <p:cNvPicPr/>
          <p:nvPr/>
        </p:nvPicPr>
        <p:blipFill>
          <a:blip r:embed="rId8"/>
          <a:stretch/>
        </p:blipFill>
        <p:spPr>
          <a:xfrm>
            <a:off x="3714840" y="4343400"/>
            <a:ext cx="2381040" cy="2381040"/>
          </a:xfrm>
          <a:prstGeom prst="rect">
            <a:avLst/>
          </a:prstGeom>
          <a:ln>
            <a:noFill/>
          </a:ln>
        </p:spPr>
      </p:pic>
      <p:pic>
        <p:nvPicPr>
          <p:cNvPr id="111" name="Picture 12" descr=""/>
          <p:cNvPicPr/>
          <p:nvPr/>
        </p:nvPicPr>
        <p:blipFill>
          <a:blip r:embed="rId9"/>
          <a:stretch/>
        </p:blipFill>
        <p:spPr>
          <a:xfrm>
            <a:off x="1181880" y="4343400"/>
            <a:ext cx="2381040" cy="23810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Creating low quality face images</a:t>
            </a:r>
            <a:endParaRPr b="0" lang="en-US" sz="1800" spc="-1" strike="noStrike">
              <a:solidFill>
                <a:srgbClr val="000000"/>
              </a:solidFill>
              <a:uFill>
                <a:solidFill>
                  <a:srgbClr val="ffffff"/>
                </a:solidFill>
              </a:uFill>
              <a:latin typeface="Calibri"/>
            </a:endParaRPr>
          </a:p>
        </p:txBody>
      </p:sp>
      <p:sp>
        <p:nvSpPr>
          <p:cNvPr id="113"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Target of study: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Effect of presence of different degrees of white noise on quality score.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Effect of different degrees of blurriness on quality sore.</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Two approaches: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Apply Gaussian noise of different variance </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Range of Sigma_w =  0, 5, 10, 15, 20</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Apply heat_diffusion with different number of iterations</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Iteration = 0 , 1, 2, 4, 8, 16</a:t>
            </a:r>
            <a:endParaRPr b="0" lang="en-US" sz="1800" spc="-1" strike="noStrike">
              <a:solidFill>
                <a:srgbClr val="000000"/>
              </a:solidFill>
              <a:uFill>
                <a:solidFill>
                  <a:srgbClr val="ffffff"/>
                </a:solidFill>
              </a:u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1055</TotalTime>
  <Application>LibreOffice/5.1.4.2$Linux_X86_64 LibreOffice_project/10m0$Build-2</Application>
  <Words>1360</Words>
  <Paragraphs>207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2015-12-04T23:24:35Z</dcterms:created>
  <dc:creator>Naved</dc:creator>
  <dc:description/>
  <dc:language>en-US</dc:language>
  <cp:lastModifiedBy/>
  <dcterms:modified xsi:type="dcterms:W3CDTF">2017-07-10T19:47:55Z</dcterms:modified>
  <cp:revision>44</cp:revision>
  <dc:subject/>
  <dc:title>A Study on Improving Low Biometric Quality of Face Images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