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16" r:id="rId1"/>
  </p:sldMasterIdLst>
  <p:notesMasterIdLst>
    <p:notesMasterId r:id="rId46"/>
  </p:notesMasterIdLst>
  <p:sldIdLst>
    <p:sldId id="259" r:id="rId2"/>
    <p:sldId id="267" r:id="rId3"/>
    <p:sldId id="376" r:id="rId4"/>
    <p:sldId id="675" r:id="rId5"/>
    <p:sldId id="392" r:id="rId6"/>
    <p:sldId id="676" r:id="rId7"/>
    <p:sldId id="378" r:id="rId8"/>
    <p:sldId id="677" r:id="rId9"/>
    <p:sldId id="379" r:id="rId10"/>
    <p:sldId id="678" r:id="rId11"/>
    <p:sldId id="679" r:id="rId12"/>
    <p:sldId id="680" r:id="rId13"/>
    <p:sldId id="380" r:id="rId14"/>
    <p:sldId id="370" r:id="rId15"/>
    <p:sldId id="681" r:id="rId16"/>
    <p:sldId id="682" r:id="rId17"/>
    <p:sldId id="503" r:id="rId18"/>
    <p:sldId id="683" r:id="rId19"/>
    <p:sldId id="685" r:id="rId20"/>
    <p:sldId id="686" r:id="rId21"/>
    <p:sldId id="684" r:id="rId22"/>
    <p:sldId id="687" r:id="rId23"/>
    <p:sldId id="688" r:id="rId24"/>
    <p:sldId id="689" r:id="rId25"/>
    <p:sldId id="690" r:id="rId26"/>
    <p:sldId id="691" r:id="rId27"/>
    <p:sldId id="692" r:id="rId28"/>
    <p:sldId id="693" r:id="rId29"/>
    <p:sldId id="694" r:id="rId30"/>
    <p:sldId id="695" r:id="rId31"/>
    <p:sldId id="696" r:id="rId32"/>
    <p:sldId id="697" r:id="rId33"/>
    <p:sldId id="698" r:id="rId34"/>
    <p:sldId id="699" r:id="rId35"/>
    <p:sldId id="700" r:id="rId36"/>
    <p:sldId id="701" r:id="rId37"/>
    <p:sldId id="702" r:id="rId38"/>
    <p:sldId id="703" r:id="rId39"/>
    <p:sldId id="705" r:id="rId40"/>
    <p:sldId id="709" r:id="rId41"/>
    <p:sldId id="706" r:id="rId42"/>
    <p:sldId id="708" r:id="rId43"/>
    <p:sldId id="710" r:id="rId44"/>
    <p:sldId id="285" r:id="rId4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Georgia" pitchFamily="18" charset="0"/>
        <a:ea typeface="宋体" pitchFamily="2" charset="-122"/>
        <a:cs typeface="+mn-cs"/>
      </a:defRPr>
    </a:lvl1pPr>
    <a:lvl2pPr marL="457200" algn="l" rtl="0" fontAlgn="base">
      <a:spcBef>
        <a:spcPct val="0"/>
      </a:spcBef>
      <a:spcAft>
        <a:spcPct val="0"/>
      </a:spcAft>
      <a:defRPr kern="1200">
        <a:solidFill>
          <a:schemeClr val="tx1"/>
        </a:solidFill>
        <a:latin typeface="Georgia" pitchFamily="18" charset="0"/>
        <a:ea typeface="宋体" pitchFamily="2" charset="-122"/>
        <a:cs typeface="+mn-cs"/>
      </a:defRPr>
    </a:lvl2pPr>
    <a:lvl3pPr marL="914400" algn="l" rtl="0" fontAlgn="base">
      <a:spcBef>
        <a:spcPct val="0"/>
      </a:spcBef>
      <a:spcAft>
        <a:spcPct val="0"/>
      </a:spcAft>
      <a:defRPr kern="1200">
        <a:solidFill>
          <a:schemeClr val="tx1"/>
        </a:solidFill>
        <a:latin typeface="Georgia" pitchFamily="18" charset="0"/>
        <a:ea typeface="宋体" pitchFamily="2" charset="-122"/>
        <a:cs typeface="+mn-cs"/>
      </a:defRPr>
    </a:lvl3pPr>
    <a:lvl4pPr marL="1371600" algn="l" rtl="0" fontAlgn="base">
      <a:spcBef>
        <a:spcPct val="0"/>
      </a:spcBef>
      <a:spcAft>
        <a:spcPct val="0"/>
      </a:spcAft>
      <a:defRPr kern="1200">
        <a:solidFill>
          <a:schemeClr val="tx1"/>
        </a:solidFill>
        <a:latin typeface="Georgia" pitchFamily="18" charset="0"/>
        <a:ea typeface="宋体" pitchFamily="2" charset="-122"/>
        <a:cs typeface="+mn-cs"/>
      </a:defRPr>
    </a:lvl4pPr>
    <a:lvl5pPr marL="1828800" algn="l" rtl="0" fontAlgn="base">
      <a:spcBef>
        <a:spcPct val="0"/>
      </a:spcBef>
      <a:spcAft>
        <a:spcPct val="0"/>
      </a:spcAft>
      <a:defRPr kern="1200">
        <a:solidFill>
          <a:schemeClr val="tx1"/>
        </a:solidFill>
        <a:latin typeface="Georgia" pitchFamily="18" charset="0"/>
        <a:ea typeface="宋体" pitchFamily="2" charset="-122"/>
        <a:cs typeface="+mn-cs"/>
      </a:defRPr>
    </a:lvl5pPr>
    <a:lvl6pPr marL="2286000" algn="l" defTabSz="914400" rtl="0" eaLnBrk="1" latinLnBrk="0" hangingPunct="1">
      <a:defRPr kern="1200">
        <a:solidFill>
          <a:schemeClr val="tx1"/>
        </a:solidFill>
        <a:latin typeface="Georgia" pitchFamily="18" charset="0"/>
        <a:ea typeface="宋体" pitchFamily="2" charset="-122"/>
        <a:cs typeface="+mn-cs"/>
      </a:defRPr>
    </a:lvl6pPr>
    <a:lvl7pPr marL="2743200" algn="l" defTabSz="914400" rtl="0" eaLnBrk="1" latinLnBrk="0" hangingPunct="1">
      <a:defRPr kern="1200">
        <a:solidFill>
          <a:schemeClr val="tx1"/>
        </a:solidFill>
        <a:latin typeface="Georgia" pitchFamily="18" charset="0"/>
        <a:ea typeface="宋体" pitchFamily="2" charset="-122"/>
        <a:cs typeface="+mn-cs"/>
      </a:defRPr>
    </a:lvl7pPr>
    <a:lvl8pPr marL="3200400" algn="l" defTabSz="914400" rtl="0" eaLnBrk="1" latinLnBrk="0" hangingPunct="1">
      <a:defRPr kern="1200">
        <a:solidFill>
          <a:schemeClr val="tx1"/>
        </a:solidFill>
        <a:latin typeface="Georgia" pitchFamily="18" charset="0"/>
        <a:ea typeface="宋体" pitchFamily="2" charset="-122"/>
        <a:cs typeface="+mn-cs"/>
      </a:defRPr>
    </a:lvl8pPr>
    <a:lvl9pPr marL="3657600" algn="l" defTabSz="914400" rtl="0" eaLnBrk="1" latinLnBrk="0" hangingPunct="1">
      <a:defRPr kern="1200">
        <a:solidFill>
          <a:schemeClr val="tx1"/>
        </a:solidFill>
        <a:latin typeface="Georgia"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80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13" autoAdjust="0"/>
    <p:restoredTop sz="77173" autoAdjust="0"/>
  </p:normalViewPr>
  <p:slideViewPr>
    <p:cSldViewPr>
      <p:cViewPr varScale="1">
        <p:scale>
          <a:sx n="99" d="100"/>
          <a:sy n="99" d="100"/>
        </p:scale>
        <p:origin x="2292" y="72"/>
      </p:cViewPr>
      <p:guideLst>
        <p:guide orient="horz" pos="2160"/>
        <p:guide pos="2880"/>
      </p:guideLst>
    </p:cSldViewPr>
  </p:slideViewPr>
  <p:outlineViewPr>
    <p:cViewPr>
      <p:scale>
        <a:sx n="33" d="100"/>
        <a:sy n="33" d="100"/>
      </p:scale>
      <p:origin x="0" y="-684"/>
    </p:cViewPr>
  </p:outlineViewPr>
  <p:notesTextViewPr>
    <p:cViewPr>
      <p:scale>
        <a:sx n="100" d="100"/>
        <a:sy n="100" d="100"/>
      </p:scale>
      <p:origin x="0" y="0"/>
    </p:cViewPr>
  </p:notesTextViewPr>
  <p:notesViewPr>
    <p:cSldViewPr>
      <p:cViewPr varScale="1">
        <p:scale>
          <a:sx n="97" d="100"/>
          <a:sy n="97" d="100"/>
        </p:scale>
        <p:origin x="361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761C6B8-BBFE-4FCB-B8F7-1E1E155304BB}" type="datetimeFigureOut">
              <a:rPr lang="zh-CN" altLang="en-US"/>
              <a:pPr>
                <a:defRPr/>
              </a:pPr>
              <a:t>2017/4/20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DCAFBFFF-F7AF-4FFA-8A28-3D94C28F9BB5}" type="slidenum">
              <a:rPr lang="zh-CN" altLang="en-US"/>
              <a:pPr>
                <a:defRPr/>
              </a:pPr>
              <a:t>‹#›</a:t>
            </a:fld>
            <a:endParaRPr lang="zh-CN" altLang="en-US"/>
          </a:p>
        </p:txBody>
      </p:sp>
    </p:spTree>
    <p:extLst>
      <p:ext uri="{BB962C8B-B14F-4D97-AF65-F5344CB8AC3E}">
        <p14:creationId xmlns:p14="http://schemas.microsoft.com/office/powerpoint/2010/main" val="3571099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baike.baidu.com/item/MVC"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baike.baidu.com/item/Servlet"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baike.baidu.com/item/J2EE"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baike.baidu.com/item/%E6%95%B0%E6%8D%AE%E6%8C%81%E4%B9%85%E5%8C%96"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a:t>
            </a:fld>
            <a:endParaRPr lang="zh-CN" altLang="en-US"/>
          </a:p>
        </p:txBody>
      </p:sp>
    </p:spTree>
    <p:extLst>
      <p:ext uri="{BB962C8B-B14F-4D97-AF65-F5344CB8AC3E}">
        <p14:creationId xmlns:p14="http://schemas.microsoft.com/office/powerpoint/2010/main" val="37132487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与业务建模不同的是，我们的视角和建模目的已经从原来的描述业务、理解业务变成了理解系统、描述系统。这两者的差别在于引入了计算机</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10</a:t>
            </a:fld>
            <a:endParaRPr lang="zh-CN" altLang="en-US"/>
          </a:p>
        </p:txBody>
      </p:sp>
    </p:spTree>
    <p:extLst>
      <p:ext uri="{BB962C8B-B14F-4D97-AF65-F5344CB8AC3E}">
        <p14:creationId xmlns:p14="http://schemas.microsoft.com/office/powerpoint/2010/main" val="4138564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smtClean="0">
                <a:solidFill>
                  <a:schemeClr val="accent2">
                    <a:lumMod val="75000"/>
                  </a:schemeClr>
                </a:solidFill>
                <a:latin typeface="华文仿宋" panose="02010600040101010101" pitchFamily="2" charset="-122"/>
                <a:ea typeface="华文仿宋" panose="02010600040101010101" pitchFamily="2" charset="-122"/>
              </a:rPr>
              <a:t>申请登记：</a:t>
            </a:r>
            <a:r>
              <a:rPr lang="zh-CN" altLang="en-US" sz="1200" dirty="0" smtClean="0">
                <a:latin typeface="华文仿宋" panose="02010600040101010101" pitchFamily="2" charset="-122"/>
                <a:ea typeface="华文仿宋" panose="02010600040101010101" pitchFamily="2" charset="-122"/>
              </a:rPr>
              <a:t>是业务员创建申请单、录入用户资料的过程。</a:t>
            </a:r>
            <a:endParaRPr lang="en-US" altLang="zh-CN" sz="1200" dirty="0" smtClean="0">
              <a:latin typeface="华文仿宋" panose="02010600040101010101" pitchFamily="2" charset="-122"/>
              <a:ea typeface="华文仿宋" panose="02010600040101010101" pitchFamily="2" charset="-122"/>
            </a:endParaRPr>
          </a:p>
          <a:p>
            <a:r>
              <a:rPr lang="zh-CN" altLang="en-US" sz="1200" dirty="0" smtClean="0">
                <a:latin typeface="华文仿宋" panose="02010600040101010101" pitchFamily="2" charset="-122"/>
                <a:ea typeface="华文仿宋" panose="02010600040101010101" pitchFamily="2" charset="-122"/>
              </a:rPr>
              <a:t>描述业务员如何操作计算机来完成这个过程，采用活动图</a:t>
            </a:r>
            <a:endParaRPr lang="en-US" altLang="zh-CN" sz="1200" dirty="0" smtClean="0">
              <a:latin typeface="华文仿宋" panose="02010600040101010101" pitchFamily="2" charset="-122"/>
              <a:ea typeface="华文仿宋" panose="02010600040101010101" pitchFamily="2" charset="-122"/>
            </a:endParaRPr>
          </a:p>
          <a:p>
            <a:endParaRPr lang="en-US" altLang="zh-CN" dirty="0" smtClean="0"/>
          </a:p>
          <a:p>
            <a:r>
              <a:rPr lang="zh-CN" altLang="en-US" dirty="0" smtClean="0"/>
              <a:t>与</a:t>
            </a:r>
            <a:r>
              <a:rPr lang="zh-CN" altLang="en-US" dirty="0" smtClean="0"/>
              <a:t>业务用况相比，在系统用况场景中出现了计算机这样的泳道。这个场景描述的内容实际上是一个人机交互的过程，即业务员如何操作、计算机如何动作的过程。所谓系统建模，就是在引入计算机系统后，业务如何通过计算机得以实现的过程。</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11</a:t>
            </a:fld>
            <a:endParaRPr lang="zh-CN" altLang="en-US"/>
          </a:p>
        </p:txBody>
      </p:sp>
    </p:spTree>
    <p:extLst>
      <p:ext uri="{BB962C8B-B14F-4D97-AF65-F5344CB8AC3E}">
        <p14:creationId xmlns:p14="http://schemas.microsoft.com/office/powerpoint/2010/main" val="2132267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一般而言，系统用况用活动图和用况规约就足以将系统需求描述清楚了。</a:t>
            </a:r>
            <a:endParaRPr lang="en-US" altLang="zh-CN" dirty="0" smtClean="0"/>
          </a:p>
          <a:p>
            <a:r>
              <a:rPr lang="zh-CN" altLang="en-US" dirty="0" smtClean="0"/>
              <a:t>从表</a:t>
            </a:r>
            <a:r>
              <a:rPr lang="en-US" altLang="zh-CN" dirty="0" smtClean="0"/>
              <a:t>11-1</a:t>
            </a:r>
            <a:r>
              <a:rPr lang="zh-CN" altLang="en-US" dirty="0" smtClean="0"/>
              <a:t>所示的用况规约中可以读出计算机实现业务所需的全部细节，包括人机交互的场景，计算机执行过程及分支、异常情况处理、业务规则的应用、实体信息（表单所填数据）等。一切编程所需要的细节都可以在用况规约文档中显示。</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12</a:t>
            </a:fld>
            <a:endParaRPr lang="zh-CN" altLang="en-US"/>
          </a:p>
        </p:txBody>
      </p:sp>
    </p:spTree>
    <p:extLst>
      <p:ext uri="{BB962C8B-B14F-4D97-AF65-F5344CB8AC3E}">
        <p14:creationId xmlns:p14="http://schemas.microsoft.com/office/powerpoint/2010/main" val="3120954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讨论一： 需求追溯可以保证软件是可验证的，这样才有质量保证可言。</a:t>
            </a:r>
            <a:r>
              <a:rPr lang="en-US" altLang="zh-CN" dirty="0" smtClean="0"/>
              <a:t/>
            </a:r>
            <a:br>
              <a:rPr lang="en-US" altLang="zh-CN" dirty="0" smtClean="0"/>
            </a:br>
            <a:r>
              <a:rPr lang="en-US" altLang="zh-CN" dirty="0" smtClean="0"/>
              <a:t>  </a:t>
            </a:r>
            <a:r>
              <a:rPr lang="zh-CN" altLang="en-US" dirty="0" smtClean="0"/>
              <a:t>本小节过程：系统用况的确定从业务用况场景开始，采用映射、抽象、合并、拆分和演绎的方法，从业务用况场景中找到系统用况，从而确定系统范围。再针对系统用况进行建模，通过用况场景和用况规约得到系统需求。</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讨论二：作业探讨业务用况粒度的选择问题。业务用况粒度应该是第三章的内容</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13</a:t>
            </a:fld>
            <a:endParaRPr lang="zh-CN" altLang="en-US"/>
          </a:p>
        </p:txBody>
      </p:sp>
    </p:spTree>
    <p:extLst>
      <p:ext uri="{BB962C8B-B14F-4D97-AF65-F5344CB8AC3E}">
        <p14:creationId xmlns:p14="http://schemas.microsoft.com/office/powerpoint/2010/main" val="1361981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并非所有的业务规则否需要用计算机来实现，有些业务规则只适合人工处理的。这种情况下，规则的计算是由人来完成的，只需要最后将结果输入即可，例如审批意见</a:t>
            </a:r>
            <a:r>
              <a:rPr lang="zh-CN" altLang="en-US" dirty="0" smtClean="0"/>
              <a:t>。</a:t>
            </a:r>
            <a:endParaRPr lang="en-US" altLang="zh-CN" dirty="0" smtClean="0"/>
          </a:p>
          <a:p>
            <a:endParaRPr lang="en-US" altLang="zh-CN" dirty="0" smtClean="0"/>
          </a:p>
          <a:p>
            <a:r>
              <a:rPr lang="zh-CN" altLang="en-US" dirty="0" smtClean="0"/>
              <a:t>在这里解释一下业务规则引擎，因为后续的示例中会用到。</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14</a:t>
            </a:fld>
            <a:endParaRPr lang="zh-CN" altLang="en-US"/>
          </a:p>
        </p:txBody>
      </p:sp>
    </p:spTree>
    <p:extLst>
      <p:ext uri="{BB962C8B-B14F-4D97-AF65-F5344CB8AC3E}">
        <p14:creationId xmlns:p14="http://schemas.microsoft.com/office/powerpoint/2010/main" val="738710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15</a:t>
            </a:fld>
            <a:endParaRPr lang="zh-CN" altLang="en-US"/>
          </a:p>
        </p:txBody>
      </p:sp>
    </p:spTree>
    <p:extLst>
      <p:ext uri="{BB962C8B-B14F-4D97-AF65-F5344CB8AC3E}">
        <p14:creationId xmlns:p14="http://schemas.microsoft.com/office/powerpoint/2010/main" val="39705642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条业务规则将会对程序产生很大的影响，在程序处理上，由于种种原因所填的表单都会经过多次修改，每一次修改都要求在数据库中保存当时的副本。这就产生了历史数据保存问题和历史数据版本管理问题。如果我们将这条业务规则交由程序员进行处理，那么在程序的很多地方都需要为此编程。这样同样的历史数据版本管理在不同程序员手里实现的质量都是参差不齐的，软件的质量</a:t>
            </a:r>
            <a:r>
              <a:rPr lang="zh-CN" altLang="en-US" dirty="0" smtClean="0"/>
              <a:t>就值得的</a:t>
            </a:r>
            <a:r>
              <a:rPr lang="zh-CN" altLang="en-US" dirty="0" smtClean="0"/>
              <a:t>怀疑。</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16</a:t>
            </a:fld>
            <a:endParaRPr lang="zh-CN" altLang="en-US"/>
          </a:p>
        </p:txBody>
      </p:sp>
    </p:spTree>
    <p:extLst>
      <p:ext uri="{BB962C8B-B14F-4D97-AF65-F5344CB8AC3E}">
        <p14:creationId xmlns:p14="http://schemas.microsoft.com/office/powerpoint/2010/main" val="1865745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历史数据管理的实现就是实现一</a:t>
            </a:r>
            <a:r>
              <a:rPr lang="zh-CN" altLang="en-US" dirty="0" smtClean="0"/>
              <a:t>组接口提供对这些历史数据的写入和查询，同时规定业务实体必须实现的接口和继承的超类，历史数据的写入和查询由历史数据版本管理框架来实现。</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a:t>
            </a:r>
            <a:r>
              <a:rPr lang="en-US" altLang="zh-CN" dirty="0" smtClean="0"/>
              <a:t>1</a:t>
            </a:r>
            <a:r>
              <a:rPr lang="zh-CN" altLang="en-US" dirty="0" smtClean="0"/>
              <a:t>：历史数据管理框架示例</a:t>
            </a:r>
            <a:endParaRPr lang="en-US" altLang="zh-CN" dirty="0" smtClean="0"/>
          </a:p>
          <a:p>
            <a:r>
              <a:rPr lang="zh-CN" altLang="en-US" dirty="0" smtClean="0"/>
              <a:t>实际的实体类，即</a:t>
            </a:r>
            <a:r>
              <a:rPr lang="en-US" altLang="zh-CN" dirty="0" err="1" smtClean="0"/>
              <a:t>ConcreteEntity</a:t>
            </a:r>
            <a:r>
              <a:rPr lang="zh-CN" altLang="en-US" dirty="0" smtClean="0"/>
              <a:t>类，在这里采用一个策略，当提交业务数据时调用</a:t>
            </a:r>
            <a:r>
              <a:rPr lang="en-US" altLang="zh-CN" dirty="0" err="1" smtClean="0"/>
              <a:t>SuperEntity</a:t>
            </a:r>
            <a:r>
              <a:rPr lang="zh-CN" altLang="en-US" dirty="0" smtClean="0"/>
              <a:t>的</a:t>
            </a:r>
            <a:r>
              <a:rPr lang="en-US" altLang="zh-CN" dirty="0" err="1" smtClean="0"/>
              <a:t>saveData</a:t>
            </a:r>
            <a:r>
              <a:rPr lang="en-US" altLang="zh-CN" dirty="0" smtClean="0"/>
              <a:t>()</a:t>
            </a:r>
            <a:r>
              <a:rPr lang="zh-CN" altLang="en-US" dirty="0" smtClean="0"/>
              <a:t>方法，</a:t>
            </a:r>
            <a:r>
              <a:rPr lang="en-US" altLang="zh-CN" dirty="0" err="1" smtClean="0"/>
              <a:t>SuperEntity</a:t>
            </a:r>
            <a:r>
              <a:rPr lang="zh-CN" altLang="en-US" dirty="0" smtClean="0"/>
              <a:t>类会先创建一个版本将业务数据保存到</a:t>
            </a:r>
            <a:r>
              <a:rPr lang="en-US" altLang="zh-CN" dirty="0" smtClean="0"/>
              <a:t>Version</a:t>
            </a:r>
            <a:r>
              <a:rPr lang="zh-CN" altLang="en-US" dirty="0" smtClean="0"/>
              <a:t>类和</a:t>
            </a:r>
            <a:r>
              <a:rPr lang="en-US" altLang="zh-CN" dirty="0" err="1" smtClean="0"/>
              <a:t>HistoricalData</a:t>
            </a:r>
            <a:r>
              <a:rPr lang="zh-CN" altLang="en-US" dirty="0" smtClean="0"/>
              <a:t>类中，完成后再调用</a:t>
            </a:r>
            <a:r>
              <a:rPr lang="en-US" altLang="zh-CN" dirty="0" smtClean="0"/>
              <a:t>submit</a:t>
            </a:r>
            <a:r>
              <a:rPr lang="zh-CN" altLang="en-US" dirty="0" smtClean="0"/>
              <a:t>（）方法。由于创建</a:t>
            </a:r>
            <a:r>
              <a:rPr lang="en-US" altLang="zh-CN" dirty="0" smtClean="0"/>
              <a:t>submit</a:t>
            </a:r>
            <a:r>
              <a:rPr lang="zh-CN" altLang="en-US" dirty="0" smtClean="0"/>
              <a:t>方法是虚拟的方法，因此</a:t>
            </a:r>
            <a:r>
              <a:rPr lang="en-US" altLang="zh-CN" dirty="0" err="1" smtClean="0"/>
              <a:t>ConcreteEntity</a:t>
            </a:r>
            <a:r>
              <a:rPr lang="zh-CN" altLang="en-US" dirty="0" smtClean="0"/>
              <a:t>类必须实现这个方法。各</a:t>
            </a:r>
            <a:r>
              <a:rPr lang="en-US" altLang="zh-CN" dirty="0" err="1" smtClean="0"/>
              <a:t>ConcreteEntity</a:t>
            </a:r>
            <a:r>
              <a:rPr lang="zh-CN" altLang="en-US" dirty="0" smtClean="0"/>
              <a:t>类在</a:t>
            </a:r>
            <a:r>
              <a:rPr lang="en-US" altLang="zh-CN" dirty="0" smtClean="0"/>
              <a:t>submit</a:t>
            </a:r>
            <a:r>
              <a:rPr lang="zh-CN" altLang="en-US" dirty="0" smtClean="0"/>
              <a:t>（）方法当中实现自己保存业务数据的逻辑，因此，对编程人员来说，保存历史数据版本的所有</a:t>
            </a:r>
            <a:r>
              <a:rPr lang="zh-CN" altLang="en-US" baseline="0" dirty="0" smtClean="0"/>
              <a:t> 工作就是</a:t>
            </a:r>
            <a:r>
              <a:rPr lang="en-US" altLang="zh-CN" baseline="0" dirty="0" err="1" smtClean="0"/>
              <a:t>i</a:t>
            </a:r>
            <a:r>
              <a:rPr lang="zh-CN" altLang="en-US" baseline="0" dirty="0" smtClean="0"/>
              <a:t>继承</a:t>
            </a:r>
            <a:r>
              <a:rPr lang="en-US" altLang="zh-CN" baseline="0" dirty="0" err="1" smtClean="0"/>
              <a:t>SuperEntity</a:t>
            </a:r>
            <a:r>
              <a:rPr lang="zh-CN" altLang="en-US" baseline="0" dirty="0" smtClean="0"/>
              <a:t>类，并在提交业务数据时调用</a:t>
            </a:r>
            <a:r>
              <a:rPr lang="en-US" altLang="zh-CN" baseline="0" dirty="0" err="1" smtClean="0"/>
              <a:t>saveData</a:t>
            </a:r>
            <a:r>
              <a:rPr lang="zh-CN" altLang="en-US" baseline="0" dirty="0" smtClean="0"/>
              <a:t>（）方法</a:t>
            </a:r>
            <a:endParaRPr lang="en-US" altLang="zh-CN" dirty="0" smtClean="0"/>
          </a:p>
          <a:p>
            <a:r>
              <a:rPr lang="zh-CN" altLang="en-US" dirty="0" smtClean="0"/>
              <a:t>图</a:t>
            </a:r>
            <a:r>
              <a:rPr lang="en-US" altLang="zh-CN" dirty="0" smtClean="0"/>
              <a:t>2</a:t>
            </a:r>
            <a:r>
              <a:rPr lang="zh-CN" altLang="en-US" dirty="0" smtClean="0"/>
              <a:t>：创建历史数据过程</a:t>
            </a:r>
            <a:endParaRPr lang="en-US" altLang="zh-CN" dirty="0" smtClean="0"/>
          </a:p>
          <a:p>
            <a:r>
              <a:rPr lang="zh-CN" altLang="en-US" dirty="0" smtClean="0"/>
              <a:t>图</a:t>
            </a:r>
            <a:r>
              <a:rPr lang="en-US" altLang="zh-CN" dirty="0" smtClean="0"/>
              <a:t>3</a:t>
            </a:r>
            <a:r>
              <a:rPr lang="zh-CN" altLang="en-US" dirty="0" smtClean="0"/>
              <a:t>：查询历史数据过程</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17</a:t>
            </a:fld>
            <a:endParaRPr lang="zh-CN" altLang="en-US"/>
          </a:p>
        </p:txBody>
      </p:sp>
    </p:spTree>
    <p:extLst>
      <p:ext uri="{BB962C8B-B14F-4D97-AF65-F5344CB8AC3E}">
        <p14:creationId xmlns:p14="http://schemas.microsoft.com/office/powerpoint/2010/main" val="3701605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一般而言，交互规则可以在业务用况场景、业务用况规约、系统用况规约当中找到。</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18</a:t>
            </a:fld>
            <a:endParaRPr lang="zh-CN" altLang="en-US"/>
          </a:p>
        </p:txBody>
      </p:sp>
    </p:spTree>
    <p:extLst>
      <p:ext uri="{BB962C8B-B14F-4D97-AF65-F5344CB8AC3E}">
        <p14:creationId xmlns:p14="http://schemas.microsoft.com/office/powerpoint/2010/main" val="18166194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19</a:t>
            </a:fld>
            <a:endParaRPr lang="zh-CN" altLang="en-US"/>
          </a:p>
        </p:txBody>
      </p:sp>
    </p:spTree>
    <p:extLst>
      <p:ext uri="{BB962C8B-B14F-4D97-AF65-F5344CB8AC3E}">
        <p14:creationId xmlns:p14="http://schemas.microsoft.com/office/powerpoint/2010/main" val="3742230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a:t>
            </a:fld>
            <a:endParaRPr lang="zh-CN" altLang="en-US"/>
          </a:p>
        </p:txBody>
      </p:sp>
    </p:spTree>
    <p:extLst>
      <p:ext uri="{BB962C8B-B14F-4D97-AF65-F5344CB8AC3E}">
        <p14:creationId xmlns:p14="http://schemas.microsoft.com/office/powerpoint/2010/main" val="3877326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20</a:t>
            </a:fld>
            <a:endParaRPr lang="zh-CN" altLang="en-US"/>
          </a:p>
        </p:txBody>
      </p:sp>
    </p:spTree>
    <p:extLst>
      <p:ext uri="{BB962C8B-B14F-4D97-AF65-F5344CB8AC3E}">
        <p14:creationId xmlns:p14="http://schemas.microsoft.com/office/powerpoint/2010/main" val="4021341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为避免依赖，设计师应当将这条业务设计成单独的对象或模块。</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a:t>
            </a:r>
            <a:r>
              <a:rPr lang="en-US" altLang="zh-CN" dirty="0" smtClean="0"/>
              <a:t>11-9</a:t>
            </a:r>
            <a:r>
              <a:rPr lang="zh-CN" altLang="en-US" dirty="0" smtClean="0"/>
              <a:t>：</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图</a:t>
            </a:r>
            <a:r>
              <a:rPr lang="en-US" altLang="zh-CN" dirty="0" smtClean="0"/>
              <a:t>11-10</a:t>
            </a:r>
            <a:r>
              <a:rPr lang="zh-CN" altLang="en-US" dirty="0" smtClean="0"/>
              <a:t>：</a:t>
            </a:r>
            <a:endParaRPr lang="en-US" altLang="zh-CN" dirty="0" smtClean="0"/>
          </a:p>
          <a:p>
            <a:r>
              <a:rPr lang="zh-CN" altLang="en-US" dirty="0" smtClean="0"/>
              <a:t>申请登记程序需要应用到业务规则是，首先访问欠费查询规则类，由欠费查询规则类负责向欠费统计用况接口获取欠费记录，进行处理后返回判断结果。这样就解决了依赖问题。两个用况可独立编程。他们之间的交互问题可交给欠费查询规则类来处理。</a:t>
            </a:r>
            <a:endParaRPr lang="en-US" altLang="zh-CN"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21</a:t>
            </a:fld>
            <a:endParaRPr lang="zh-CN" altLang="en-US"/>
          </a:p>
        </p:txBody>
      </p:sp>
    </p:spTree>
    <p:extLst>
      <p:ext uri="{BB962C8B-B14F-4D97-AF65-F5344CB8AC3E}">
        <p14:creationId xmlns:p14="http://schemas.microsoft.com/office/powerpoint/2010/main" val="2151951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与交互规则不同的是，内禀规则即使混合在业务逻辑中也不会产生很大的问题。当业务规则发生变化时，受到影响的也仅仅是业务对象自己或者特定的一段程序，不会波及其他程序。</a:t>
            </a:r>
            <a:endParaRPr lang="en-US" altLang="zh-CN" dirty="0" smtClean="0"/>
          </a:p>
          <a:p>
            <a:r>
              <a:rPr lang="zh-CN" altLang="en-US" dirty="0" smtClean="0"/>
              <a:t>可以交由程序员处理。</a:t>
            </a:r>
            <a:endParaRPr lang="en-US" altLang="zh-CN" dirty="0" smtClean="0"/>
          </a:p>
          <a:p>
            <a:r>
              <a:rPr lang="zh-CN" altLang="en-US" dirty="0" smtClean="0"/>
              <a:t>不过建议将内禀规则写成单独的一个方法或者一个类，养成好编程变习惯</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22</a:t>
            </a:fld>
            <a:endParaRPr lang="zh-CN" altLang="en-US"/>
          </a:p>
        </p:txBody>
      </p:sp>
    </p:spTree>
    <p:extLst>
      <p:ext uri="{BB962C8B-B14F-4D97-AF65-F5344CB8AC3E}">
        <p14:creationId xmlns:p14="http://schemas.microsoft.com/office/powerpoint/2010/main" val="328019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系统用况和系统用况规约告诉我们世界怎样运行，而用况实现则把这些设想变成现实。</a:t>
            </a:r>
            <a:endParaRPr lang="en-US" altLang="zh-CN" dirty="0" smtClean="0"/>
          </a:p>
          <a:p>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第五章中分析模型是采用</a:t>
            </a:r>
            <a:r>
              <a:rPr lang="en-US" altLang="zh-CN" dirty="0" smtClean="0"/>
              <a:t>MVC</a:t>
            </a:r>
            <a:r>
              <a:rPr lang="zh-CN" altLang="en-US" dirty="0" smtClean="0"/>
              <a:t>模式，将用况场景中描述的业务分解为边界（操作界面和展示界面）、控制（业务逻辑）和实体（业务数据）这三个元素建立实现用况场景的对象模型。于是边界类对象，控制类对象和实体类对象就成为实现用况的关键对象。</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其中，实体类对象是核心对象，所有的算法、流程、界面都围绕数据进行，数据被封装在实体对象中。</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r>
              <a:rPr lang="zh-CN" altLang="en-US" dirty="0" smtClean="0"/>
              <a:t>为用况实现建模，经过三个步骤</a:t>
            </a:r>
            <a:endParaRPr lang="en-US" altLang="zh-CN" dirty="0" smtClean="0"/>
          </a:p>
          <a:p>
            <a:r>
              <a:rPr lang="zh-CN" altLang="en-US" sz="2200" dirty="0" smtClean="0">
                <a:latin typeface="华文仿宋" panose="02010600040101010101" pitchFamily="2" charset="-122"/>
                <a:ea typeface="华文仿宋" panose="02010600040101010101" pitchFamily="2" charset="-122"/>
              </a:rPr>
              <a:t>第一步：在用况场景中发现和定义实体对象</a:t>
            </a:r>
            <a:endParaRPr lang="en-US" altLang="zh-CN" sz="2200" dirty="0" smtClean="0">
              <a:latin typeface="华文仿宋" panose="02010600040101010101" pitchFamily="2" charset="-122"/>
              <a:ea typeface="华文仿宋" panose="02010600040101010101" pitchFamily="2" charset="-122"/>
            </a:endParaRPr>
          </a:p>
          <a:p>
            <a:r>
              <a:rPr lang="en-US" altLang="zh-CN" sz="2200" dirty="0" smtClean="0">
                <a:latin typeface="华文仿宋" panose="02010600040101010101" pitchFamily="2" charset="-122"/>
                <a:ea typeface="华文仿宋" panose="02010600040101010101" pitchFamily="2" charset="-122"/>
              </a:rPr>
              <a:t>     --- </a:t>
            </a:r>
            <a:r>
              <a:rPr lang="zh-CN" altLang="en-US" sz="2200" dirty="0" smtClean="0">
                <a:latin typeface="华文仿宋" panose="02010600040101010101" pitchFamily="2" charset="-122"/>
                <a:ea typeface="华文仿宋" panose="02010600040101010101" pitchFamily="2" charset="-122"/>
              </a:rPr>
              <a:t>这些实体对象代表了我们将要操作的业务数据，发现和定义实体对象的方法非常简单，在用况场景中，每一个活动都是有动词</a:t>
            </a:r>
            <a:r>
              <a:rPr lang="en-US" altLang="zh-CN" sz="2200" dirty="0" smtClean="0">
                <a:latin typeface="华文仿宋" panose="02010600040101010101" pitchFamily="2" charset="-122"/>
                <a:ea typeface="华文仿宋" panose="02010600040101010101" pitchFamily="2" charset="-122"/>
              </a:rPr>
              <a:t>+</a:t>
            </a:r>
            <a:r>
              <a:rPr lang="zh-CN" altLang="en-US" sz="2200" dirty="0" smtClean="0">
                <a:latin typeface="华文仿宋" panose="02010600040101010101" pitchFamily="2" charset="-122"/>
                <a:ea typeface="华文仿宋" panose="02010600040101010101" pitchFamily="2" charset="-122"/>
              </a:rPr>
              <a:t>名词构成的，这个名词就是我们寻找的实体</a:t>
            </a:r>
            <a:endParaRPr lang="en-US" altLang="zh-CN" sz="2200" dirty="0" smtClean="0">
              <a:latin typeface="华文仿宋" panose="02010600040101010101" pitchFamily="2" charset="-122"/>
              <a:ea typeface="华文仿宋" panose="02010600040101010101" pitchFamily="2" charset="-122"/>
            </a:endParaRPr>
          </a:p>
          <a:p>
            <a:r>
              <a:rPr lang="zh-CN" altLang="en-US" sz="2200" dirty="0" smtClean="0">
                <a:latin typeface="华文仿宋" panose="02010600040101010101" pitchFamily="2" charset="-122"/>
                <a:ea typeface="华文仿宋" panose="02010600040101010101" pitchFamily="2" charset="-122"/>
              </a:rPr>
              <a:t>第二步：用控制对象来操作和处理实体对象中的数据</a:t>
            </a:r>
            <a:endParaRPr lang="en-US" altLang="zh-CN" sz="2200" dirty="0" smtClean="0">
              <a:latin typeface="华文仿宋" panose="02010600040101010101" pitchFamily="2" charset="-122"/>
              <a:ea typeface="华文仿宋" panose="02010600040101010101" pitchFamily="2" charset="-122"/>
            </a:endParaRPr>
          </a:p>
          <a:p>
            <a:r>
              <a:rPr lang="en-US" altLang="zh-CN" sz="2200" dirty="0" smtClean="0">
                <a:latin typeface="华文仿宋" panose="02010600040101010101" pitchFamily="2" charset="-122"/>
                <a:ea typeface="华文仿宋" panose="02010600040101010101" pitchFamily="2" charset="-122"/>
              </a:rPr>
              <a:t>     ---</a:t>
            </a:r>
            <a:r>
              <a:rPr lang="zh-CN" altLang="en-US" sz="2200" dirty="0" smtClean="0">
                <a:latin typeface="华文仿宋" panose="02010600040101010101" pitchFamily="2" charset="-122"/>
                <a:ea typeface="华文仿宋" panose="02010600040101010101" pitchFamily="2" charset="-122"/>
              </a:rPr>
              <a:t>为每个实体对象加上一个控制对象，它包含对实体对象的处理逻辑</a:t>
            </a:r>
            <a:endParaRPr lang="en-US" altLang="zh-CN" sz="2200" dirty="0" smtClean="0">
              <a:latin typeface="华文仿宋" panose="02010600040101010101" pitchFamily="2" charset="-122"/>
              <a:ea typeface="华文仿宋" panose="02010600040101010101" pitchFamily="2" charset="-122"/>
            </a:endParaRPr>
          </a:p>
          <a:p>
            <a:r>
              <a:rPr lang="zh-CN" altLang="en-US" sz="2200" dirty="0" smtClean="0">
                <a:latin typeface="华文仿宋" panose="02010600040101010101" pitchFamily="2" charset="-122"/>
                <a:ea typeface="华文仿宋" panose="02010600040101010101" pitchFamily="2" charset="-122"/>
              </a:rPr>
              <a:t>第三步：用边界对象来构建接收外部指令的界面</a:t>
            </a:r>
            <a:endParaRPr lang="en-US" altLang="zh-CN" sz="2200" dirty="0" smtClean="0">
              <a:latin typeface="华文仿宋" panose="02010600040101010101" pitchFamily="2" charset="-122"/>
              <a:ea typeface="华文仿宋" panose="02010600040101010101" pitchFamily="2" charset="-122"/>
            </a:endParaRPr>
          </a:p>
          <a:p>
            <a:r>
              <a:rPr lang="en-US" altLang="zh-CN" sz="2200" dirty="0" smtClean="0">
                <a:latin typeface="华文仿宋" panose="02010600040101010101" pitchFamily="2" charset="-122"/>
                <a:ea typeface="华文仿宋" panose="02010600040101010101" pitchFamily="2" charset="-122"/>
              </a:rPr>
              <a:t>     ---</a:t>
            </a:r>
            <a:r>
              <a:rPr lang="zh-CN" altLang="en-US" sz="2200" dirty="0" smtClean="0">
                <a:latin typeface="华文仿宋" panose="02010600040101010101" pitchFamily="2" charset="-122"/>
                <a:ea typeface="华文仿宋" panose="02010600040101010101" pitchFamily="2" charset="-122"/>
              </a:rPr>
              <a:t>边界对象接受系统外部的指令，并将指令传达给控制对象，控制对象根据指令执行相应的逻辑程序，然后将结果返回给边界对象，再由边界对象将结果展示给外部。</a:t>
            </a:r>
            <a:endParaRPr lang="en-US" altLang="zh-CN" sz="2200" dirty="0" smtClean="0">
              <a:latin typeface="华文仿宋" panose="02010600040101010101" pitchFamily="2" charset="-122"/>
              <a:ea typeface="华文仿宋" panose="02010600040101010101" pitchFamily="2" charset="-122"/>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23</a:t>
            </a:fld>
            <a:endParaRPr lang="zh-CN" altLang="en-US"/>
          </a:p>
        </p:txBody>
      </p:sp>
    </p:spTree>
    <p:extLst>
      <p:ext uri="{BB962C8B-B14F-4D97-AF65-F5344CB8AC3E}">
        <p14:creationId xmlns:p14="http://schemas.microsoft.com/office/powerpoint/2010/main" val="20526113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图</a:t>
            </a:r>
            <a:r>
              <a:rPr lang="en-US" altLang="zh-CN" dirty="0" smtClean="0"/>
              <a:t>11.13  </a:t>
            </a:r>
            <a:r>
              <a:rPr lang="zh-CN" altLang="en-US" dirty="0" smtClean="0"/>
              <a:t>低压电申请用电系统    表明实现到需求的追溯关系</a:t>
            </a:r>
            <a:endParaRPr lang="en-US" altLang="zh-CN" dirty="0" smtClean="0"/>
          </a:p>
          <a:p>
            <a:r>
              <a:rPr lang="zh-CN" altLang="en-US" dirty="0" smtClean="0"/>
              <a:t>图</a:t>
            </a:r>
            <a:r>
              <a:rPr lang="en-US" altLang="zh-CN" dirty="0" smtClean="0"/>
              <a:t>11-4   sur_</a:t>
            </a:r>
            <a:r>
              <a:rPr lang="zh-CN" altLang="en-US" dirty="0" smtClean="0"/>
              <a:t>申请登记用况实现</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24</a:t>
            </a:fld>
            <a:endParaRPr lang="zh-CN" altLang="en-US"/>
          </a:p>
        </p:txBody>
      </p:sp>
    </p:spTree>
    <p:extLst>
      <p:ext uri="{BB962C8B-B14F-4D97-AF65-F5344CB8AC3E}">
        <p14:creationId xmlns:p14="http://schemas.microsoft.com/office/powerpoint/2010/main" val="3987282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为了找到我们所需要的分析类对象，我们一步步分析场景当中的活动</a:t>
            </a:r>
            <a:endParaRPr lang="en-US" altLang="zh-CN" dirty="0" smtClean="0"/>
          </a:p>
          <a:p>
            <a:pPr marL="228600" indent="-228600">
              <a:buAutoNum type="arabicPeriod"/>
            </a:pPr>
            <a:r>
              <a:rPr lang="zh-CN" altLang="en-US" dirty="0" smtClean="0"/>
              <a:t>创建新申请</a:t>
            </a:r>
            <a:endParaRPr lang="en-US" altLang="zh-CN" dirty="0" smtClean="0"/>
          </a:p>
          <a:p>
            <a:pPr marL="0" indent="0">
              <a:buNone/>
            </a:pPr>
            <a:r>
              <a:rPr lang="en-US" altLang="zh-CN" baseline="0" dirty="0" smtClean="0"/>
              <a:t>     ----</a:t>
            </a:r>
            <a:r>
              <a:rPr lang="zh-CN" altLang="en-US" baseline="0" dirty="0" smtClean="0"/>
              <a:t>这是一条系统发出的指令，我们需要用边界类对象来接受它</a:t>
            </a:r>
            <a:endParaRPr lang="en-US" altLang="zh-CN" dirty="0" smtClean="0"/>
          </a:p>
          <a:p>
            <a:r>
              <a:rPr lang="en-US" altLang="zh-CN" dirty="0" smtClean="0"/>
              <a:t>2. </a:t>
            </a:r>
            <a:r>
              <a:rPr lang="zh-CN" altLang="en-US" dirty="0" smtClean="0"/>
              <a:t>展示新申请录入界面</a:t>
            </a:r>
            <a:endParaRPr lang="en-US" altLang="zh-CN" dirty="0" smtClean="0"/>
          </a:p>
          <a:p>
            <a:r>
              <a:rPr lang="en-US" altLang="zh-CN" dirty="0" smtClean="0"/>
              <a:t>    ----</a:t>
            </a:r>
            <a:r>
              <a:rPr lang="zh-CN" altLang="en-US" dirty="0" smtClean="0"/>
              <a:t>这是一段程序处理逻辑，我们需要用控制类对象处理它，将结果反映到边界对象</a:t>
            </a:r>
            <a:endParaRPr lang="en-US" altLang="zh-CN" dirty="0" smtClean="0"/>
          </a:p>
          <a:p>
            <a:r>
              <a:rPr lang="en-US" altLang="zh-CN" dirty="0" smtClean="0"/>
              <a:t>3. </a:t>
            </a:r>
            <a:r>
              <a:rPr lang="zh-CN" altLang="en-US" dirty="0" smtClean="0"/>
              <a:t>录入申请人基本资料</a:t>
            </a:r>
            <a:endParaRPr lang="en-US" altLang="zh-CN" dirty="0" smtClean="0"/>
          </a:p>
          <a:p>
            <a:r>
              <a:rPr lang="en-US" altLang="zh-CN" dirty="0" smtClean="0"/>
              <a:t>   ----</a:t>
            </a:r>
            <a:r>
              <a:rPr lang="zh-CN" altLang="en-US" dirty="0" smtClean="0"/>
              <a:t>人工活动，申请人基本资料看上去是一个备选的实体对象。不过经分析，它实际上只是申请单实体对象的一部分</a:t>
            </a:r>
            <a:endParaRPr lang="en-US" altLang="zh-CN" dirty="0" smtClean="0"/>
          </a:p>
          <a:p>
            <a:r>
              <a:rPr lang="en-US" altLang="zh-CN" dirty="0" smtClean="0"/>
              <a:t>4. </a:t>
            </a:r>
            <a:r>
              <a:rPr lang="zh-CN" altLang="en-US" dirty="0" smtClean="0"/>
              <a:t>校验用户欠费信息</a:t>
            </a:r>
            <a:endParaRPr lang="en-US" altLang="zh-CN" dirty="0" smtClean="0"/>
          </a:p>
          <a:p>
            <a:r>
              <a:rPr lang="en-US" altLang="zh-CN" dirty="0" smtClean="0"/>
              <a:t>    ----</a:t>
            </a:r>
            <a:r>
              <a:rPr lang="zh-CN" altLang="en-US" dirty="0" smtClean="0"/>
              <a:t>这是一条业务规则，由业务规则管理器来处理它</a:t>
            </a:r>
            <a:endParaRPr lang="en-US" altLang="zh-CN" dirty="0" smtClean="0"/>
          </a:p>
          <a:p>
            <a:r>
              <a:rPr lang="en-US" altLang="zh-CN" dirty="0" smtClean="0"/>
              <a:t>5. </a:t>
            </a:r>
            <a:r>
              <a:rPr lang="zh-CN" altLang="en-US" dirty="0" smtClean="0"/>
              <a:t>提交申请</a:t>
            </a:r>
            <a:endParaRPr lang="en-US" altLang="zh-CN" dirty="0" smtClean="0"/>
          </a:p>
          <a:p>
            <a:r>
              <a:rPr lang="en-US" altLang="zh-CN" dirty="0" smtClean="0"/>
              <a:t>  </a:t>
            </a:r>
            <a:r>
              <a:rPr lang="en-US" altLang="zh-CN" baseline="0" dirty="0" smtClean="0"/>
              <a:t>  ----</a:t>
            </a:r>
            <a:r>
              <a:rPr lang="zh-CN" altLang="en-US" baseline="0" dirty="0" smtClean="0"/>
              <a:t>系统外部发出的指令，我们需要使用边界对象来接受它</a:t>
            </a:r>
            <a:endParaRPr lang="en-US" altLang="zh-CN" dirty="0" smtClean="0"/>
          </a:p>
          <a:p>
            <a:r>
              <a:rPr lang="en-US" altLang="zh-CN" dirty="0" smtClean="0"/>
              <a:t>6. </a:t>
            </a:r>
            <a:r>
              <a:rPr lang="zh-CN" altLang="en-US" dirty="0" smtClean="0"/>
              <a:t>校验数据准确性</a:t>
            </a:r>
            <a:endParaRPr lang="en-US" altLang="zh-CN" dirty="0" smtClean="0"/>
          </a:p>
          <a:p>
            <a:r>
              <a:rPr lang="en-US" altLang="zh-CN" dirty="0" smtClean="0"/>
              <a:t>    ----</a:t>
            </a:r>
            <a:r>
              <a:rPr lang="zh-CN" altLang="en-US" dirty="0" smtClean="0"/>
              <a:t>内禀规则，我们将在程序逻辑中处理它，所以也是由控制对象来处理</a:t>
            </a:r>
            <a:endParaRPr lang="en-US" altLang="zh-CN" dirty="0" smtClean="0"/>
          </a:p>
          <a:p>
            <a:r>
              <a:rPr lang="en-US" altLang="zh-CN" dirty="0" smtClean="0"/>
              <a:t>7. </a:t>
            </a:r>
            <a:r>
              <a:rPr lang="zh-CN" altLang="en-US" dirty="0" smtClean="0"/>
              <a:t>生成新申请编号</a:t>
            </a:r>
            <a:endParaRPr lang="en-US" altLang="zh-CN" dirty="0" smtClean="0"/>
          </a:p>
          <a:p>
            <a:r>
              <a:rPr lang="en-US" altLang="zh-CN" dirty="0" smtClean="0"/>
              <a:t>    ----</a:t>
            </a:r>
            <a:r>
              <a:rPr lang="zh-CN" altLang="en-US" dirty="0" smtClean="0"/>
              <a:t>这时一段程序处理逻辑，我们需要控制对象处理它。申请编号只是申请单对象的一个属性，不作为单独的实体对象</a:t>
            </a:r>
            <a:endParaRPr lang="en-US" altLang="zh-CN" dirty="0" smtClean="0"/>
          </a:p>
          <a:p>
            <a:r>
              <a:rPr lang="en-US" altLang="zh-CN" dirty="0" smtClean="0"/>
              <a:t>8. </a:t>
            </a:r>
            <a:r>
              <a:rPr lang="zh-CN" altLang="en-US" dirty="0" smtClean="0"/>
              <a:t>保存申请单</a:t>
            </a:r>
            <a:endParaRPr lang="en-US" altLang="zh-CN" dirty="0" smtClean="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   ----</a:t>
            </a:r>
            <a:r>
              <a:rPr lang="zh-CN" altLang="en-US" dirty="0" smtClean="0"/>
              <a:t>程序处理逻辑，需要控制对象处理它。同时，申请单是一个合适的实体对象，它封装了我们要处理的业务数据</a:t>
            </a:r>
            <a:endParaRPr lang="en-US" altLang="zh-CN" dirty="0" smtClean="0"/>
          </a:p>
          <a:p>
            <a:r>
              <a:rPr lang="en-US" altLang="zh-CN" dirty="0" smtClean="0"/>
              <a:t>9. </a:t>
            </a:r>
            <a:r>
              <a:rPr lang="zh-CN" altLang="en-US" dirty="0" smtClean="0"/>
              <a:t>推进至下一环节</a:t>
            </a:r>
            <a:endParaRPr lang="en-US" altLang="zh-CN" dirty="0" smtClean="0"/>
          </a:p>
          <a:p>
            <a:r>
              <a:rPr lang="en-US" altLang="zh-CN" dirty="0" smtClean="0"/>
              <a:t>    ---</a:t>
            </a:r>
            <a:r>
              <a:rPr lang="zh-CN" altLang="en-US" dirty="0" smtClean="0"/>
              <a:t>程序处理逻辑，需要控制对象处理</a:t>
            </a:r>
            <a:endParaRPr lang="en-US" altLang="zh-CN" dirty="0" smtClean="0"/>
          </a:p>
          <a:p>
            <a:r>
              <a:rPr lang="en-US" altLang="zh-CN" dirty="0" smtClean="0"/>
              <a:t>10. </a:t>
            </a:r>
            <a:r>
              <a:rPr lang="zh-CN" altLang="en-US" dirty="0" smtClean="0"/>
              <a:t>显示结果</a:t>
            </a:r>
            <a:endParaRPr lang="en-US" altLang="zh-CN" dirty="0" smtClean="0"/>
          </a:p>
          <a:p>
            <a:r>
              <a:rPr lang="en-US" altLang="zh-CN" dirty="0" smtClean="0"/>
              <a:t>  </a:t>
            </a:r>
            <a:r>
              <a:rPr lang="zh-CN" altLang="en-US" dirty="0" smtClean="0"/>
              <a:t>程序处理逻辑，</a:t>
            </a:r>
            <a:r>
              <a:rPr lang="zh-CN" altLang="en-US" sz="1200" dirty="0" smtClean="0"/>
              <a:t>控制类对象处理，结果反映到边界对象</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25</a:t>
            </a:fld>
            <a:endParaRPr lang="zh-CN" altLang="en-US"/>
          </a:p>
        </p:txBody>
      </p:sp>
    </p:spTree>
    <p:extLst>
      <p:ext uri="{BB962C8B-B14F-4D97-AF65-F5344CB8AC3E}">
        <p14:creationId xmlns:p14="http://schemas.microsoft.com/office/powerpoint/2010/main" val="2762224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根据上面的分析，用得到的边界对象、控制对象和实体对象吧图</a:t>
            </a:r>
            <a:r>
              <a:rPr lang="en-US" altLang="zh-CN" dirty="0" smtClean="0"/>
              <a:t>11-14</a:t>
            </a:r>
            <a:r>
              <a:rPr lang="zh-CN" altLang="en-US" dirty="0" smtClean="0"/>
              <a:t>中的场景实现出来，得到上面的对象交互场景，它是用分析对象实现</a:t>
            </a:r>
            <a:r>
              <a:rPr lang="en-US" altLang="zh-CN" dirty="0" smtClean="0"/>
              <a:t>sur_</a:t>
            </a:r>
            <a:r>
              <a:rPr lang="zh-CN" altLang="en-US" dirty="0" smtClean="0"/>
              <a:t>申请登记用况实现的结果。</a:t>
            </a:r>
            <a:endParaRPr lang="en-US" altLang="zh-CN" dirty="0" smtClean="0"/>
          </a:p>
          <a:p>
            <a:endParaRPr lang="en-US" altLang="zh-CN" dirty="0" smtClean="0"/>
          </a:p>
          <a:p>
            <a:endParaRPr lang="en-US" altLang="zh-CN" dirty="0" smtClean="0"/>
          </a:p>
          <a:p>
            <a:r>
              <a:rPr lang="zh-CN" altLang="en-US" dirty="0" smtClean="0"/>
              <a:t>用同样的方法对</a:t>
            </a:r>
            <a:r>
              <a:rPr lang="en-US" altLang="zh-CN" dirty="0" smtClean="0"/>
              <a:t>sur_</a:t>
            </a:r>
            <a:r>
              <a:rPr lang="zh-CN" altLang="en-US" dirty="0" smtClean="0"/>
              <a:t>批量申请登记进行分析，在这里省略了过程，具体的分析大家可以看教材体会。</a:t>
            </a:r>
            <a:endParaRPr lang="en-US" altLang="zh-CN" dirty="0" smtClean="0"/>
          </a:p>
          <a:p>
            <a:endParaRPr lang="en-US" altLang="zh-CN" dirty="0" smtClean="0"/>
          </a:p>
          <a:p>
            <a:r>
              <a:rPr lang="zh-CN" altLang="en-US" dirty="0" smtClean="0"/>
              <a:t>将关键的对象集中在一个图里，定义他们的关系，得到分析类图，如图</a:t>
            </a:r>
            <a:r>
              <a:rPr lang="en-US" altLang="zh-CN" dirty="0" smtClean="0"/>
              <a:t>11-18</a:t>
            </a:r>
            <a:r>
              <a:rPr lang="zh-CN" altLang="en-US" dirty="0" smtClean="0"/>
              <a:t>所示。用分析对象实现用况场景的过程实际上就是类的推导过程。这些分析类就是我们进行系统设计、建立设计模型的基础。</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26</a:t>
            </a:fld>
            <a:endParaRPr lang="zh-CN" altLang="en-US"/>
          </a:p>
        </p:txBody>
      </p:sp>
    </p:spTree>
    <p:extLst>
      <p:ext uri="{BB962C8B-B14F-4D97-AF65-F5344CB8AC3E}">
        <p14:creationId xmlns:p14="http://schemas.microsoft.com/office/powerpoint/2010/main" val="9651601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27</a:t>
            </a:fld>
            <a:endParaRPr lang="zh-CN" altLang="en-US"/>
          </a:p>
        </p:txBody>
      </p:sp>
    </p:spTree>
    <p:extLst>
      <p:ext uri="{BB962C8B-B14F-4D97-AF65-F5344CB8AC3E}">
        <p14:creationId xmlns:p14="http://schemas.microsoft.com/office/powerpoint/2010/main" val="15511777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事实上，大部分的软件架构都是由一种设计思想，加上若干种设计模式，再规定一系列的结构规范，传输协议，实现标准的文档构成。</a:t>
            </a:r>
            <a:endParaRPr lang="en-US" altLang="zh-CN" dirty="0" smtClean="0"/>
          </a:p>
          <a:p>
            <a:endParaRPr lang="en-US" altLang="zh-CN" dirty="0" smtClean="0"/>
          </a:p>
          <a:p>
            <a:endParaRPr lang="en-US" altLang="zh-CN" dirty="0" smtClean="0"/>
          </a:p>
          <a:p>
            <a:r>
              <a:rPr lang="en-US" altLang="zh-CN" sz="1200" b="0" i="0" u="none" strike="noStrike" kern="1200" dirty="0" smtClean="0">
                <a:solidFill>
                  <a:schemeClr val="tx1"/>
                </a:solidFill>
                <a:effectLst/>
                <a:latin typeface="+mn-lt"/>
                <a:ea typeface="+mn-ea"/>
                <a:cs typeface="+mn-cs"/>
                <a:hlinkClick r:id="rId3"/>
              </a:rPr>
              <a:t>MVC</a:t>
            </a:r>
            <a:r>
              <a:rPr lang="zh-CN" altLang="en-US" sz="1200" b="0" i="0" kern="1200" dirty="0" smtClean="0">
                <a:solidFill>
                  <a:schemeClr val="tx1"/>
                </a:solidFill>
                <a:effectLst/>
                <a:latin typeface="+mn-lt"/>
                <a:ea typeface="+mn-ea"/>
                <a:cs typeface="+mn-cs"/>
              </a:rPr>
              <a:t>全名是</a:t>
            </a:r>
            <a:r>
              <a:rPr lang="en-US" altLang="zh-CN" sz="1200" b="0" i="0" kern="1200" dirty="0" smtClean="0">
                <a:solidFill>
                  <a:schemeClr val="tx1"/>
                </a:solidFill>
                <a:effectLst/>
                <a:latin typeface="+mn-lt"/>
                <a:ea typeface="+mn-ea"/>
                <a:cs typeface="+mn-cs"/>
              </a:rPr>
              <a:t>Model View Controller</a:t>
            </a:r>
            <a:r>
              <a:rPr lang="zh-CN" altLang="en-US" sz="1200" b="0" i="0" kern="1200" dirty="0" smtClean="0">
                <a:solidFill>
                  <a:schemeClr val="tx1"/>
                </a:solidFill>
                <a:effectLst/>
                <a:latin typeface="+mn-lt"/>
                <a:ea typeface="+mn-ea"/>
                <a:cs typeface="+mn-cs"/>
              </a:rPr>
              <a:t>，是模型</a:t>
            </a:r>
            <a:r>
              <a:rPr lang="en-US" altLang="zh-CN" sz="1200" b="0" i="0" kern="1200" dirty="0" smtClean="0">
                <a:solidFill>
                  <a:schemeClr val="tx1"/>
                </a:solidFill>
                <a:effectLst/>
                <a:latin typeface="+mn-lt"/>
                <a:ea typeface="+mn-ea"/>
                <a:cs typeface="+mn-cs"/>
              </a:rPr>
              <a:t>(model)</a:t>
            </a:r>
            <a:r>
              <a:rPr lang="zh-CN" altLang="en-US" sz="1200" b="0" i="0" kern="1200" dirty="0" smtClean="0">
                <a:solidFill>
                  <a:schemeClr val="tx1"/>
                </a:solidFill>
                <a:effectLst/>
                <a:latin typeface="+mn-lt"/>
                <a:ea typeface="+mn-ea"/>
                <a:cs typeface="+mn-cs"/>
              </a:rPr>
              <a:t>－视图</a:t>
            </a:r>
            <a:r>
              <a:rPr lang="en-US" altLang="zh-CN" sz="1200" b="0" i="0" kern="1200" dirty="0" smtClean="0">
                <a:solidFill>
                  <a:schemeClr val="tx1"/>
                </a:solidFill>
                <a:effectLst/>
                <a:latin typeface="+mn-lt"/>
                <a:ea typeface="+mn-ea"/>
                <a:cs typeface="+mn-cs"/>
              </a:rPr>
              <a:t>(view)</a:t>
            </a:r>
            <a:r>
              <a:rPr lang="zh-CN" altLang="en-US" sz="1200" b="0" i="0" kern="1200" dirty="0" smtClean="0">
                <a:solidFill>
                  <a:schemeClr val="tx1"/>
                </a:solidFill>
                <a:effectLst/>
                <a:latin typeface="+mn-lt"/>
                <a:ea typeface="+mn-ea"/>
                <a:cs typeface="+mn-cs"/>
              </a:rPr>
              <a:t>－控制器</a:t>
            </a:r>
            <a:r>
              <a:rPr lang="en-US" altLang="zh-CN" sz="1200" b="0" i="0" kern="1200" dirty="0" smtClean="0">
                <a:solidFill>
                  <a:schemeClr val="tx1"/>
                </a:solidFill>
                <a:effectLst/>
                <a:latin typeface="+mn-lt"/>
                <a:ea typeface="+mn-ea"/>
                <a:cs typeface="+mn-cs"/>
              </a:rPr>
              <a:t>(controller)</a:t>
            </a:r>
            <a:r>
              <a:rPr lang="zh-CN" altLang="en-US" sz="1200" b="0" i="0" kern="1200" dirty="0" smtClean="0">
                <a:solidFill>
                  <a:schemeClr val="tx1"/>
                </a:solidFill>
                <a:effectLst/>
                <a:latin typeface="+mn-lt"/>
                <a:ea typeface="+mn-ea"/>
                <a:cs typeface="+mn-cs"/>
              </a:rPr>
              <a:t>的缩写，一种软件设计典范，用一种业务逻辑、数据、界面显示分离的方法组织代码，将业务逻辑聚集到一个部件里面，在改进和个性化定制界面及用户交互的同时，不需要重新编写业务逻辑。</a:t>
            </a:r>
            <a:r>
              <a:rPr lang="en-US" altLang="zh-CN" sz="1200" b="0" i="0" kern="1200" dirty="0" smtClean="0">
                <a:solidFill>
                  <a:schemeClr val="tx1"/>
                </a:solidFill>
                <a:effectLst/>
                <a:latin typeface="+mn-lt"/>
                <a:ea typeface="+mn-ea"/>
                <a:cs typeface="+mn-cs"/>
              </a:rPr>
              <a:t>MVC</a:t>
            </a:r>
            <a:r>
              <a:rPr lang="zh-CN" altLang="en-US" sz="1200" b="0" i="0" kern="1200" dirty="0" smtClean="0">
                <a:solidFill>
                  <a:schemeClr val="tx1"/>
                </a:solidFill>
                <a:effectLst/>
                <a:latin typeface="+mn-lt"/>
                <a:ea typeface="+mn-ea"/>
                <a:cs typeface="+mn-cs"/>
              </a:rPr>
              <a:t>被独特的发展起来用于映射传统的输入、处理和输出功能在一个逻辑的图形化用户界面的结构中。</a:t>
            </a:r>
            <a:endParaRPr lang="en-US" altLang="zh-CN" sz="1200" b="0" i="0" kern="1200" dirty="0" smtClean="0">
              <a:solidFill>
                <a:schemeClr val="tx1"/>
              </a:solidFill>
              <a:effectLst/>
              <a:latin typeface="+mn-lt"/>
              <a:ea typeface="+mn-ea"/>
              <a:cs typeface="+mn-cs"/>
            </a:endParaRP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Struts</a:t>
            </a:r>
            <a:r>
              <a:rPr lang="zh-CN" altLang="en-US" sz="1200" b="0" i="0" kern="1200" dirty="0" smtClean="0">
                <a:solidFill>
                  <a:schemeClr val="tx1"/>
                </a:solidFill>
                <a:effectLst/>
                <a:latin typeface="+mn-lt"/>
                <a:ea typeface="+mn-ea"/>
                <a:cs typeface="+mn-cs"/>
              </a:rPr>
              <a:t>有一组相互协作的类（组件）、</a:t>
            </a:r>
            <a:r>
              <a:rPr lang="en-US" altLang="zh-CN" sz="1200" b="0" i="0" u="none" strike="noStrike" kern="1200" dirty="0" smtClean="0">
                <a:solidFill>
                  <a:schemeClr val="tx1"/>
                </a:solidFill>
                <a:effectLst/>
                <a:latin typeface="+mn-lt"/>
                <a:ea typeface="+mn-ea"/>
                <a:cs typeface="+mn-cs"/>
                <a:hlinkClick r:id="rId4"/>
              </a:rPr>
              <a:t>Servlet</a:t>
            </a:r>
            <a:r>
              <a:rPr lang="zh-CN" altLang="en-US" sz="1200" b="0" i="0" kern="1200" dirty="0" smtClean="0">
                <a:solidFill>
                  <a:schemeClr val="tx1"/>
                </a:solidFill>
                <a:effectLst/>
                <a:latin typeface="+mn-lt"/>
                <a:ea typeface="+mn-ea"/>
                <a:cs typeface="+mn-cs"/>
              </a:rPr>
              <a:t>以及</a:t>
            </a:r>
            <a:r>
              <a:rPr lang="en-US" altLang="zh-CN" sz="1200" b="0" i="0" kern="1200" dirty="0" err="1" smtClean="0">
                <a:solidFill>
                  <a:schemeClr val="tx1"/>
                </a:solidFill>
                <a:effectLst/>
                <a:latin typeface="+mn-lt"/>
                <a:ea typeface="+mn-ea"/>
                <a:cs typeface="+mn-cs"/>
              </a:rPr>
              <a:t>jsp</a:t>
            </a:r>
            <a:r>
              <a:rPr lang="en-US" altLang="zh-CN" sz="1200" b="0" i="0" kern="1200" dirty="0" smtClean="0">
                <a:solidFill>
                  <a:schemeClr val="tx1"/>
                </a:solidFill>
                <a:effectLst/>
                <a:latin typeface="+mn-lt"/>
                <a:ea typeface="+mn-ea"/>
                <a:cs typeface="+mn-cs"/>
              </a:rPr>
              <a:t> tag lib</a:t>
            </a:r>
            <a:r>
              <a:rPr lang="zh-CN" altLang="en-US" sz="1200" b="0" i="0" kern="1200" dirty="0" smtClean="0">
                <a:solidFill>
                  <a:schemeClr val="tx1"/>
                </a:solidFill>
                <a:effectLst/>
                <a:latin typeface="+mn-lt"/>
                <a:ea typeface="+mn-ea"/>
                <a:cs typeface="+mn-cs"/>
              </a:rPr>
              <a:t>组成。</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28</a:t>
            </a:fld>
            <a:endParaRPr lang="zh-CN" altLang="en-US"/>
          </a:p>
        </p:txBody>
      </p:sp>
    </p:spTree>
    <p:extLst>
      <p:ext uri="{BB962C8B-B14F-4D97-AF65-F5344CB8AC3E}">
        <p14:creationId xmlns:p14="http://schemas.microsoft.com/office/powerpoint/2010/main" val="16864529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29</a:t>
            </a:fld>
            <a:endParaRPr lang="zh-CN" altLang="en-US"/>
          </a:p>
        </p:txBody>
      </p:sp>
    </p:spTree>
    <p:extLst>
      <p:ext uri="{BB962C8B-B14F-4D97-AF65-F5344CB8AC3E}">
        <p14:creationId xmlns:p14="http://schemas.microsoft.com/office/powerpoint/2010/main" val="31054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华文仿宋" panose="02010600040101010101" pitchFamily="2" charset="-122"/>
                <a:ea typeface="华文仿宋" panose="02010600040101010101" pitchFamily="2" charset="-122"/>
              </a:rPr>
              <a:t>系统用况从何而来？普遍的理解是从业务用况细化而来，然而这个细化的过程很少有人能说清楚。</a:t>
            </a:r>
            <a:endParaRPr lang="en-US" altLang="zh-CN" sz="1200" dirty="0" smtClean="0">
              <a:latin typeface="华文仿宋" panose="02010600040101010101" pitchFamily="2" charset="-122"/>
              <a:ea typeface="华文仿宋" panose="02010600040101010101" pitchFamily="2" charset="-122"/>
            </a:endParaRPr>
          </a:p>
          <a:p>
            <a:r>
              <a:rPr lang="zh-CN" altLang="en-US" sz="1200" dirty="0" smtClean="0">
                <a:latin typeface="华文仿宋" panose="02010600040101010101" pitchFamily="2" charset="-122"/>
                <a:ea typeface="华文仿宋" panose="02010600040101010101" pitchFamily="2" charset="-122"/>
              </a:rPr>
              <a:t>从用况的含义来看，业务用况描述业务，而系统用况描述系统，显然二者的目的也是不同的，因此他们含义和目的都不相同，应该不是细化关系。</a:t>
            </a:r>
            <a:endParaRPr lang="en-US" altLang="zh-CN" sz="1200" dirty="0" smtClean="0">
              <a:latin typeface="华文仿宋" panose="02010600040101010101" pitchFamily="2" charset="-122"/>
              <a:ea typeface="华文仿宋" panose="0201060004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a:t>
            </a:fld>
            <a:endParaRPr lang="zh-CN" altLang="en-US"/>
          </a:p>
        </p:txBody>
      </p:sp>
    </p:spTree>
    <p:extLst>
      <p:ext uri="{BB962C8B-B14F-4D97-AF65-F5344CB8AC3E}">
        <p14:creationId xmlns:p14="http://schemas.microsoft.com/office/powerpoint/2010/main" val="39363041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a:t>
            </a:r>
            <a:r>
              <a:rPr lang="en-US" altLang="zh-CN" dirty="0" smtClean="0"/>
              <a:t>Rose</a:t>
            </a:r>
            <a:r>
              <a:rPr lang="zh-CN" altLang="en-US" dirty="0" smtClean="0"/>
              <a:t>中，用包图描述软件架构，如图所示，描述了一个由五个层次构成的软件架构。其中</a:t>
            </a:r>
            <a:r>
              <a:rPr lang="en-US" altLang="zh-CN" dirty="0" smtClean="0"/>
              <a:t>Web</a:t>
            </a:r>
            <a:r>
              <a:rPr lang="zh-CN" altLang="en-US" dirty="0" smtClean="0"/>
              <a:t>层采用了</a:t>
            </a:r>
            <a:r>
              <a:rPr lang="en-US" altLang="zh-CN" dirty="0" smtClean="0"/>
              <a:t>Struts</a:t>
            </a:r>
            <a:r>
              <a:rPr lang="zh-CN" altLang="en-US" dirty="0" smtClean="0"/>
              <a:t>框架，</a:t>
            </a:r>
            <a:r>
              <a:rPr lang="en-US" altLang="zh-CN" dirty="0" err="1" smtClean="0"/>
              <a:t>BusinessControl</a:t>
            </a:r>
            <a:r>
              <a:rPr lang="zh-CN" altLang="en-US" dirty="0" smtClean="0"/>
              <a:t>层和</a:t>
            </a:r>
            <a:r>
              <a:rPr lang="en-US" altLang="zh-CN" dirty="0" smtClean="0"/>
              <a:t>Entity</a:t>
            </a:r>
            <a:r>
              <a:rPr lang="zh-CN" altLang="en-US" dirty="0" smtClean="0"/>
              <a:t>层采用了自己开发的框架，而</a:t>
            </a:r>
            <a:r>
              <a:rPr lang="en-US" altLang="zh-CN" dirty="0" err="1" smtClean="0"/>
              <a:t>DBControl</a:t>
            </a:r>
            <a:r>
              <a:rPr lang="zh-CN" altLang="en-US" dirty="0" smtClean="0"/>
              <a:t>则采用了</a:t>
            </a:r>
            <a:r>
              <a:rPr lang="en-US" altLang="zh-CN" dirty="0" smtClean="0"/>
              <a:t>Hibernate</a:t>
            </a:r>
            <a:r>
              <a:rPr lang="zh-CN" altLang="en-US" dirty="0" smtClean="0"/>
              <a:t>框架</a:t>
            </a:r>
            <a:endParaRPr lang="en-US" altLang="zh-CN" dirty="0" smtClean="0"/>
          </a:p>
          <a:p>
            <a:endParaRPr lang="en-US" altLang="zh-CN" dirty="0" smtClean="0"/>
          </a:p>
          <a:p>
            <a:r>
              <a:rPr lang="en-US" altLang="zh-CN" sz="1200" b="0" i="0" kern="1200" dirty="0" smtClean="0">
                <a:solidFill>
                  <a:schemeClr val="tx1"/>
                </a:solidFill>
                <a:effectLst/>
                <a:latin typeface="+mn-lt"/>
                <a:ea typeface="+mn-ea"/>
                <a:cs typeface="+mn-cs"/>
              </a:rPr>
              <a:t>Hibernate</a:t>
            </a:r>
            <a:r>
              <a:rPr lang="zh-CN" altLang="en-US" sz="1200" b="0" i="0" kern="1200" dirty="0" smtClean="0">
                <a:solidFill>
                  <a:schemeClr val="tx1"/>
                </a:solidFill>
                <a:effectLst/>
                <a:latin typeface="+mn-lt"/>
                <a:ea typeface="+mn-ea"/>
                <a:cs typeface="+mn-cs"/>
              </a:rPr>
              <a:t>是一个开放源代码的对象关系映射框架，它对</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进行了非常轻量级的对象封装，它将</a:t>
            </a:r>
            <a:r>
              <a:rPr lang="en-US" altLang="zh-CN" sz="1200" b="0" i="0" kern="1200" dirty="0" smtClean="0">
                <a:solidFill>
                  <a:schemeClr val="tx1"/>
                </a:solidFill>
                <a:effectLst/>
                <a:latin typeface="+mn-lt"/>
                <a:ea typeface="+mn-ea"/>
                <a:cs typeface="+mn-cs"/>
              </a:rPr>
              <a:t>POJO</a:t>
            </a:r>
            <a:r>
              <a:rPr lang="zh-CN" altLang="en-US" sz="1200" b="0" i="0" kern="1200" dirty="0" smtClean="0">
                <a:solidFill>
                  <a:schemeClr val="tx1"/>
                </a:solidFill>
                <a:effectLst/>
                <a:latin typeface="+mn-lt"/>
                <a:ea typeface="+mn-ea"/>
                <a:cs typeface="+mn-cs"/>
              </a:rPr>
              <a:t>与数据库表建立映射关系，是一个全自动的</a:t>
            </a:r>
            <a:r>
              <a:rPr lang="en-US" altLang="zh-CN" sz="1200" b="0" i="0" kern="1200" dirty="0" err="1" smtClean="0">
                <a:solidFill>
                  <a:schemeClr val="tx1"/>
                </a:solidFill>
                <a:effectLst/>
                <a:latin typeface="+mn-lt"/>
                <a:ea typeface="+mn-ea"/>
                <a:cs typeface="+mn-cs"/>
              </a:rPr>
              <a:t>orm</a:t>
            </a:r>
            <a:r>
              <a:rPr lang="zh-CN" altLang="en-US" sz="1200" b="0" i="0" kern="1200" dirty="0" smtClean="0">
                <a:solidFill>
                  <a:schemeClr val="tx1"/>
                </a:solidFill>
                <a:effectLst/>
                <a:latin typeface="+mn-lt"/>
                <a:ea typeface="+mn-ea"/>
                <a:cs typeface="+mn-cs"/>
              </a:rPr>
              <a:t>框架，</a:t>
            </a:r>
            <a:r>
              <a:rPr lang="en-US" altLang="zh-CN" sz="1200" b="0" i="0" kern="1200" dirty="0" smtClean="0">
                <a:solidFill>
                  <a:schemeClr val="tx1"/>
                </a:solidFill>
                <a:effectLst/>
                <a:latin typeface="+mn-lt"/>
                <a:ea typeface="+mn-ea"/>
                <a:cs typeface="+mn-cs"/>
              </a:rPr>
              <a:t>hibernate</a:t>
            </a:r>
            <a:r>
              <a:rPr lang="zh-CN" altLang="en-US" sz="1200" b="0" i="0" kern="1200" dirty="0" smtClean="0">
                <a:solidFill>
                  <a:schemeClr val="tx1"/>
                </a:solidFill>
                <a:effectLst/>
                <a:latin typeface="+mn-lt"/>
                <a:ea typeface="+mn-ea"/>
                <a:cs typeface="+mn-cs"/>
              </a:rPr>
              <a:t>可以自动生成</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语句，自动执行，使得</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程序员可以随心所欲的使用对象编程思维来操纵数据库。 </a:t>
            </a:r>
            <a:r>
              <a:rPr lang="en-US" altLang="zh-CN" sz="1200" b="0" i="0" kern="1200" dirty="0" smtClean="0">
                <a:solidFill>
                  <a:schemeClr val="tx1"/>
                </a:solidFill>
                <a:effectLst/>
                <a:latin typeface="+mn-lt"/>
                <a:ea typeface="+mn-ea"/>
                <a:cs typeface="+mn-cs"/>
              </a:rPr>
              <a:t>Hibernate</a:t>
            </a:r>
            <a:r>
              <a:rPr lang="zh-CN" altLang="en-US" sz="1200" b="0" i="0" kern="1200" dirty="0" smtClean="0">
                <a:solidFill>
                  <a:schemeClr val="tx1"/>
                </a:solidFill>
                <a:effectLst/>
                <a:latin typeface="+mn-lt"/>
                <a:ea typeface="+mn-ea"/>
                <a:cs typeface="+mn-cs"/>
              </a:rPr>
              <a:t>可以应用在任何使用</a:t>
            </a:r>
            <a:r>
              <a:rPr lang="en-US" altLang="zh-CN" sz="1200" b="0" i="0" kern="1200" dirty="0" smtClean="0">
                <a:solidFill>
                  <a:schemeClr val="tx1"/>
                </a:solidFill>
                <a:effectLst/>
                <a:latin typeface="+mn-lt"/>
                <a:ea typeface="+mn-ea"/>
                <a:cs typeface="+mn-cs"/>
              </a:rPr>
              <a:t>JDBC</a:t>
            </a:r>
            <a:r>
              <a:rPr lang="zh-CN" altLang="en-US" sz="1200" b="0" i="0" kern="1200" dirty="0" smtClean="0">
                <a:solidFill>
                  <a:schemeClr val="tx1"/>
                </a:solidFill>
                <a:effectLst/>
                <a:latin typeface="+mn-lt"/>
                <a:ea typeface="+mn-ea"/>
                <a:cs typeface="+mn-cs"/>
              </a:rPr>
              <a:t>的场合，既可以在</a:t>
            </a:r>
            <a:r>
              <a:rPr lang="en-US" altLang="zh-CN" sz="1200" b="0" i="0" kern="1200" dirty="0" smtClean="0">
                <a:solidFill>
                  <a:schemeClr val="tx1"/>
                </a:solidFill>
                <a:effectLst/>
                <a:latin typeface="+mn-lt"/>
                <a:ea typeface="+mn-ea"/>
                <a:cs typeface="+mn-cs"/>
              </a:rPr>
              <a:t>Java</a:t>
            </a:r>
            <a:r>
              <a:rPr lang="zh-CN" altLang="en-US" sz="1200" b="0" i="0" kern="1200" dirty="0" smtClean="0">
                <a:solidFill>
                  <a:schemeClr val="tx1"/>
                </a:solidFill>
                <a:effectLst/>
                <a:latin typeface="+mn-lt"/>
                <a:ea typeface="+mn-ea"/>
                <a:cs typeface="+mn-cs"/>
              </a:rPr>
              <a:t>的客户端程序使用，也可以在</a:t>
            </a:r>
            <a:r>
              <a:rPr lang="en-US" altLang="zh-CN" sz="1200" b="0" i="0" kern="1200" dirty="0" smtClean="0">
                <a:solidFill>
                  <a:schemeClr val="tx1"/>
                </a:solidFill>
                <a:effectLst/>
                <a:latin typeface="+mn-lt"/>
                <a:ea typeface="+mn-ea"/>
                <a:cs typeface="+mn-cs"/>
              </a:rPr>
              <a:t>Servlet/JSP</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Web</a:t>
            </a:r>
            <a:r>
              <a:rPr lang="zh-CN" altLang="en-US" sz="1200" b="0" i="0" kern="1200" dirty="0" smtClean="0">
                <a:solidFill>
                  <a:schemeClr val="tx1"/>
                </a:solidFill>
                <a:effectLst/>
                <a:latin typeface="+mn-lt"/>
                <a:ea typeface="+mn-ea"/>
                <a:cs typeface="+mn-cs"/>
              </a:rPr>
              <a:t>应用中使用，最具革命意义的是，</a:t>
            </a:r>
            <a:r>
              <a:rPr lang="en-US" altLang="zh-CN" sz="1200" b="0" i="0" kern="1200" dirty="0" smtClean="0">
                <a:solidFill>
                  <a:schemeClr val="tx1"/>
                </a:solidFill>
                <a:effectLst/>
                <a:latin typeface="+mn-lt"/>
                <a:ea typeface="+mn-ea"/>
                <a:cs typeface="+mn-cs"/>
              </a:rPr>
              <a:t>Hibernate</a:t>
            </a:r>
            <a:r>
              <a:rPr lang="zh-CN" altLang="en-US" sz="1200" b="0" i="0" kern="1200" dirty="0" smtClean="0">
                <a:solidFill>
                  <a:schemeClr val="tx1"/>
                </a:solidFill>
                <a:effectLst/>
                <a:latin typeface="+mn-lt"/>
                <a:ea typeface="+mn-ea"/>
                <a:cs typeface="+mn-cs"/>
              </a:rPr>
              <a:t>可以在应用</a:t>
            </a:r>
            <a:r>
              <a:rPr lang="en-US" altLang="zh-CN" sz="1200" b="0" i="0" kern="1200" dirty="0" smtClean="0">
                <a:solidFill>
                  <a:schemeClr val="tx1"/>
                </a:solidFill>
                <a:effectLst/>
                <a:latin typeface="+mn-lt"/>
                <a:ea typeface="+mn-ea"/>
                <a:cs typeface="+mn-cs"/>
              </a:rPr>
              <a:t>EJB</a:t>
            </a:r>
            <a:r>
              <a:rPr lang="zh-CN" altLang="en-US" sz="1200" b="0" i="0" kern="1200" dirty="0" smtClean="0">
                <a:solidFill>
                  <a:schemeClr val="tx1"/>
                </a:solidFill>
                <a:effectLst/>
                <a:latin typeface="+mn-lt"/>
                <a:ea typeface="+mn-ea"/>
                <a:cs typeface="+mn-cs"/>
              </a:rPr>
              <a:t>的</a:t>
            </a:r>
            <a:r>
              <a:rPr lang="en-US" altLang="zh-CN" sz="1200" b="0" i="0" u="none" strike="noStrike" kern="1200" dirty="0" smtClean="0">
                <a:solidFill>
                  <a:schemeClr val="tx1"/>
                </a:solidFill>
                <a:effectLst/>
                <a:latin typeface="+mn-lt"/>
                <a:ea typeface="+mn-ea"/>
                <a:cs typeface="+mn-cs"/>
                <a:hlinkClick r:id="rId3"/>
              </a:rPr>
              <a:t>J2EE</a:t>
            </a:r>
            <a:r>
              <a:rPr lang="zh-CN" altLang="en-US" sz="1200" b="0" i="0" kern="1200" dirty="0" smtClean="0">
                <a:solidFill>
                  <a:schemeClr val="tx1"/>
                </a:solidFill>
                <a:effectLst/>
                <a:latin typeface="+mn-lt"/>
                <a:ea typeface="+mn-ea"/>
                <a:cs typeface="+mn-cs"/>
              </a:rPr>
              <a:t>架构中取代</a:t>
            </a:r>
            <a:r>
              <a:rPr lang="en-US" altLang="zh-CN" sz="1200" b="0" i="0" kern="1200" dirty="0" smtClean="0">
                <a:solidFill>
                  <a:schemeClr val="tx1"/>
                </a:solidFill>
                <a:effectLst/>
                <a:latin typeface="+mn-lt"/>
                <a:ea typeface="+mn-ea"/>
                <a:cs typeface="+mn-cs"/>
              </a:rPr>
              <a:t>CMP</a:t>
            </a:r>
            <a:r>
              <a:rPr lang="zh-CN" altLang="en-US" sz="1200" b="0" i="0" kern="1200" dirty="0" smtClean="0">
                <a:solidFill>
                  <a:schemeClr val="tx1"/>
                </a:solidFill>
                <a:effectLst/>
                <a:latin typeface="+mn-lt"/>
                <a:ea typeface="+mn-ea"/>
                <a:cs typeface="+mn-cs"/>
              </a:rPr>
              <a:t>，完成</a:t>
            </a:r>
            <a:r>
              <a:rPr lang="zh-CN" altLang="en-US" sz="1200" b="0" i="0" u="none" strike="noStrike" kern="1200" dirty="0" smtClean="0">
                <a:solidFill>
                  <a:schemeClr val="tx1"/>
                </a:solidFill>
                <a:effectLst/>
                <a:latin typeface="+mn-lt"/>
                <a:ea typeface="+mn-ea"/>
                <a:cs typeface="+mn-cs"/>
                <a:hlinkClick r:id="rId4"/>
              </a:rPr>
              <a:t>数据持久化</a:t>
            </a:r>
            <a:r>
              <a:rPr lang="zh-CN" altLang="en-US" sz="1200" b="0" i="0" kern="1200" dirty="0" smtClean="0">
                <a:solidFill>
                  <a:schemeClr val="tx1"/>
                </a:solidFill>
                <a:effectLst/>
                <a:latin typeface="+mn-lt"/>
                <a:ea typeface="+mn-ea"/>
                <a:cs typeface="+mn-cs"/>
              </a:rPr>
              <a:t>的重任。</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30</a:t>
            </a:fld>
            <a:endParaRPr lang="zh-CN" altLang="en-US"/>
          </a:p>
        </p:txBody>
      </p:sp>
    </p:spTree>
    <p:extLst>
      <p:ext uri="{BB962C8B-B14F-4D97-AF65-F5344CB8AC3E}">
        <p14:creationId xmlns:p14="http://schemas.microsoft.com/office/powerpoint/2010/main" val="1019712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上述说到</a:t>
            </a:r>
            <a:r>
              <a:rPr lang="en-US" altLang="zh-CN" dirty="0" err="1" smtClean="0"/>
              <a:t>BusinessControl</a:t>
            </a:r>
            <a:r>
              <a:rPr lang="zh-CN" altLang="en-US" dirty="0" smtClean="0"/>
              <a:t>层和</a:t>
            </a:r>
            <a:r>
              <a:rPr lang="en-US" altLang="zh-CN" dirty="0" smtClean="0"/>
              <a:t>Entity</a:t>
            </a:r>
            <a:r>
              <a:rPr lang="zh-CN" altLang="en-US" dirty="0" smtClean="0"/>
              <a:t>层采用了自己开发的框架，对于使用了标准框架的部分，例如</a:t>
            </a:r>
            <a:r>
              <a:rPr lang="en-US" altLang="zh-CN" dirty="0" smtClean="0"/>
              <a:t>Web</a:t>
            </a:r>
            <a:r>
              <a:rPr lang="zh-CN" altLang="en-US" dirty="0" smtClean="0"/>
              <a:t>层和</a:t>
            </a:r>
            <a:r>
              <a:rPr lang="en-US" altLang="zh-CN" dirty="0" smtClean="0"/>
              <a:t>DB</a:t>
            </a:r>
            <a:r>
              <a:rPr lang="en-US" altLang="zh-CN" baseline="0" dirty="0" smtClean="0"/>
              <a:t> Control</a:t>
            </a:r>
            <a:r>
              <a:rPr lang="zh-CN" altLang="en-US" baseline="0" dirty="0" smtClean="0"/>
              <a:t>层，可以不必详细描述框架的内容，直接引用标准文档就行，但是需要提供编程模型示例。</a:t>
            </a:r>
            <a:endParaRPr lang="en-US" altLang="zh-CN" baseline="0" dirty="0" smtClean="0"/>
          </a:p>
          <a:p>
            <a:endParaRPr lang="en-US" altLang="zh-CN" baseline="0" dirty="0" smtClean="0"/>
          </a:p>
          <a:p>
            <a:r>
              <a:rPr lang="zh-CN" altLang="en-US" baseline="0" dirty="0" smtClean="0"/>
              <a:t>对于自己开发的框架部分，则应当在软件架构文档当中将其实现细节列出来。图</a:t>
            </a:r>
            <a:r>
              <a:rPr lang="en-US" altLang="zh-CN" baseline="0" dirty="0" smtClean="0"/>
              <a:t>11-24</a:t>
            </a:r>
            <a:r>
              <a:rPr lang="zh-CN" altLang="en-US" baseline="0" dirty="0" smtClean="0"/>
              <a:t>展示了该框架实现的局部。作为示例，读者不必深究，这里只是为了说明表达软件框架的方法。</a:t>
            </a:r>
            <a:endParaRPr lang="en-US" altLang="zh-CN" baseline="0" dirty="0" smtClean="0"/>
          </a:p>
          <a:p>
            <a:endParaRPr lang="en-US" altLang="zh-CN" baseline="0" dirty="0" smtClean="0"/>
          </a:p>
          <a:p>
            <a:r>
              <a:rPr lang="zh-CN" altLang="en-US" baseline="0" dirty="0" smtClean="0"/>
              <a:t>图</a:t>
            </a:r>
            <a:r>
              <a:rPr lang="en-US" altLang="zh-CN" baseline="0" dirty="0" smtClean="0"/>
              <a:t>11-24</a:t>
            </a:r>
            <a:r>
              <a:rPr lang="zh-CN" altLang="en-US" baseline="0" dirty="0" smtClean="0"/>
              <a:t>只给出了静态图，为了让开发人员明白这个设计，还应当给出交互图。也就是这些框架的基类如何交互来完成业务要求。</a:t>
            </a:r>
            <a:endParaRPr lang="en-US" altLang="zh-CN" baseline="0" dirty="0" smtClean="0"/>
          </a:p>
          <a:p>
            <a:r>
              <a:rPr lang="zh-CN" altLang="en-US" baseline="0" dirty="0" smtClean="0"/>
              <a:t>图</a:t>
            </a:r>
            <a:r>
              <a:rPr lang="en-US" altLang="zh-CN" baseline="0" dirty="0" smtClean="0"/>
              <a:t>11-25</a:t>
            </a:r>
            <a:r>
              <a:rPr lang="zh-CN" altLang="en-US" baseline="0" dirty="0" smtClean="0"/>
              <a:t>展示了从数据库中查询</a:t>
            </a:r>
            <a:r>
              <a:rPr lang="en-US" altLang="zh-CN" baseline="0" dirty="0" smtClean="0"/>
              <a:t>A,B</a:t>
            </a:r>
            <a:r>
              <a:rPr lang="zh-CN" altLang="en-US" baseline="0" dirty="0" smtClean="0"/>
              <a:t>两张表，将他们合并为一个</a:t>
            </a:r>
            <a:r>
              <a:rPr lang="en-US" altLang="zh-CN" baseline="0" dirty="0" smtClean="0"/>
              <a:t>VO</a:t>
            </a:r>
            <a:r>
              <a:rPr lang="zh-CN" altLang="en-US" baseline="0" dirty="0" smtClean="0"/>
              <a:t>并传给</a:t>
            </a:r>
            <a:r>
              <a:rPr lang="en-US" altLang="zh-CN" baseline="0" dirty="0" err="1" smtClean="0"/>
              <a:t>BusinessControl</a:t>
            </a:r>
            <a:r>
              <a:rPr lang="zh-CN" altLang="en-US" baseline="0" dirty="0" smtClean="0"/>
              <a:t>层的交互。</a:t>
            </a:r>
            <a:endParaRPr lang="en-US" altLang="zh-CN" baseline="0" dirty="0" smtClean="0"/>
          </a:p>
          <a:p>
            <a:endParaRPr lang="en-US" altLang="zh-CN" baseline="0" dirty="0" smtClean="0"/>
          </a:p>
          <a:p>
            <a:r>
              <a:rPr lang="zh-CN" altLang="en-US" baseline="0" dirty="0" smtClean="0"/>
              <a:t>在这里的话他并把没有吧每个函数的意义表达出来，所以我只能大致的理解一下：</a:t>
            </a:r>
            <a:endParaRPr lang="en-US" altLang="zh-CN" baseline="0" dirty="0" smtClean="0"/>
          </a:p>
          <a:p>
            <a:r>
              <a:rPr lang="zh-CN" altLang="en-US" baseline="0" dirty="0" smtClean="0"/>
              <a:t>一个</a:t>
            </a:r>
            <a:r>
              <a:rPr lang="en-US" altLang="zh-CN" baseline="0" dirty="0" smtClean="0"/>
              <a:t>PO</a:t>
            </a:r>
            <a:r>
              <a:rPr lang="zh-CN" altLang="en-US" baseline="0" dirty="0" smtClean="0"/>
              <a:t>对应一张数据表，首先做的是查询表</a:t>
            </a:r>
            <a:r>
              <a:rPr lang="en-US" altLang="zh-CN" baseline="0" dirty="0" smtClean="0"/>
              <a:t>A</a:t>
            </a:r>
            <a:r>
              <a:rPr lang="zh-CN" altLang="en-US" baseline="0" dirty="0" smtClean="0"/>
              <a:t>，设置表</a:t>
            </a:r>
            <a:r>
              <a:rPr lang="en-US" altLang="zh-CN" baseline="0" dirty="0" smtClean="0"/>
              <a:t>A</a:t>
            </a:r>
            <a:r>
              <a:rPr lang="zh-CN" altLang="en-US" baseline="0" dirty="0" smtClean="0"/>
              <a:t>的属性，然后根据表</a:t>
            </a:r>
            <a:r>
              <a:rPr lang="en-US" altLang="zh-CN" baseline="0" dirty="0" smtClean="0"/>
              <a:t>A</a:t>
            </a:r>
            <a:r>
              <a:rPr lang="zh-CN" altLang="en-US" baseline="0" dirty="0" smtClean="0"/>
              <a:t>，要求</a:t>
            </a:r>
            <a:r>
              <a:rPr lang="en-US" altLang="zh-CN" baseline="0" dirty="0" smtClean="0"/>
              <a:t>B</a:t>
            </a:r>
            <a:r>
              <a:rPr lang="zh-CN" altLang="en-US" baseline="0" dirty="0" smtClean="0"/>
              <a:t>中的表与</a:t>
            </a:r>
            <a:r>
              <a:rPr lang="en-US" altLang="zh-CN" baseline="0" dirty="0" smtClean="0"/>
              <a:t>A</a:t>
            </a:r>
            <a:r>
              <a:rPr lang="zh-CN" altLang="en-US" baseline="0" dirty="0" smtClean="0"/>
              <a:t>的基本特征一致，比如属性是一致的，表的计量单位是一致的，然后查询表</a:t>
            </a:r>
            <a:r>
              <a:rPr lang="en-US" altLang="zh-CN" baseline="0" dirty="0" smtClean="0"/>
              <a:t>B</a:t>
            </a:r>
            <a:r>
              <a:rPr lang="zh-CN" altLang="en-US" baseline="0" dirty="0" smtClean="0"/>
              <a:t>，返回表</a:t>
            </a:r>
            <a:r>
              <a:rPr lang="en-US" altLang="zh-CN" baseline="0" dirty="0" smtClean="0"/>
              <a:t>B</a:t>
            </a:r>
            <a:r>
              <a:rPr lang="zh-CN" altLang="en-US" baseline="0" dirty="0" smtClean="0"/>
              <a:t>，设置表</a:t>
            </a:r>
            <a:r>
              <a:rPr lang="en-US" altLang="zh-CN" baseline="0" dirty="0" smtClean="0"/>
              <a:t>B</a:t>
            </a:r>
            <a:r>
              <a:rPr lang="zh-CN" altLang="en-US" baseline="0" dirty="0" smtClean="0"/>
              <a:t>中的一些内容，返回</a:t>
            </a:r>
            <a:r>
              <a:rPr lang="en-US" altLang="zh-CN" baseline="0" dirty="0" smtClean="0"/>
              <a:t>A+B</a:t>
            </a:r>
            <a:r>
              <a:rPr lang="zh-CN" altLang="en-US" baseline="0" dirty="0" smtClean="0"/>
              <a:t>给</a:t>
            </a:r>
            <a:r>
              <a:rPr lang="en-US" altLang="zh-CN" baseline="0" dirty="0" smtClean="0"/>
              <a:t>VO</a:t>
            </a:r>
            <a:r>
              <a:rPr lang="zh-CN" altLang="en-US" baseline="0" dirty="0" smtClean="0"/>
              <a:t>。</a:t>
            </a:r>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31</a:t>
            </a:fld>
            <a:endParaRPr lang="zh-CN" altLang="en-US"/>
          </a:p>
        </p:txBody>
      </p:sp>
    </p:spTree>
    <p:extLst>
      <p:ext uri="{BB962C8B-B14F-4D97-AF65-F5344CB8AC3E}">
        <p14:creationId xmlns:p14="http://schemas.microsoft.com/office/powerpoint/2010/main" val="26684553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作者做了一个很形象的比喻：用况实现描绘了新世界的蓝图，软件架构和框架搭建起了新世界的骨架，那么分析模型的工作就是在骨架当中注入血肉，让这个世界初步运转起来。</a:t>
            </a:r>
            <a:endParaRPr lang="en-US" altLang="zh-CN" dirty="0" smtClean="0"/>
          </a:p>
          <a:p>
            <a:endParaRPr lang="en-US" altLang="zh-CN" dirty="0" smtClean="0"/>
          </a:p>
          <a:p>
            <a:r>
              <a:rPr lang="zh-CN" altLang="en-US" dirty="0" smtClean="0"/>
              <a:t>分析模型建立完成，我们得到了一个非常接近于设计类的模型，距离编码所使用的实现类仅一步之遥，可以真正进入系统设计阶段。</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32</a:t>
            </a:fld>
            <a:endParaRPr lang="zh-CN" altLang="en-US"/>
          </a:p>
        </p:txBody>
      </p:sp>
    </p:spTree>
    <p:extLst>
      <p:ext uri="{BB962C8B-B14F-4D97-AF65-F5344CB8AC3E}">
        <p14:creationId xmlns:p14="http://schemas.microsoft.com/office/powerpoint/2010/main" val="819765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要将分析类和软件架构结合起来，首先确定这些类在软件架构的那个层次中。</a:t>
            </a:r>
            <a:endParaRPr lang="en-US" altLang="zh-CN" dirty="0" smtClean="0"/>
          </a:p>
          <a:p>
            <a:r>
              <a:rPr lang="zh-CN" altLang="en-US" dirty="0" smtClean="0"/>
              <a:t>现在分析这些分析类在</a:t>
            </a:r>
            <a:r>
              <a:rPr lang="en-US" altLang="zh-CN" dirty="0" smtClean="0"/>
              <a:t>WEB</a:t>
            </a:r>
            <a:r>
              <a:rPr lang="zh-CN" altLang="en-US" dirty="0" smtClean="0"/>
              <a:t>，</a:t>
            </a:r>
            <a:r>
              <a:rPr lang="en-US" altLang="zh-CN" dirty="0" err="1" smtClean="0"/>
              <a:t>BusinessControl</a:t>
            </a:r>
            <a:r>
              <a:rPr lang="zh-CN" altLang="en-US" dirty="0" smtClean="0"/>
              <a:t>，</a:t>
            </a:r>
            <a:r>
              <a:rPr lang="en-US" altLang="zh-CN" dirty="0" smtClean="0"/>
              <a:t>Entity</a:t>
            </a:r>
            <a:r>
              <a:rPr lang="zh-CN" altLang="en-US" dirty="0" smtClean="0"/>
              <a:t>、</a:t>
            </a:r>
            <a:r>
              <a:rPr lang="en-US" altLang="zh-CN" dirty="0" err="1" smtClean="0"/>
              <a:t>DBControl</a:t>
            </a:r>
            <a:r>
              <a:rPr lang="zh-CN" altLang="en-US" dirty="0" smtClean="0"/>
              <a:t>和</a:t>
            </a:r>
            <a:r>
              <a:rPr lang="en-US" altLang="zh-CN" dirty="0" smtClean="0"/>
              <a:t>DB</a:t>
            </a:r>
            <a:r>
              <a:rPr lang="zh-CN" altLang="en-US" dirty="0" smtClean="0"/>
              <a:t>五个软件层次中哪个层次。</a:t>
            </a:r>
            <a:endParaRPr lang="en-US" altLang="zh-CN" dirty="0" smtClean="0"/>
          </a:p>
          <a:p>
            <a:r>
              <a:rPr lang="en-US" altLang="zh-CN" sz="1200" dirty="0" smtClean="0"/>
              <a:t>1.bun_</a:t>
            </a:r>
            <a:r>
              <a:rPr lang="zh-CN" altLang="en-US" sz="1200" dirty="0" smtClean="0"/>
              <a:t>批量登记边界和</a:t>
            </a:r>
            <a:r>
              <a:rPr lang="en-US" altLang="zh-CN" sz="1200" dirty="0" smtClean="0"/>
              <a:t>bun_</a:t>
            </a:r>
            <a:r>
              <a:rPr lang="zh-CN" altLang="en-US" sz="1200" dirty="0" smtClean="0"/>
              <a:t>申请登记边界</a:t>
            </a:r>
            <a:endParaRPr lang="en-US" altLang="zh-CN" sz="1200" dirty="0" smtClean="0"/>
          </a:p>
          <a:p>
            <a:pPr marL="109537" indent="0">
              <a:buNone/>
            </a:pPr>
            <a:r>
              <a:rPr lang="en-US" altLang="zh-CN" sz="1200" dirty="0" smtClean="0"/>
              <a:t>        ---WEB</a:t>
            </a:r>
            <a:r>
              <a:rPr lang="zh-CN" altLang="en-US" sz="1200" dirty="0" smtClean="0"/>
              <a:t>层，从网页上接受申请登记</a:t>
            </a:r>
            <a:endParaRPr lang="en-US" altLang="zh-CN" sz="1200" dirty="0" smtClean="0"/>
          </a:p>
          <a:p>
            <a:r>
              <a:rPr lang="en-US" altLang="zh-CN" sz="1200" dirty="0" smtClean="0"/>
              <a:t>2.con_</a:t>
            </a:r>
            <a:r>
              <a:rPr lang="zh-CN" altLang="en-US" sz="1200" dirty="0" smtClean="0"/>
              <a:t>申请登记控制</a:t>
            </a:r>
            <a:endParaRPr lang="en-US" altLang="zh-CN" sz="1200" dirty="0" smtClean="0"/>
          </a:p>
          <a:p>
            <a:pPr marL="109537" indent="0">
              <a:buNone/>
            </a:pPr>
            <a:r>
              <a:rPr lang="en-US" altLang="zh-CN" sz="1200" dirty="0" smtClean="0"/>
              <a:t>    ---</a:t>
            </a:r>
            <a:r>
              <a:rPr lang="zh-CN" altLang="en-US" sz="1200" dirty="0" smtClean="0"/>
              <a:t>用于处理业务逻辑，</a:t>
            </a:r>
            <a:r>
              <a:rPr lang="en-US" altLang="zh-CN" sz="1200" dirty="0" err="1" smtClean="0"/>
              <a:t>BusinessControl</a:t>
            </a:r>
            <a:r>
              <a:rPr lang="zh-CN" altLang="en-US" sz="1200" dirty="0" smtClean="0"/>
              <a:t>层</a:t>
            </a:r>
            <a:endParaRPr lang="en-US" altLang="zh-CN" sz="1200" dirty="0" smtClean="0"/>
          </a:p>
          <a:p>
            <a:r>
              <a:rPr lang="en-US" altLang="zh-CN" sz="1200" dirty="0" smtClean="0"/>
              <a:t>3.</a:t>
            </a:r>
            <a:r>
              <a:rPr lang="zh-CN" altLang="en-US" sz="1200" dirty="0" smtClean="0"/>
              <a:t>工作流引擎     </a:t>
            </a:r>
            <a:endParaRPr lang="en-US" altLang="zh-CN" sz="1200" dirty="0" smtClean="0"/>
          </a:p>
          <a:p>
            <a:r>
              <a:rPr lang="en-US" altLang="zh-CN" sz="1200" baseline="0" dirty="0" smtClean="0"/>
              <a:t>       </a:t>
            </a:r>
            <a:r>
              <a:rPr lang="en-US" altLang="zh-CN" sz="1200" dirty="0" smtClean="0"/>
              <a:t>---</a:t>
            </a:r>
            <a:r>
              <a:rPr lang="zh-CN" altLang="en-US" sz="1200" dirty="0" smtClean="0"/>
              <a:t>与工作流引擎交流的类是</a:t>
            </a:r>
            <a:r>
              <a:rPr lang="en-US" altLang="zh-CN" sz="1200" dirty="0" smtClean="0"/>
              <a:t>con_</a:t>
            </a:r>
            <a:r>
              <a:rPr lang="zh-CN" altLang="en-US" sz="1200" dirty="0" smtClean="0"/>
              <a:t>申请登记控制，因此位于</a:t>
            </a:r>
            <a:r>
              <a:rPr lang="en-US" altLang="zh-CN" sz="1200" dirty="0" err="1" smtClean="0"/>
              <a:t>BusinessControl</a:t>
            </a:r>
            <a:r>
              <a:rPr lang="zh-CN" altLang="en-US" sz="1200" dirty="0" smtClean="0"/>
              <a:t>层。（在这里我们忽略工作流引擎如何实现，只需要表达出接口即可，这也是面向对象的优点所在，在分析时可以忽略实现，因此大大降低分析难度和工作量）</a:t>
            </a:r>
            <a:endParaRPr lang="en-US" altLang="zh-CN" sz="1200" dirty="0" smtClean="0"/>
          </a:p>
          <a:p>
            <a:r>
              <a:rPr lang="en-US" altLang="zh-CN" sz="1200" dirty="0" smtClean="0"/>
              <a:t>4.Rule</a:t>
            </a:r>
            <a:r>
              <a:rPr lang="zh-CN" altLang="en-US" sz="1200" dirty="0" smtClean="0"/>
              <a:t>接口          </a:t>
            </a:r>
            <a:endParaRPr lang="en-US" altLang="zh-CN" sz="1200" dirty="0" smtClean="0"/>
          </a:p>
          <a:p>
            <a:r>
              <a:rPr lang="en-US" altLang="zh-CN" sz="1200" dirty="0" smtClean="0"/>
              <a:t>       ---</a:t>
            </a:r>
            <a:r>
              <a:rPr lang="zh-CN" altLang="en-US" sz="1200" dirty="0" smtClean="0"/>
              <a:t>业务框架的接口，同样也是与</a:t>
            </a:r>
            <a:r>
              <a:rPr lang="en-US" altLang="zh-CN" sz="1200" dirty="0" smtClean="0"/>
              <a:t>con_</a:t>
            </a:r>
            <a:r>
              <a:rPr lang="zh-CN" altLang="en-US" sz="1200" dirty="0" smtClean="0"/>
              <a:t>申请登记控制交互的，位于</a:t>
            </a:r>
            <a:r>
              <a:rPr lang="en-US" altLang="zh-CN" sz="1200" dirty="0" err="1" smtClean="0"/>
              <a:t>BusinessControl</a:t>
            </a:r>
            <a:r>
              <a:rPr lang="zh-CN" altLang="en-US" sz="1200" dirty="0" smtClean="0"/>
              <a:t>层</a:t>
            </a:r>
            <a:endParaRPr lang="en-US" altLang="zh-CN" sz="1200" dirty="0" smtClean="0"/>
          </a:p>
          <a:p>
            <a:r>
              <a:rPr lang="en-US" altLang="zh-CN" sz="1200" dirty="0" smtClean="0"/>
              <a:t>5. </a:t>
            </a:r>
            <a:r>
              <a:rPr lang="en-US" altLang="zh-CN" sz="1200" dirty="0" err="1" smtClean="0"/>
              <a:t>ent</a:t>
            </a:r>
            <a:r>
              <a:rPr lang="en-US" altLang="zh-CN" sz="1200" dirty="0" smtClean="0"/>
              <a:t>_</a:t>
            </a:r>
            <a:r>
              <a:rPr lang="zh-CN" altLang="en-US" sz="1200" dirty="0" smtClean="0"/>
              <a:t>申请单</a:t>
            </a:r>
            <a:endParaRPr lang="en-US" altLang="zh-CN" sz="1200" dirty="0" smtClean="0"/>
          </a:p>
          <a:p>
            <a:r>
              <a:rPr lang="en-US" altLang="zh-CN" sz="1200" dirty="0" smtClean="0"/>
              <a:t>      ----</a:t>
            </a:r>
            <a:r>
              <a:rPr lang="zh-CN" altLang="en-US" sz="1200" dirty="0" smtClean="0"/>
              <a:t>数据在不同的层次有不同的表现形式，在</a:t>
            </a:r>
            <a:r>
              <a:rPr lang="en-US" altLang="zh-CN" sz="1200" dirty="0" smtClean="0"/>
              <a:t>WEB</a:t>
            </a:r>
            <a:r>
              <a:rPr lang="zh-CN" altLang="en-US" sz="1200" dirty="0" smtClean="0"/>
              <a:t>层和</a:t>
            </a:r>
            <a:r>
              <a:rPr lang="en-US" altLang="zh-CN" sz="1200" dirty="0" err="1" smtClean="0"/>
              <a:t>BusinessControl</a:t>
            </a:r>
            <a:r>
              <a:rPr lang="zh-CN" altLang="en-US" sz="1200" dirty="0" smtClean="0"/>
              <a:t>层，数据已</a:t>
            </a:r>
            <a:r>
              <a:rPr lang="en-US" altLang="zh-CN" sz="1200" dirty="0" smtClean="0"/>
              <a:t>VO</a:t>
            </a:r>
            <a:r>
              <a:rPr lang="zh-CN" altLang="en-US" sz="1200" dirty="0" smtClean="0"/>
              <a:t>（</a:t>
            </a:r>
            <a:r>
              <a:rPr lang="en-US" altLang="zh-CN" sz="1200" dirty="0" smtClean="0"/>
              <a:t>Value Object</a:t>
            </a:r>
            <a:r>
              <a:rPr lang="zh-CN" altLang="en-US" sz="1200" dirty="0" smtClean="0"/>
              <a:t>）形式存在的；</a:t>
            </a:r>
            <a:endParaRPr lang="en-US" altLang="zh-CN" sz="1200" dirty="0" smtClean="0"/>
          </a:p>
          <a:p>
            <a:r>
              <a:rPr lang="en-US" altLang="zh-CN" sz="1200" baseline="0" dirty="0" smtClean="0"/>
              <a:t>    </a:t>
            </a:r>
            <a:r>
              <a:rPr lang="zh-CN" altLang="en-US" sz="1200" baseline="0" dirty="0" smtClean="0"/>
              <a:t>在</a:t>
            </a:r>
            <a:r>
              <a:rPr lang="en-US" altLang="zh-CN" sz="1200" baseline="0" dirty="0" smtClean="0"/>
              <a:t>Entity</a:t>
            </a:r>
            <a:r>
              <a:rPr lang="zh-CN" altLang="en-US" sz="1200" baseline="0" dirty="0" smtClean="0"/>
              <a:t>层，</a:t>
            </a:r>
            <a:r>
              <a:rPr lang="en-US" altLang="zh-CN" sz="1200" baseline="0" dirty="0" smtClean="0"/>
              <a:t>VO</a:t>
            </a:r>
            <a:r>
              <a:rPr lang="zh-CN" altLang="en-US" sz="1200" baseline="0" dirty="0" smtClean="0"/>
              <a:t>被转换成</a:t>
            </a:r>
            <a:r>
              <a:rPr lang="en-US" altLang="zh-CN" sz="1200" baseline="0" dirty="0" smtClean="0"/>
              <a:t>PO</a:t>
            </a:r>
            <a:r>
              <a:rPr lang="zh-CN" altLang="en-US" sz="1200" baseline="0" dirty="0" smtClean="0"/>
              <a:t>。软件框架的引入导致</a:t>
            </a:r>
            <a:r>
              <a:rPr lang="en-US" altLang="zh-CN" sz="1200" baseline="0" dirty="0" err="1" smtClean="0"/>
              <a:t>ent</a:t>
            </a:r>
            <a:r>
              <a:rPr lang="en-US" altLang="zh-CN" sz="1200" baseline="0" dirty="0" smtClean="0"/>
              <a:t>_</a:t>
            </a:r>
            <a:r>
              <a:rPr lang="zh-CN" altLang="en-US" sz="1200" baseline="0" dirty="0" smtClean="0"/>
              <a:t>申请单实体类被转换成两种形式，一种形式是用来展现数据用的</a:t>
            </a:r>
            <a:r>
              <a:rPr lang="en-US" altLang="zh-CN" sz="1200" baseline="0" dirty="0" smtClean="0"/>
              <a:t>VO</a:t>
            </a:r>
            <a:r>
              <a:rPr lang="zh-CN" altLang="en-US" sz="1200" baseline="0" dirty="0" smtClean="0"/>
              <a:t>形式，另一种形式用于持久化的</a:t>
            </a:r>
            <a:r>
              <a:rPr lang="en-US" altLang="zh-CN" sz="1200" baseline="0" dirty="0" smtClean="0"/>
              <a:t>PO</a:t>
            </a:r>
            <a:r>
              <a:rPr lang="zh-CN" altLang="en-US" sz="1200" baseline="0" dirty="0" smtClean="0"/>
              <a:t>形式。两种都是</a:t>
            </a:r>
            <a:r>
              <a:rPr lang="en-US" altLang="zh-CN" sz="1200" baseline="0" dirty="0" err="1" smtClean="0"/>
              <a:t>ent</a:t>
            </a:r>
            <a:r>
              <a:rPr lang="en-US" altLang="zh-CN" sz="1200" baseline="0" dirty="0" smtClean="0"/>
              <a:t>_</a:t>
            </a:r>
            <a:r>
              <a:rPr lang="zh-CN" altLang="en-US" sz="1200" baseline="0" dirty="0" smtClean="0"/>
              <a:t>申请单的实例，位于不同的软件层次，被不同的层次使用，经由</a:t>
            </a:r>
            <a:r>
              <a:rPr lang="en-US" altLang="zh-CN" sz="1200" baseline="0" dirty="0" smtClean="0"/>
              <a:t>Entity</a:t>
            </a:r>
            <a:r>
              <a:rPr lang="zh-CN" altLang="en-US" sz="1200" baseline="0" dirty="0" smtClean="0"/>
              <a:t>层进行转换。</a:t>
            </a:r>
            <a:endParaRPr lang="en-US" altLang="zh-CN" sz="1200" dirty="0" smtClean="0"/>
          </a:p>
          <a:p>
            <a:pPr marL="0" indent="0">
              <a:buNone/>
            </a:pPr>
            <a:endParaRPr lang="en-US" altLang="zh-CN"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33</a:t>
            </a:fld>
            <a:endParaRPr lang="zh-CN" altLang="en-US"/>
          </a:p>
        </p:txBody>
      </p:sp>
    </p:spTree>
    <p:extLst>
      <p:ext uri="{BB962C8B-B14F-4D97-AF65-F5344CB8AC3E}">
        <p14:creationId xmlns:p14="http://schemas.microsoft.com/office/powerpoint/2010/main" val="6533682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需要再次绘制出用况实现的场景图。由于有了软件架构，我们需要在每一个层次上在软件框架的规范内来实现用况场景。</a:t>
            </a:r>
            <a:endParaRPr lang="en-US" altLang="zh-CN" baseline="0" dirty="0" smtClean="0"/>
          </a:p>
          <a:p>
            <a:r>
              <a:rPr lang="zh-CN" altLang="en-US" baseline="0" dirty="0" smtClean="0"/>
              <a:t>先看</a:t>
            </a:r>
            <a:r>
              <a:rPr lang="en-US" altLang="zh-CN" baseline="0" dirty="0" smtClean="0"/>
              <a:t>WEB</a:t>
            </a:r>
            <a:r>
              <a:rPr lang="zh-CN" altLang="en-US" baseline="0" dirty="0" smtClean="0"/>
              <a:t>层的实现，由于</a:t>
            </a:r>
            <a:r>
              <a:rPr lang="en-US" altLang="zh-CN" baseline="0" dirty="0" smtClean="0"/>
              <a:t>WEB</a:t>
            </a:r>
            <a:r>
              <a:rPr lang="zh-CN" altLang="en-US" baseline="0" dirty="0" smtClean="0"/>
              <a:t>层采用了</a:t>
            </a:r>
            <a:r>
              <a:rPr lang="en-US" altLang="zh-CN" baseline="0" dirty="0" smtClean="0"/>
              <a:t>Struts</a:t>
            </a:r>
            <a:r>
              <a:rPr lang="zh-CN" altLang="en-US" baseline="0" dirty="0" smtClean="0"/>
              <a:t>框架，因此</a:t>
            </a:r>
            <a:r>
              <a:rPr lang="en-US" altLang="zh-CN" baseline="0" dirty="0" smtClean="0"/>
              <a:t>bun_</a:t>
            </a:r>
            <a:r>
              <a:rPr lang="zh-CN" altLang="en-US" baseline="0" dirty="0" smtClean="0"/>
              <a:t>申请登记边界应当遵循</a:t>
            </a:r>
            <a:r>
              <a:rPr lang="en-US" altLang="zh-CN" baseline="0" dirty="0" smtClean="0"/>
              <a:t>Struts</a:t>
            </a:r>
            <a:r>
              <a:rPr lang="zh-CN" altLang="en-US" baseline="0" dirty="0" smtClean="0"/>
              <a:t>框架的规范。比如，</a:t>
            </a:r>
            <a:r>
              <a:rPr lang="en-US" altLang="zh-CN" baseline="0" dirty="0" smtClean="0"/>
              <a:t>Struts</a:t>
            </a:r>
            <a:r>
              <a:rPr lang="zh-CN" altLang="en-US" baseline="0" dirty="0" smtClean="0"/>
              <a:t>是一个</a:t>
            </a:r>
            <a:r>
              <a:rPr lang="en-US" altLang="zh-CN" baseline="0" dirty="0" smtClean="0"/>
              <a:t>MVC</a:t>
            </a:r>
            <a:r>
              <a:rPr lang="zh-CN" altLang="en-US" baseline="0" dirty="0" smtClean="0"/>
              <a:t>模式的实现，有</a:t>
            </a:r>
            <a:r>
              <a:rPr lang="en-US" altLang="zh-CN" baseline="0" dirty="0" smtClean="0"/>
              <a:t>Page</a:t>
            </a:r>
            <a:r>
              <a:rPr lang="zh-CN" altLang="en-US" baseline="0" dirty="0" smtClean="0"/>
              <a:t>、</a:t>
            </a:r>
            <a:r>
              <a:rPr lang="en-US" altLang="zh-CN" baseline="0" dirty="0" smtClean="0"/>
              <a:t>Action</a:t>
            </a:r>
            <a:r>
              <a:rPr lang="zh-CN" altLang="en-US" baseline="0" dirty="0" smtClean="0"/>
              <a:t>和</a:t>
            </a:r>
            <a:r>
              <a:rPr lang="en-US" altLang="zh-CN" baseline="0" dirty="0" err="1" smtClean="0"/>
              <a:t>ActionForm</a:t>
            </a:r>
            <a:r>
              <a:rPr lang="zh-CN" altLang="en-US" baseline="0" dirty="0" smtClean="0"/>
              <a:t>三个单元构成。</a:t>
            </a:r>
            <a:r>
              <a:rPr lang="en-US" altLang="zh-CN" baseline="0" dirty="0" smtClean="0"/>
              <a:t>Bun_</a:t>
            </a:r>
            <a:r>
              <a:rPr lang="zh-CN" altLang="en-US" baseline="0" dirty="0" smtClean="0"/>
              <a:t>申请登记边界在</a:t>
            </a:r>
            <a:r>
              <a:rPr lang="en-US" altLang="zh-CN" baseline="0" dirty="0" smtClean="0"/>
              <a:t>Struts</a:t>
            </a:r>
            <a:r>
              <a:rPr lang="zh-CN" altLang="en-US" baseline="0" dirty="0" smtClean="0"/>
              <a:t>框架内的实现如右图所示。</a:t>
            </a:r>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34</a:t>
            </a:fld>
            <a:endParaRPr lang="zh-CN" altLang="en-US"/>
          </a:p>
        </p:txBody>
      </p:sp>
    </p:spTree>
    <p:extLst>
      <p:ext uri="{BB962C8B-B14F-4D97-AF65-F5344CB8AC3E}">
        <p14:creationId xmlns:p14="http://schemas.microsoft.com/office/powerpoint/2010/main" val="38097016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35</a:t>
            </a:fld>
            <a:endParaRPr lang="zh-CN" altLang="en-US"/>
          </a:p>
        </p:txBody>
      </p:sp>
    </p:spTree>
    <p:extLst>
      <p:ext uri="{BB962C8B-B14F-4D97-AF65-F5344CB8AC3E}">
        <p14:creationId xmlns:p14="http://schemas.microsoft.com/office/powerpoint/2010/main" val="15313473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36</a:t>
            </a:fld>
            <a:endParaRPr lang="zh-CN" altLang="en-US"/>
          </a:p>
        </p:txBody>
      </p:sp>
    </p:spTree>
    <p:extLst>
      <p:ext uri="{BB962C8B-B14F-4D97-AF65-F5344CB8AC3E}">
        <p14:creationId xmlns:p14="http://schemas.microsoft.com/office/powerpoint/2010/main" val="14010258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37</a:t>
            </a:fld>
            <a:endParaRPr lang="zh-CN" altLang="en-US"/>
          </a:p>
        </p:txBody>
      </p:sp>
    </p:spTree>
    <p:extLst>
      <p:ext uri="{BB962C8B-B14F-4D97-AF65-F5344CB8AC3E}">
        <p14:creationId xmlns:p14="http://schemas.microsoft.com/office/powerpoint/2010/main" val="2962325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将申请登记用况场景在软件架构上的各个层次上全部实现后，申请登记用况的分析模型也就建立完毕了。这时我们就彻底完成了从需求到系统的转换。</a:t>
            </a:r>
            <a:endParaRPr lang="en-US" altLang="zh-CN" baseline="0" dirty="0" smtClean="0"/>
          </a:p>
          <a:p>
            <a:r>
              <a:rPr lang="zh-CN" altLang="en-US" baseline="0" dirty="0" smtClean="0"/>
              <a:t>上图展示申请登记用况在软件架构下由哪些类来实现。</a:t>
            </a:r>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38</a:t>
            </a:fld>
            <a:endParaRPr lang="zh-CN" altLang="en-US"/>
          </a:p>
        </p:txBody>
      </p:sp>
    </p:spTree>
    <p:extLst>
      <p:ext uri="{BB962C8B-B14F-4D97-AF65-F5344CB8AC3E}">
        <p14:creationId xmlns:p14="http://schemas.microsoft.com/office/powerpoint/2010/main" val="2311799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组件不是一种物理结构，它逻辑地引用、使用某些类、这些类组织起来的目的不是为了存放，而是为了完成一组特定的功能。</a:t>
            </a:r>
            <a:endParaRPr lang="en-US" altLang="zh-CN" dirty="0" smtClean="0"/>
          </a:p>
          <a:p>
            <a:endParaRPr lang="en-US" altLang="zh-CN" dirty="0" smtClean="0"/>
          </a:p>
          <a:p>
            <a:r>
              <a:rPr lang="zh-CN" altLang="en-US" dirty="0" smtClean="0"/>
              <a:t>下面作者介绍的是建立组件的一些情况：</a:t>
            </a:r>
            <a:endParaRPr lang="en-US" altLang="zh-CN" dirty="0" smtClean="0"/>
          </a:p>
          <a:p>
            <a:r>
              <a:rPr lang="en-US" altLang="zh-CN" dirty="0" smtClean="0"/>
              <a:t>1.</a:t>
            </a:r>
            <a:r>
              <a:rPr lang="zh-CN" altLang="en-US" dirty="0" smtClean="0"/>
              <a:t>如果实施的项目是一个分布式系统，那么在各个节点上部署的应用程序通常应当建立组件模型。</a:t>
            </a:r>
            <a:endParaRPr lang="en-US" altLang="zh-CN" dirty="0" smtClean="0"/>
          </a:p>
          <a:p>
            <a:r>
              <a:rPr lang="en-US" altLang="zh-CN" dirty="0" smtClean="0"/>
              <a:t>2.</a:t>
            </a:r>
            <a:r>
              <a:rPr lang="zh-CN" altLang="en-US" dirty="0" smtClean="0"/>
              <a:t>如果实施的项目需要向第三方提供</a:t>
            </a:r>
            <a:r>
              <a:rPr lang="zh-CN" altLang="en-US" baseline="0" dirty="0" smtClean="0"/>
              <a:t>支持服务，通常应当为该服务建立组件模型</a:t>
            </a:r>
            <a:endParaRPr lang="en-US" altLang="zh-CN" baseline="0" dirty="0" smtClean="0"/>
          </a:p>
          <a:p>
            <a:r>
              <a:rPr lang="en-US" altLang="zh-CN" baseline="0" dirty="0" smtClean="0"/>
              <a:t>3.</a:t>
            </a:r>
            <a:r>
              <a:rPr lang="zh-CN" altLang="en-US" baseline="0" dirty="0" smtClean="0"/>
              <a:t>如果你所实施的项目需要与其他现存的系统或者第三方系统集成，集成的接口部分应当建立组件模型。</a:t>
            </a:r>
            <a:endParaRPr lang="en-US" altLang="zh-CN" baseline="0" dirty="0" smtClean="0"/>
          </a:p>
          <a:p>
            <a:endParaRPr lang="en-US" altLang="zh-CN" baseline="0" dirty="0" smtClean="0"/>
          </a:p>
          <a:p>
            <a:r>
              <a:rPr lang="zh-CN" altLang="en-US" baseline="0" dirty="0" smtClean="0"/>
              <a:t>建立组件模型前应当已经有了能实现需求的类，软件架构，（软件架构师组件的设计规范，是组件的安装平台和运行环境，也是组件的管理环境）</a:t>
            </a:r>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39</a:t>
            </a:fld>
            <a:endParaRPr lang="zh-CN" altLang="en-US"/>
          </a:p>
        </p:txBody>
      </p:sp>
    </p:spTree>
    <p:extLst>
      <p:ext uri="{BB962C8B-B14F-4D97-AF65-F5344CB8AC3E}">
        <p14:creationId xmlns:p14="http://schemas.microsoft.com/office/powerpoint/2010/main" val="26434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a:t>
            </a:fld>
            <a:endParaRPr lang="zh-CN" altLang="en-US"/>
          </a:p>
        </p:txBody>
      </p:sp>
    </p:spTree>
    <p:extLst>
      <p:ext uri="{BB962C8B-B14F-4D97-AF65-F5344CB8AC3E}">
        <p14:creationId xmlns:p14="http://schemas.microsoft.com/office/powerpoint/2010/main" val="559085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加入在原始的申请登记业务上新增</a:t>
            </a:r>
            <a:r>
              <a:rPr lang="zh-CN" altLang="en-US" baseline="0" dirty="0" smtClean="0"/>
              <a:t>业务</a:t>
            </a:r>
            <a:r>
              <a:rPr lang="zh-CN" altLang="en-US" baseline="0" dirty="0" smtClean="0"/>
              <a:t>：</a:t>
            </a:r>
            <a:endParaRPr lang="en-US" altLang="zh-CN" baseline="0" dirty="0" smtClean="0"/>
          </a:p>
          <a:p>
            <a:r>
              <a:rPr lang="zh-CN" altLang="en-US" baseline="0" dirty="0" smtClean="0"/>
              <a:t>供电</a:t>
            </a:r>
            <a:r>
              <a:rPr lang="zh-CN" altLang="en-US" baseline="0" dirty="0" smtClean="0"/>
              <a:t>企业允许客户自助申请，用户在线填完申请单后提交，再由业务员审核后完成申请过程。</a:t>
            </a:r>
            <a:endParaRPr lang="en-US" altLang="zh-CN" baseline="0" dirty="0" smtClean="0"/>
          </a:p>
          <a:p>
            <a:r>
              <a:rPr lang="zh-CN" altLang="en-US" baseline="0" dirty="0" smtClean="0"/>
              <a:t>客户拨打呼叫中心，由客服代为提出用电申请，经业务员审核后完成申请过程。</a:t>
            </a:r>
            <a:endParaRPr lang="en-US" altLang="zh-CN" baseline="0" dirty="0" smtClean="0"/>
          </a:p>
          <a:p>
            <a:endParaRPr lang="en-US" altLang="zh-CN" baseline="0" dirty="0" smtClean="0"/>
          </a:p>
          <a:p>
            <a:r>
              <a:rPr lang="zh-CN" altLang="en-US" baseline="0" dirty="0" smtClean="0"/>
              <a:t>这样，申请登记这一业务功能可以在本系统内（用电客户服务系统）调用，也可以被另一系统（客户自助服务系统）调用，还可以被另一子系统（呼叫中心）调用。</a:t>
            </a:r>
            <a:endParaRPr lang="en-US" altLang="zh-CN" baseline="0" dirty="0" smtClean="0"/>
          </a:p>
          <a:p>
            <a:endParaRPr lang="en-US" altLang="zh-CN" baseline="0" dirty="0" smtClean="0"/>
          </a:p>
          <a:p>
            <a:r>
              <a:rPr lang="zh-CN" altLang="en-US" baseline="0" dirty="0" smtClean="0"/>
              <a:t>解决的方法就是构建一个申请登记服务组件，为各种系统提供申请登记服务接口，这样就以一种统一的形式向外部提供申请登记的业务功能服务。</a:t>
            </a:r>
            <a:endParaRPr lang="en-US" altLang="zh-CN" baseline="0" dirty="0" smtClean="0"/>
          </a:p>
          <a:p>
            <a:endParaRPr lang="en-US" altLang="zh-CN" baseline="0" dirty="0" smtClean="0"/>
          </a:p>
          <a:p>
            <a:r>
              <a:rPr lang="zh-CN" altLang="en-US" baseline="0" dirty="0" smtClean="0"/>
              <a:t>优点：结构上清晰，组件只维护服务接口和调用实现类的方式，事实上，它是独立于调用者和实现者的，可以被独立维护、独立部署、独立调整。</a:t>
            </a:r>
            <a:endParaRPr lang="en-US" altLang="zh-CN" baseline="0" dirty="0" smtClean="0"/>
          </a:p>
          <a:p>
            <a:endParaRPr lang="en-US" altLang="zh-CN" baseline="0" dirty="0" smtClean="0"/>
          </a:p>
          <a:p>
            <a:endParaRPr lang="en-US" altLang="zh-CN" baseline="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40</a:t>
            </a:fld>
            <a:endParaRPr lang="zh-CN" altLang="en-US"/>
          </a:p>
        </p:txBody>
      </p:sp>
    </p:spTree>
    <p:extLst>
      <p:ext uri="{BB962C8B-B14F-4D97-AF65-F5344CB8AC3E}">
        <p14:creationId xmlns:p14="http://schemas.microsoft.com/office/powerpoint/2010/main" val="42551253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部署模型和软件本身和运行环境都有关，在建立部署模型时，需要结合两者的分析结果共同绘制部署模型图。</a:t>
            </a:r>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41</a:t>
            </a:fld>
            <a:endParaRPr lang="zh-CN" altLang="en-US"/>
          </a:p>
        </p:txBody>
      </p:sp>
    </p:spTree>
    <p:extLst>
      <p:ext uri="{BB962C8B-B14F-4D97-AF65-F5344CB8AC3E}">
        <p14:creationId xmlns:p14="http://schemas.microsoft.com/office/powerpoint/2010/main" val="33074861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aseline="0" dirty="0" smtClean="0"/>
              <a:t>这个图包含供电企业管理系统所涉及到的所有硬件以及部署在硬件上的软件。</a:t>
            </a:r>
            <a:endParaRPr lang="en-US" altLang="zh-CN" baseline="0" dirty="0" smtClean="0"/>
          </a:p>
          <a:p>
            <a:r>
              <a:rPr lang="en-US" altLang="zh-CN" sz="2200" dirty="0" smtClean="0">
                <a:latin typeface="华文仿宋" panose="02010600040101010101" pitchFamily="2" charset="-122"/>
                <a:ea typeface="华文仿宋" panose="02010600040101010101" pitchFamily="2" charset="-122"/>
              </a:rPr>
              <a:t> </a:t>
            </a:r>
            <a:r>
              <a:rPr lang="zh-CN" altLang="en-US" sz="2200" dirty="0" smtClean="0">
                <a:latin typeface="华文仿宋" panose="02010600040101010101" pitchFamily="2" charset="-122"/>
                <a:ea typeface="华文仿宋" panose="02010600040101010101" pitchFamily="2" charset="-122"/>
              </a:rPr>
              <a:t>一、应用程序</a:t>
            </a:r>
            <a:endParaRPr lang="en-US" altLang="zh-CN" sz="2200" dirty="0" smtClean="0">
              <a:latin typeface="华文仿宋" panose="02010600040101010101" pitchFamily="2" charset="-122"/>
              <a:ea typeface="华文仿宋" panose="02010600040101010101" pitchFamily="2" charset="-122"/>
            </a:endParaRPr>
          </a:p>
          <a:p>
            <a:r>
              <a:rPr lang="en-US" altLang="zh-CN" sz="2400" dirty="0" smtClean="0"/>
              <a:t>1. </a:t>
            </a:r>
            <a:r>
              <a:rPr lang="zh-CN" altLang="en-US" sz="2400" dirty="0" smtClean="0"/>
              <a:t>基于</a:t>
            </a:r>
            <a:r>
              <a:rPr lang="en-US" altLang="zh-CN" sz="2400" dirty="0" smtClean="0"/>
              <a:t>Web</a:t>
            </a:r>
            <a:r>
              <a:rPr lang="zh-CN" altLang="en-US" sz="2400" dirty="0" smtClean="0"/>
              <a:t>的应用程序，采用</a:t>
            </a:r>
            <a:r>
              <a:rPr lang="en-US" altLang="zh-CN" sz="2400" dirty="0" smtClean="0"/>
              <a:t>Oracle</a:t>
            </a:r>
            <a:r>
              <a:rPr lang="zh-CN" altLang="en-US" sz="2400" dirty="0" smtClean="0"/>
              <a:t>数据库</a:t>
            </a:r>
            <a:endParaRPr lang="en-US" altLang="zh-CN" sz="2400" dirty="0" smtClean="0"/>
          </a:p>
          <a:p>
            <a:pPr marL="109537" indent="0">
              <a:buFont typeface="Georgia" pitchFamily="18" charset="0"/>
              <a:buNone/>
            </a:pPr>
            <a:r>
              <a:rPr lang="en-US" altLang="zh-CN" sz="2400" dirty="0" smtClean="0"/>
              <a:t>                     ------Web</a:t>
            </a:r>
            <a:r>
              <a:rPr lang="zh-CN" altLang="en-US" sz="2400" dirty="0" smtClean="0"/>
              <a:t>服务器，数据库服务器</a:t>
            </a:r>
            <a:endParaRPr lang="en-US" altLang="zh-CN" sz="2400" dirty="0" smtClean="0"/>
          </a:p>
          <a:p>
            <a:r>
              <a:rPr lang="en-US" altLang="zh-CN" sz="2400" dirty="0" smtClean="0"/>
              <a:t> 2.  </a:t>
            </a:r>
            <a:r>
              <a:rPr lang="en-US" altLang="zh-CN" sz="2400" dirty="0" err="1" smtClean="0"/>
              <a:t>BusinessControl</a:t>
            </a:r>
            <a:r>
              <a:rPr lang="zh-CN" altLang="en-US" sz="2400" dirty="0" smtClean="0"/>
              <a:t>层、</a:t>
            </a:r>
            <a:r>
              <a:rPr lang="en-US" altLang="zh-CN" sz="2400" dirty="0" smtClean="0"/>
              <a:t>Entity</a:t>
            </a:r>
            <a:r>
              <a:rPr lang="zh-CN" altLang="en-US" sz="2400" dirty="0" smtClean="0"/>
              <a:t>层、</a:t>
            </a:r>
            <a:r>
              <a:rPr lang="en-US" altLang="zh-CN" sz="2400" dirty="0" err="1" smtClean="0"/>
              <a:t>DBControl</a:t>
            </a:r>
            <a:r>
              <a:rPr lang="zh-CN" altLang="en-US" sz="2400" dirty="0" smtClean="0"/>
              <a:t>层。</a:t>
            </a:r>
            <a:endParaRPr lang="en-US" altLang="zh-CN" sz="2400" dirty="0" smtClean="0"/>
          </a:p>
          <a:p>
            <a:r>
              <a:rPr lang="en-US" altLang="zh-CN" sz="2400" dirty="0" smtClean="0"/>
              <a:t>   ---</a:t>
            </a:r>
            <a:r>
              <a:rPr lang="en-US" altLang="zh-CN" sz="2400" dirty="0" err="1" smtClean="0">
                <a:latin typeface="华文仿宋" panose="02010600040101010101" pitchFamily="2" charset="-122"/>
                <a:ea typeface="华文仿宋" panose="02010600040101010101" pitchFamily="2" charset="-122"/>
              </a:rPr>
              <a:t>BusinessControl</a:t>
            </a:r>
            <a:r>
              <a:rPr lang="zh-CN" altLang="en-US" sz="2400" dirty="0" smtClean="0">
                <a:latin typeface="华文仿宋" panose="02010600040101010101" pitchFamily="2" charset="-122"/>
                <a:ea typeface="华文仿宋" panose="02010600040101010101" pitchFamily="2" charset="-122"/>
              </a:rPr>
              <a:t>层和</a:t>
            </a:r>
            <a:r>
              <a:rPr lang="en-US" altLang="zh-CN" sz="2400" dirty="0" smtClean="0">
                <a:latin typeface="华文仿宋" panose="02010600040101010101" pitchFamily="2" charset="-122"/>
                <a:ea typeface="华文仿宋" panose="02010600040101010101" pitchFamily="2" charset="-122"/>
              </a:rPr>
              <a:t>Web</a:t>
            </a:r>
            <a:r>
              <a:rPr lang="zh-CN" altLang="en-US" sz="2400" dirty="0" smtClean="0">
                <a:latin typeface="华文仿宋" panose="02010600040101010101" pitchFamily="2" charset="-122"/>
                <a:ea typeface="华文仿宋" panose="02010600040101010101" pitchFamily="2" charset="-122"/>
              </a:rPr>
              <a:t>层联系紧密，主要处理客户请求而</a:t>
            </a:r>
            <a:r>
              <a:rPr lang="en-US" altLang="zh-CN" sz="2400" dirty="0" smtClean="0">
                <a:latin typeface="华文仿宋" panose="02010600040101010101" pitchFamily="2" charset="-122"/>
                <a:ea typeface="华文仿宋" panose="02010600040101010101" pitchFamily="2" charset="-122"/>
              </a:rPr>
              <a:t>Entity</a:t>
            </a:r>
            <a:r>
              <a:rPr lang="zh-CN" altLang="en-US" sz="2400" dirty="0" smtClean="0">
                <a:latin typeface="华文仿宋" panose="02010600040101010101" pitchFamily="2" charset="-122"/>
                <a:ea typeface="华文仿宋" panose="02010600040101010101" pitchFamily="2" charset="-122"/>
              </a:rPr>
              <a:t>层和</a:t>
            </a:r>
            <a:r>
              <a:rPr lang="en-US" altLang="zh-CN" sz="2400" dirty="0" err="1" smtClean="0">
                <a:latin typeface="华文仿宋" panose="02010600040101010101" pitchFamily="2" charset="-122"/>
                <a:ea typeface="华文仿宋" panose="02010600040101010101" pitchFamily="2" charset="-122"/>
              </a:rPr>
              <a:t>DBControl</a:t>
            </a:r>
            <a:r>
              <a:rPr lang="zh-CN" altLang="en-US" sz="2400" dirty="0" smtClean="0">
                <a:latin typeface="华文仿宋" panose="02010600040101010101" pitchFamily="2" charset="-122"/>
                <a:ea typeface="华文仿宋" panose="02010600040101010101" pitchFamily="2" charset="-122"/>
              </a:rPr>
              <a:t>层主要以处理数据为主从职责上来说差别比较明显。因此考虑将</a:t>
            </a:r>
            <a:r>
              <a:rPr lang="en-US" altLang="zh-CN" sz="2400" dirty="0" err="1" smtClean="0">
                <a:latin typeface="华文仿宋" panose="02010600040101010101" pitchFamily="2" charset="-122"/>
                <a:ea typeface="华文仿宋" panose="02010600040101010101" pitchFamily="2" charset="-122"/>
              </a:rPr>
              <a:t>BusinessControl</a:t>
            </a:r>
            <a:r>
              <a:rPr lang="zh-CN" altLang="en-US" sz="2400" dirty="0" smtClean="0">
                <a:latin typeface="华文仿宋" panose="02010600040101010101" pitchFamily="2" charset="-122"/>
                <a:ea typeface="华文仿宋" panose="02010600040101010101" pitchFamily="2" charset="-122"/>
              </a:rPr>
              <a:t>层部署到</a:t>
            </a:r>
            <a:r>
              <a:rPr lang="en-US" altLang="zh-CN" sz="2400" dirty="0" smtClean="0">
                <a:latin typeface="华文仿宋" panose="02010600040101010101" pitchFamily="2" charset="-122"/>
                <a:ea typeface="华文仿宋" panose="02010600040101010101" pitchFamily="2" charset="-122"/>
              </a:rPr>
              <a:t>Web</a:t>
            </a:r>
            <a:r>
              <a:rPr lang="zh-CN" altLang="en-US" sz="2400" dirty="0" smtClean="0">
                <a:latin typeface="华文仿宋" panose="02010600040101010101" pitchFamily="2" charset="-122"/>
                <a:ea typeface="华文仿宋" panose="02010600040101010101" pitchFamily="2" charset="-122"/>
              </a:rPr>
              <a:t>服务器，而增加一个应用服务器部署</a:t>
            </a:r>
            <a:r>
              <a:rPr lang="en-US" altLang="zh-CN" sz="2400" dirty="0" smtClean="0">
                <a:latin typeface="华文仿宋" panose="02010600040101010101" pitchFamily="2" charset="-122"/>
                <a:ea typeface="华文仿宋" panose="02010600040101010101" pitchFamily="2" charset="-122"/>
              </a:rPr>
              <a:t>Entity</a:t>
            </a:r>
            <a:r>
              <a:rPr lang="zh-CN" altLang="en-US" sz="2400" dirty="0" smtClean="0">
                <a:latin typeface="华文仿宋" panose="02010600040101010101" pitchFamily="2" charset="-122"/>
                <a:ea typeface="华文仿宋" panose="02010600040101010101" pitchFamily="2" charset="-122"/>
              </a:rPr>
              <a:t>层和</a:t>
            </a:r>
            <a:r>
              <a:rPr lang="en-US" altLang="zh-CN" sz="2400" dirty="0" err="1" smtClean="0">
                <a:latin typeface="华文仿宋" panose="02010600040101010101" pitchFamily="2" charset="-122"/>
                <a:ea typeface="华文仿宋" panose="02010600040101010101" pitchFamily="2" charset="-122"/>
              </a:rPr>
              <a:t>DBControl</a:t>
            </a:r>
            <a:r>
              <a:rPr lang="zh-CN" altLang="en-US" sz="2400" dirty="0" smtClean="0">
                <a:latin typeface="华文仿宋" panose="02010600040101010101" pitchFamily="2" charset="-122"/>
                <a:ea typeface="华文仿宋" panose="02010600040101010101" pitchFamily="2" charset="-122"/>
              </a:rPr>
              <a:t>层。</a:t>
            </a:r>
            <a:endParaRPr lang="en-US" altLang="zh-CN" sz="2400" dirty="0" smtClean="0"/>
          </a:p>
          <a:p>
            <a:r>
              <a:rPr lang="en-US" altLang="zh-CN" sz="2400" dirty="0" smtClean="0"/>
              <a:t>3. </a:t>
            </a:r>
            <a:r>
              <a:rPr lang="zh-CN" altLang="en-US" sz="2400" dirty="0" smtClean="0"/>
              <a:t>银行代收电费，需要银行收费接口，这个接口的安全要求、通信协议与其他业务不同。考虑增加一台收费前置机部署银行收费接口</a:t>
            </a:r>
            <a:endParaRPr lang="en-US" altLang="zh-CN" sz="2400" dirty="0" smtClean="0"/>
          </a:p>
          <a:p>
            <a:r>
              <a:rPr lang="zh-CN" altLang="en-US" sz="2400" dirty="0" smtClean="0"/>
              <a:t>二、运行环境</a:t>
            </a:r>
            <a:endParaRPr lang="en-US" altLang="zh-CN" sz="2400" dirty="0" smtClean="0"/>
          </a:p>
          <a:p>
            <a:r>
              <a:rPr lang="en-US" altLang="zh-CN" sz="2400" dirty="0" smtClean="0"/>
              <a:t>4. </a:t>
            </a:r>
            <a:r>
              <a:rPr lang="zh-CN" altLang="en-US" sz="2400" dirty="0" smtClean="0"/>
              <a:t>供电企业管理系统大部分应用程序都是在内网运行的，只需要口令保护就行。但申请登记也可能通过呼叫中心系统登记，呼叫中心客服人员不是供电企业内部员工，需要进行数字证书认证以后再能将操作操作系统，因此需要一台</a:t>
            </a:r>
            <a:r>
              <a:rPr lang="en-US" altLang="zh-CN" sz="2400" dirty="0" smtClean="0"/>
              <a:t>CA</a:t>
            </a:r>
            <a:r>
              <a:rPr lang="zh-CN" altLang="en-US" sz="2400" dirty="0" smtClean="0"/>
              <a:t>认证服务器。</a:t>
            </a:r>
            <a:endParaRPr lang="en-US" altLang="zh-CN" sz="2400" dirty="0" smtClean="0"/>
          </a:p>
          <a:p>
            <a:r>
              <a:rPr lang="en-US" altLang="zh-CN" sz="2400" dirty="0" smtClean="0"/>
              <a:t>5. </a:t>
            </a:r>
            <a:r>
              <a:rPr lang="zh-CN" altLang="en-US" sz="2400" dirty="0" smtClean="0"/>
              <a:t>供电系统所有的数据都需要备份，普通的备份使用磁带即可，但这个系统还需要提供对历史数据的管理和查询，随着系统运行时间的增加，历史数据的增长会很快，为了保障正常业务的数据库性能，考虑将历史数据存储到专门的历史数据库服务器。</a:t>
            </a:r>
            <a:endParaRPr lang="en-US" altLang="zh-CN" sz="2400" dirty="0" smtClean="0"/>
          </a:p>
          <a:p>
            <a:r>
              <a:rPr lang="en-US" altLang="zh-CN" sz="2400" dirty="0" smtClean="0"/>
              <a:t>6. </a:t>
            </a:r>
            <a:r>
              <a:rPr lang="zh-CN" altLang="en-US" sz="2400" dirty="0" smtClean="0"/>
              <a:t>抄表业务需要用到抄表机，为抄表机编写程序以便将抄表示数导入和导出到管理系统，因此抄表机也是我们要部署软件的硬件。</a:t>
            </a:r>
            <a:endParaRPr lang="en-US" altLang="zh-CN" sz="2400" dirty="0" smtClean="0"/>
          </a:p>
          <a:p>
            <a:endParaRPr lang="en-US" altLang="zh-CN" sz="2200" dirty="0" smtClean="0">
              <a:latin typeface="华文仿宋" panose="02010600040101010101" pitchFamily="2" charset="-122"/>
              <a:ea typeface="华文仿宋" panose="02010600040101010101" pitchFamily="2" charset="-122"/>
            </a:endParaRPr>
          </a:p>
          <a:p>
            <a:endParaRPr lang="en-US" altLang="zh-CN" sz="2000" dirty="0" smtClean="0"/>
          </a:p>
          <a:p>
            <a:endParaRPr lang="en-US" altLang="zh-CN" baseline="0" dirty="0" smtClean="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42</a:t>
            </a:fld>
            <a:endParaRPr lang="zh-CN" altLang="en-US"/>
          </a:p>
        </p:txBody>
      </p:sp>
    </p:spTree>
    <p:extLst>
      <p:ext uri="{BB962C8B-B14F-4D97-AF65-F5344CB8AC3E}">
        <p14:creationId xmlns:p14="http://schemas.microsoft.com/office/powerpoint/2010/main" val="8019370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defRPr/>
            </a:pPr>
            <a:r>
              <a:rPr lang="en-US" altLang="zh-CN" dirty="0" smtClean="0">
                <a:latin typeface="华文仿宋" pitchFamily="2" charset="-122"/>
                <a:ea typeface="华文仿宋" pitchFamily="2" charset="-122"/>
              </a:rPr>
              <a:t>11.1</a:t>
            </a:r>
            <a:r>
              <a:rPr lang="zh-CN" altLang="en-US" dirty="0" smtClean="0">
                <a:latin typeface="华文仿宋" pitchFamily="2" charset="-122"/>
                <a:ea typeface="华文仿宋" pitchFamily="2" charset="-122"/>
              </a:rPr>
              <a:t>、确定系统用况</a:t>
            </a:r>
            <a:endParaRPr lang="en-US" altLang="zh-CN" dirty="0" smtClean="0">
              <a:latin typeface="华文仿宋" pitchFamily="2" charset="-122"/>
              <a:ea typeface="华文仿宋"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     </a:t>
            </a:r>
            <a:r>
              <a:rPr lang="en-US" altLang="zh-CN" dirty="0" smtClean="0"/>
              <a:t>---</a:t>
            </a:r>
            <a:r>
              <a:rPr lang="zh-CN" altLang="en-US" dirty="0" smtClean="0"/>
              <a:t>确定系统用况就是从业务场景出发，分析业务场景中哪些是适合在计算机中完成的，形成系统用况</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11.2</a:t>
            </a:r>
            <a:r>
              <a:rPr lang="zh-CN" altLang="en-US" dirty="0" smtClean="0">
                <a:latin typeface="华文仿宋" pitchFamily="2" charset="-122"/>
                <a:ea typeface="华文仿宋" pitchFamily="2" charset="-122"/>
              </a:rPr>
              <a:t>、分析业务规则</a:t>
            </a:r>
            <a:endParaRPr lang="en-US" altLang="zh-CN" dirty="0" smtClean="0">
              <a:latin typeface="华文仿宋" pitchFamily="2" charset="-122"/>
              <a:ea typeface="华文仿宋"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华文仿宋" pitchFamily="2" charset="-122"/>
                <a:ea typeface="华文仿宋" pitchFamily="2" charset="-122"/>
              </a:rPr>
              <a:t>     ---</a:t>
            </a:r>
            <a:r>
              <a:rPr lang="zh-CN" altLang="en-US" dirty="0" smtClean="0"/>
              <a:t>分析业务规则的目的是从业务规则中发现那些将对系统构成重大影响的部分，将其转化为系统需求。全局规则，交互规则，内禀规则。</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11.3</a:t>
            </a:r>
            <a:r>
              <a:rPr lang="zh-CN" altLang="en-US" dirty="0" smtClean="0">
                <a:latin typeface="华文仿宋" pitchFamily="2" charset="-122"/>
                <a:ea typeface="华文仿宋" pitchFamily="2" charset="-122"/>
              </a:rPr>
              <a:t>、用况实现</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    ---</a:t>
            </a:r>
            <a:r>
              <a:rPr lang="zh-CN" altLang="en-US" dirty="0" smtClean="0">
                <a:latin typeface="华文仿宋" pitchFamily="2" charset="-122"/>
                <a:ea typeface="华文仿宋" pitchFamily="2" charset="-122"/>
              </a:rPr>
              <a:t>系统需求由分析类来表示，边界类，控制类，实体类</a:t>
            </a:r>
          </a:p>
          <a:p>
            <a:pPr eaLnBrk="1" hangingPunct="1">
              <a:defRPr/>
            </a:pPr>
            <a:r>
              <a:rPr lang="en-US" altLang="zh-CN" dirty="0" smtClean="0">
                <a:latin typeface="华文仿宋" pitchFamily="2" charset="-122"/>
                <a:ea typeface="华文仿宋" pitchFamily="2" charset="-122"/>
              </a:rPr>
              <a:t>11.4</a:t>
            </a:r>
            <a:r>
              <a:rPr lang="zh-CN" altLang="en-US" dirty="0" smtClean="0">
                <a:latin typeface="华文仿宋" pitchFamily="2" charset="-122"/>
                <a:ea typeface="华文仿宋" pitchFamily="2" charset="-122"/>
              </a:rPr>
              <a:t>、软件架构和框架</a:t>
            </a:r>
            <a:endParaRPr lang="en-US" altLang="zh-CN" dirty="0" smtClean="0">
              <a:latin typeface="华文仿宋" pitchFamily="2" charset="-122"/>
              <a:ea typeface="华文仿宋"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华文仿宋" pitchFamily="2" charset="-122"/>
                <a:ea typeface="华文仿宋" pitchFamily="2" charset="-122"/>
              </a:rPr>
              <a:t>   ---</a:t>
            </a:r>
            <a:r>
              <a:rPr lang="zh-CN" altLang="zh-CN" sz="1200" kern="1200" dirty="0" smtClean="0">
                <a:solidFill>
                  <a:schemeClr val="tx1"/>
                </a:solidFill>
                <a:effectLst/>
                <a:latin typeface="+mn-lt"/>
                <a:ea typeface="+mn-ea"/>
                <a:cs typeface="+mn-cs"/>
              </a:rPr>
              <a:t>确定软件的架构层次，</a:t>
            </a:r>
            <a:r>
              <a:rPr lang="zh-CN" altLang="en-US" sz="1200" kern="1200" dirty="0" smtClean="0">
                <a:solidFill>
                  <a:schemeClr val="tx1"/>
                </a:solidFill>
                <a:effectLst/>
                <a:latin typeface="+mn-lt"/>
                <a:ea typeface="+mn-ea"/>
                <a:cs typeface="+mn-cs"/>
              </a:rPr>
              <a:t>易于后续实现</a:t>
            </a:r>
            <a:endParaRPr lang="en-US" altLang="zh-CN" sz="1200" kern="1200" dirty="0" smtClean="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华文仿宋" pitchFamily="2" charset="-122"/>
                <a:ea typeface="华文仿宋" pitchFamily="2" charset="-122"/>
              </a:rPr>
              <a:t>11.5</a:t>
            </a:r>
            <a:r>
              <a:rPr lang="zh-CN" altLang="en-US" dirty="0" smtClean="0">
                <a:latin typeface="华文仿宋" pitchFamily="2" charset="-122"/>
                <a:ea typeface="华文仿宋" pitchFamily="2" charset="-122"/>
              </a:rPr>
              <a:t>、分析模型</a:t>
            </a:r>
            <a:endParaRPr lang="en-US" altLang="zh-CN" dirty="0" smtClean="0">
              <a:latin typeface="华文仿宋" pitchFamily="2" charset="-122"/>
              <a:ea typeface="华文仿宋"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latin typeface="华文仿宋" pitchFamily="2" charset="-122"/>
                <a:ea typeface="华文仿宋" pitchFamily="2" charset="-122"/>
              </a:rPr>
              <a:t>   ---</a:t>
            </a:r>
            <a:r>
              <a:rPr lang="zh-CN" altLang="zh-CN" sz="1200" kern="1200" dirty="0" smtClean="0">
                <a:solidFill>
                  <a:schemeClr val="tx1"/>
                </a:solidFill>
                <a:effectLst/>
                <a:latin typeface="+mn-lt"/>
                <a:ea typeface="+mn-ea"/>
                <a:cs typeface="+mn-cs"/>
              </a:rPr>
              <a:t>在软件实现的架构层次上实现的各个用况的分析类</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11.6</a:t>
            </a:r>
            <a:r>
              <a:rPr lang="zh-CN" altLang="en-US" dirty="0" smtClean="0">
                <a:latin typeface="华文仿宋" pitchFamily="2" charset="-122"/>
                <a:ea typeface="华文仿宋" pitchFamily="2" charset="-122"/>
              </a:rPr>
              <a:t>、组件模型</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   ---</a:t>
            </a:r>
            <a:r>
              <a:rPr lang="zh-CN" altLang="zh-CN" sz="1200" kern="1200" dirty="0" smtClean="0">
                <a:solidFill>
                  <a:schemeClr val="tx1"/>
                </a:solidFill>
                <a:effectLst/>
                <a:latin typeface="+mn-lt"/>
                <a:ea typeface="+mn-ea"/>
                <a:cs typeface="+mn-cs"/>
              </a:rPr>
              <a:t>将一些类组织起来完成特定功能，使得系统结构清晰，易于维护调整部署。</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11.7</a:t>
            </a:r>
            <a:r>
              <a:rPr lang="zh-CN" altLang="en-US" dirty="0" smtClean="0">
                <a:latin typeface="华文仿宋" pitchFamily="2" charset="-122"/>
                <a:ea typeface="华文仿宋" pitchFamily="2" charset="-122"/>
              </a:rPr>
              <a:t>、部署模型</a:t>
            </a:r>
            <a:endParaRPr lang="en-US" altLang="zh-CN" dirty="0" smtClean="0">
              <a:latin typeface="华文仿宋" pitchFamily="2" charset="-122"/>
              <a:ea typeface="华文仿宋" pitchFamily="2" charset="-122"/>
            </a:endParaRPr>
          </a:p>
          <a:p>
            <a:pPr eaLnBrk="1" hangingPunct="1">
              <a:defRPr/>
            </a:pP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定义构成应用程序的各个部分在物理结构上的安装和部署位置。</a:t>
            </a:r>
            <a:endParaRPr lang="en-US" altLang="zh-CN" dirty="0" smtClean="0">
              <a:latin typeface="华文仿宋" pitchFamily="2" charset="-122"/>
              <a:ea typeface="华文仿宋" pitchFamily="2" charset="-122"/>
            </a:endParaRPr>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43</a:t>
            </a:fld>
            <a:endParaRPr lang="zh-CN" altLang="en-US"/>
          </a:p>
        </p:txBody>
      </p:sp>
    </p:spTree>
    <p:extLst>
      <p:ext uri="{BB962C8B-B14F-4D97-AF65-F5344CB8AC3E}">
        <p14:creationId xmlns:p14="http://schemas.microsoft.com/office/powerpoint/2010/main" val="38892545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44</a:t>
            </a:fld>
            <a:endParaRPr lang="zh-CN" altLang="en-US"/>
          </a:p>
        </p:txBody>
      </p:sp>
    </p:spTree>
    <p:extLst>
      <p:ext uri="{BB962C8B-B14F-4D97-AF65-F5344CB8AC3E}">
        <p14:creationId xmlns:p14="http://schemas.microsoft.com/office/powerpoint/2010/main" val="1729404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5</a:t>
            </a:fld>
            <a:endParaRPr lang="zh-CN" altLang="en-US"/>
          </a:p>
        </p:txBody>
      </p:sp>
    </p:spTree>
    <p:extLst>
      <p:ext uri="{BB962C8B-B14F-4D97-AF65-F5344CB8AC3E}">
        <p14:creationId xmlns:p14="http://schemas.microsoft.com/office/powerpoint/2010/main" val="2660972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rPr>
              <a:t>1</a:t>
            </a:r>
            <a:r>
              <a:rPr lang="zh-CN" altLang="en-US" sz="1200" b="1" dirty="0" smtClean="0">
                <a:solidFill>
                  <a:schemeClr val="accent2">
                    <a:lumMod val="75000"/>
                  </a:schemeClr>
                </a:solidFill>
                <a:latin typeface="华文仿宋" panose="02010600040101010101" pitchFamily="2" charset="-122"/>
                <a:ea typeface="华文仿宋" panose="02010600040101010101" pitchFamily="2" charset="-122"/>
              </a:rPr>
              <a:t>）客户出示机票和身份证：</a:t>
            </a:r>
            <a:endPar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          --</a:t>
            </a:r>
            <a:r>
              <a:rPr lang="zh-CN" altLang="en-US" sz="1200" dirty="0" smtClean="0">
                <a:latin typeface="华文仿宋" panose="02010600040101010101" pitchFamily="2" charset="-122"/>
                <a:ea typeface="华文仿宋" panose="02010600040101010101" pitchFamily="2" charset="-122"/>
              </a:rPr>
              <a:t>人工行为，不能用计算机来实现，非系统用况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rPr>
              <a:t>2</a:t>
            </a:r>
            <a:r>
              <a:rPr lang="zh-CN" altLang="en-US" sz="1200" b="1" dirty="0" smtClean="0">
                <a:solidFill>
                  <a:schemeClr val="accent2">
                    <a:lumMod val="75000"/>
                  </a:schemeClr>
                </a:solidFill>
                <a:latin typeface="华文仿宋" panose="02010600040101010101" pitchFamily="2" charset="-122"/>
                <a:ea typeface="华文仿宋" panose="02010600040101010101" pitchFamily="2" charset="-122"/>
              </a:rPr>
              <a:t>）值机人员核对身份证：</a:t>
            </a:r>
            <a:endPar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      --</a:t>
            </a:r>
            <a:r>
              <a:rPr lang="zh-CN" altLang="en-US" sz="1200" dirty="0" smtClean="0">
                <a:latin typeface="华文仿宋" panose="02010600040101010101" pitchFamily="2" charset="-122"/>
                <a:ea typeface="华文仿宋" panose="02010600040101010101" pitchFamily="2" charset="-122"/>
              </a:rPr>
              <a:t>传统方式，肉眼核实，属于人工行为，非系统用况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      --</a:t>
            </a:r>
            <a:r>
              <a:rPr lang="zh-CN" altLang="en-US" sz="1200" dirty="0" smtClean="0">
                <a:latin typeface="华文仿宋" panose="02010600040101010101" pitchFamily="2" charset="-122"/>
                <a:ea typeface="华文仿宋" panose="02010600040101010101" pitchFamily="2" charset="-122"/>
              </a:rPr>
              <a:t>电子客票，身份证验证，值机人员从计算机中凭身份证号查询机票预订系统中电子客票，属于系统用况范围</a:t>
            </a:r>
            <a:endParaRPr lang="en-US" altLang="zh-CN" sz="1200" dirty="0" smtClean="0">
              <a:latin typeface="华文仿宋" panose="02010600040101010101" pitchFamily="2" charset="-122"/>
              <a:ea typeface="华文仿宋" panose="02010600040101010101" pitchFamily="2" charset="-122"/>
            </a:endParaRPr>
          </a:p>
          <a:p>
            <a:r>
              <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rPr>
              <a:t>3</a:t>
            </a:r>
            <a:r>
              <a:rPr lang="zh-CN" altLang="en-US" sz="1200" b="1" dirty="0" smtClean="0">
                <a:solidFill>
                  <a:schemeClr val="accent2">
                    <a:lumMod val="75000"/>
                  </a:schemeClr>
                </a:solidFill>
                <a:latin typeface="华文仿宋" panose="02010600040101010101" pitchFamily="2" charset="-122"/>
                <a:ea typeface="华文仿宋" panose="02010600040101010101" pitchFamily="2" charset="-122"/>
              </a:rPr>
              <a:t>）值机人员办理登机手续：</a:t>
            </a:r>
            <a:endPar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rPr>
              <a:t>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在计算机中登机该乘客的登机记录，属于系统用况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rPr>
              <a:t>4</a:t>
            </a:r>
            <a:r>
              <a:rPr lang="zh-CN" altLang="en-US" sz="1200" b="1" dirty="0" smtClean="0">
                <a:solidFill>
                  <a:schemeClr val="accent2">
                    <a:lumMod val="75000"/>
                  </a:schemeClr>
                </a:solidFill>
                <a:latin typeface="华文仿宋" panose="02010600040101010101" pitchFamily="2" charset="-122"/>
                <a:ea typeface="华文仿宋" panose="02010600040101010101" pitchFamily="2" charset="-122"/>
              </a:rPr>
              <a:t>）值机人员打印登机牌</a:t>
            </a:r>
            <a:endParaRPr lang="en-US" altLang="zh-CN" sz="12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系统用况描述完整的事件，并且用况还具备相对独立的特性。</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打印登机牌事件无来由</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打印登机牌是办理登机手续的结果</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取消值机人员打印登机牌这个备选用况的独立用况资格，将它作为值机人员办理登机手续的一个包含用况</a:t>
            </a:r>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6</a:t>
            </a:fld>
            <a:endParaRPr lang="zh-CN" altLang="en-US"/>
          </a:p>
        </p:txBody>
      </p:sp>
    </p:spTree>
    <p:extLst>
      <p:ext uri="{BB962C8B-B14F-4D97-AF65-F5344CB8AC3E}">
        <p14:creationId xmlns:p14="http://schemas.microsoft.com/office/powerpoint/2010/main" val="925548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映射：</a:t>
            </a:r>
          </a:p>
          <a:p>
            <a:r>
              <a:rPr lang="zh-CN" altLang="zh-CN" sz="1200" kern="1200" dirty="0" smtClean="0">
                <a:solidFill>
                  <a:schemeClr val="tx1"/>
                </a:solidFill>
                <a:effectLst/>
                <a:latin typeface="+mn-lt"/>
                <a:ea typeface="+mn-ea"/>
                <a:cs typeface="+mn-cs"/>
              </a:rPr>
              <a:t>举例：值机人员办理登机手续这个被选</a:t>
            </a:r>
            <a:r>
              <a:rPr lang="zh-CN" altLang="en-US" sz="1200" kern="1200" dirty="0" smtClean="0">
                <a:solidFill>
                  <a:schemeClr val="tx1"/>
                </a:solidFill>
                <a:effectLst/>
                <a:latin typeface="+mn-lt"/>
                <a:ea typeface="+mn-ea"/>
                <a:cs typeface="+mn-cs"/>
              </a:rPr>
              <a:t>用况</a:t>
            </a:r>
            <a:r>
              <a:rPr lang="zh-CN" altLang="zh-CN" sz="1200" kern="1200" dirty="0" smtClean="0">
                <a:solidFill>
                  <a:schemeClr val="tx1"/>
                </a:solidFill>
                <a:effectLst/>
                <a:latin typeface="+mn-lt"/>
                <a:ea typeface="+mn-ea"/>
                <a:cs typeface="+mn-cs"/>
              </a:rPr>
              <a:t>就可以不加修饰直接被采纳为系统</a:t>
            </a:r>
            <a:r>
              <a:rPr lang="zh-CN" altLang="en-US" sz="1200" kern="1200" dirty="0" smtClean="0">
                <a:solidFill>
                  <a:schemeClr val="tx1"/>
                </a:solidFill>
                <a:effectLst/>
                <a:latin typeface="+mn-lt"/>
                <a:ea typeface="+mn-ea"/>
                <a:cs typeface="+mn-cs"/>
              </a:rPr>
              <a:t>用况</a:t>
            </a:r>
            <a:endParaRPr lang="zh-CN"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抽象：</a:t>
            </a:r>
          </a:p>
          <a:p>
            <a:r>
              <a:rPr lang="zh-CN" altLang="zh-CN" sz="1200" kern="1200" dirty="0" smtClean="0">
                <a:solidFill>
                  <a:schemeClr val="tx1"/>
                </a:solidFill>
                <a:effectLst/>
                <a:latin typeface="+mn-lt"/>
                <a:ea typeface="+mn-ea"/>
                <a:cs typeface="+mn-cs"/>
              </a:rPr>
              <a:t>抽象是比较常用的方法，当业务场景中备选</a:t>
            </a:r>
            <a:r>
              <a:rPr lang="zh-CN" altLang="en-US" sz="1200" kern="1200" dirty="0" smtClean="0">
                <a:solidFill>
                  <a:schemeClr val="tx1"/>
                </a:solidFill>
                <a:effectLst/>
                <a:latin typeface="+mn-lt"/>
                <a:ea typeface="+mn-ea"/>
                <a:cs typeface="+mn-cs"/>
              </a:rPr>
              <a:t>用况</a:t>
            </a:r>
            <a:r>
              <a:rPr lang="zh-CN" altLang="zh-CN" sz="1200" kern="1200" dirty="0" smtClean="0">
                <a:solidFill>
                  <a:schemeClr val="tx1"/>
                </a:solidFill>
                <a:effectLst/>
                <a:latin typeface="+mn-lt"/>
                <a:ea typeface="+mn-ea"/>
                <a:cs typeface="+mn-cs"/>
              </a:rPr>
              <a:t>不能被直接映射时，我们可能需要进行一些抽象，找到备选</a:t>
            </a:r>
            <a:r>
              <a:rPr lang="zh-CN" altLang="en-US" sz="1200" kern="1200" dirty="0" smtClean="0">
                <a:solidFill>
                  <a:schemeClr val="tx1"/>
                </a:solidFill>
                <a:effectLst/>
                <a:latin typeface="+mn-lt"/>
                <a:ea typeface="+mn-ea"/>
                <a:cs typeface="+mn-cs"/>
              </a:rPr>
              <a:t>用况</a:t>
            </a:r>
            <a:r>
              <a:rPr lang="zh-CN" altLang="zh-CN" sz="1200" kern="1200" dirty="0" smtClean="0">
                <a:solidFill>
                  <a:schemeClr val="tx1"/>
                </a:solidFill>
                <a:effectLst/>
                <a:latin typeface="+mn-lt"/>
                <a:ea typeface="+mn-ea"/>
                <a:cs typeface="+mn-cs"/>
              </a:rPr>
              <a:t>在计算机当中真正做的事情。</a:t>
            </a:r>
          </a:p>
          <a:p>
            <a:r>
              <a:rPr lang="zh-CN" altLang="zh-CN" sz="1200" kern="1200" dirty="0" smtClean="0">
                <a:solidFill>
                  <a:schemeClr val="tx1"/>
                </a:solidFill>
                <a:effectLst/>
                <a:latin typeface="+mn-lt"/>
                <a:ea typeface="+mn-ea"/>
                <a:cs typeface="+mn-cs"/>
              </a:rPr>
              <a:t>例如知己人员核对身份这个备选</a:t>
            </a:r>
            <a:r>
              <a:rPr lang="zh-CN" altLang="en-US" sz="1200" kern="1200" dirty="0" smtClean="0">
                <a:solidFill>
                  <a:schemeClr val="tx1"/>
                </a:solidFill>
                <a:effectLst/>
                <a:latin typeface="+mn-lt"/>
                <a:ea typeface="+mn-ea"/>
                <a:cs typeface="+mn-cs"/>
              </a:rPr>
              <a:t>用况</a:t>
            </a:r>
            <a:r>
              <a:rPr lang="zh-CN" altLang="zh-CN" sz="1200" kern="1200" dirty="0" smtClean="0">
                <a:solidFill>
                  <a:schemeClr val="tx1"/>
                </a:solidFill>
                <a:effectLst/>
                <a:latin typeface="+mn-lt"/>
                <a:ea typeface="+mn-ea"/>
                <a:cs typeface="+mn-cs"/>
              </a:rPr>
              <a:t>，在乘客是电子客票的情况下，它实际上要做的事情是查询订票预订信息，而核对身份却不是在计算机的当中做的事情。</a:t>
            </a:r>
          </a:p>
          <a:p>
            <a:pPr lvl="0"/>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合并：</a:t>
            </a:r>
          </a:p>
          <a:p>
            <a:r>
              <a:rPr lang="zh-CN" altLang="zh-CN" sz="1200" kern="1200" dirty="0" smtClean="0">
                <a:solidFill>
                  <a:schemeClr val="tx1"/>
                </a:solidFill>
                <a:effectLst/>
                <a:latin typeface="+mn-lt"/>
                <a:ea typeface="+mn-ea"/>
                <a:cs typeface="+mn-cs"/>
              </a:rPr>
              <a:t>例如知己人员打印登机牌就被合并到值机人员办理登机手续备选</a:t>
            </a:r>
            <a:r>
              <a:rPr lang="zh-CN" altLang="en-US" sz="1200" kern="1200" dirty="0" smtClean="0">
                <a:solidFill>
                  <a:schemeClr val="tx1"/>
                </a:solidFill>
                <a:effectLst/>
                <a:latin typeface="+mn-lt"/>
                <a:ea typeface="+mn-ea"/>
                <a:cs typeface="+mn-cs"/>
              </a:rPr>
              <a:t>用况</a:t>
            </a:r>
            <a:r>
              <a:rPr lang="zh-CN" altLang="zh-CN" sz="1200" kern="1200" dirty="0" smtClean="0">
                <a:solidFill>
                  <a:schemeClr val="tx1"/>
                </a:solidFill>
                <a:effectLst/>
                <a:latin typeface="+mn-lt"/>
                <a:ea typeface="+mn-ea"/>
                <a:cs typeface="+mn-cs"/>
              </a:rPr>
              <a:t>中。</a:t>
            </a:r>
          </a:p>
          <a:p>
            <a:pPr lvl="0"/>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拆分：</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举个极端的例子，如果知己人员办理登机手续这个备选用况当中还包含例外的情况处理，比如客户身份证是</a:t>
            </a:r>
            <a:r>
              <a:rPr lang="en-US" altLang="zh-CN" sz="1200" kern="1200" dirty="0" smtClean="0">
                <a:solidFill>
                  <a:schemeClr val="tx1"/>
                </a:solidFill>
                <a:effectLst/>
                <a:latin typeface="+mn-lt"/>
                <a:ea typeface="+mn-ea"/>
                <a:cs typeface="+mn-cs"/>
              </a:rPr>
              <a:t>18</a:t>
            </a:r>
            <a:r>
              <a:rPr lang="zh-CN" altLang="en-US" sz="1200" kern="1200" dirty="0" smtClean="0">
                <a:solidFill>
                  <a:schemeClr val="tx1"/>
                </a:solidFill>
                <a:effectLst/>
                <a:latin typeface="+mn-lt"/>
                <a:ea typeface="+mn-ea"/>
                <a:cs typeface="+mn-cs"/>
              </a:rPr>
              <a:t>位二预定时却使用了</a:t>
            </a:r>
            <a:r>
              <a:rPr lang="en-US" altLang="zh-CN" sz="1200" kern="1200" dirty="0" smtClean="0">
                <a:solidFill>
                  <a:schemeClr val="tx1"/>
                </a:solidFill>
                <a:effectLst/>
                <a:latin typeface="+mn-lt"/>
                <a:ea typeface="+mn-ea"/>
                <a:cs typeface="+mn-cs"/>
              </a:rPr>
              <a:t>15</a:t>
            </a:r>
            <a:r>
              <a:rPr lang="zh-CN" altLang="en-US" sz="1200" kern="1200" dirty="0" smtClean="0">
                <a:solidFill>
                  <a:schemeClr val="tx1"/>
                </a:solidFill>
                <a:effectLst/>
                <a:latin typeface="+mn-lt"/>
                <a:ea typeface="+mn-ea"/>
                <a:cs typeface="+mn-cs"/>
              </a:rPr>
              <a:t>位的身份证号，这时假设需要修改机票预定系统当中的预定信息，那么修改机票预定信息这个用况显然就是另一件事情，我们需要把它从办理登机手续这个备选用况中拆分开来。</a:t>
            </a:r>
            <a:endParaRPr lang="en-US" altLang="zh-CN" sz="1200" kern="1200" dirty="0" smtClean="0">
              <a:solidFill>
                <a:schemeClr val="tx1"/>
              </a:solidFill>
              <a:effectLst/>
              <a:latin typeface="+mn-lt"/>
              <a:ea typeface="+mn-ea"/>
              <a:cs typeface="+mn-cs"/>
            </a:endParaRPr>
          </a:p>
          <a:p>
            <a:pPr lvl="0"/>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演绎</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例如，托运行李时，按照规定如果行李尺寸超标，就需要到特殊行李托运处去托运，而不在值机柜台托运。这一点并没有在业务场景当中体现出来。这时我们就需要向客户咨询并演绎这种场景，找到那个可以处理超标行李的潜在用况来。</a:t>
            </a:r>
            <a:endParaRPr lang="en-US" altLang="zh-CN" sz="1200" kern="1200" dirty="0" smtClean="0">
              <a:solidFill>
                <a:schemeClr val="tx1"/>
              </a:solidFill>
              <a:effectLst/>
              <a:latin typeface="+mn-lt"/>
              <a:ea typeface="+mn-ea"/>
              <a:cs typeface="+mn-cs"/>
            </a:endParaRPr>
          </a:p>
          <a:p>
            <a:pPr lvl="0"/>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以上就是从业务用况场景中找到系统用况的基本方法。这些方法有时候需要综合起来使用。</a:t>
            </a:r>
            <a:endParaRPr lang="en-US" altLang="zh-CN" sz="1200" kern="1200" dirty="0" smtClean="0">
              <a:solidFill>
                <a:schemeClr val="tx1"/>
              </a:solidFill>
              <a:effectLst/>
              <a:latin typeface="+mn-lt"/>
              <a:ea typeface="+mn-ea"/>
              <a:cs typeface="+mn-cs"/>
            </a:endParaRPr>
          </a:p>
          <a:p>
            <a:pPr lvl="0"/>
            <a:r>
              <a:rPr lang="zh-CN" altLang="en-US" sz="1200" kern="1200" dirty="0" smtClean="0">
                <a:solidFill>
                  <a:schemeClr val="tx1"/>
                </a:solidFill>
                <a:effectLst/>
                <a:latin typeface="+mn-lt"/>
                <a:ea typeface="+mn-ea"/>
                <a:cs typeface="+mn-cs"/>
              </a:rPr>
              <a:t>比如简单映射出来之后再拆分，演绎出来的用况再合并等。并且这些基本方法很有可能需要跨用况场景使用。例如在多个用况场景中都有打印</a:t>
            </a:r>
            <a:r>
              <a:rPr lang="en-US" altLang="zh-CN" sz="1200" kern="1200" dirty="0" smtClean="0">
                <a:solidFill>
                  <a:schemeClr val="tx1"/>
                </a:solidFill>
                <a:effectLst/>
                <a:latin typeface="+mn-lt"/>
                <a:ea typeface="+mn-ea"/>
                <a:cs typeface="+mn-cs"/>
              </a:rPr>
              <a:t>XXX</a:t>
            </a:r>
            <a:r>
              <a:rPr lang="zh-CN" altLang="en-US" sz="1200" kern="1200" dirty="0" smtClean="0">
                <a:solidFill>
                  <a:schemeClr val="tx1"/>
                </a:solidFill>
                <a:effectLst/>
                <a:latin typeface="+mn-lt"/>
                <a:ea typeface="+mn-ea"/>
                <a:cs typeface="+mn-cs"/>
              </a:rPr>
              <a:t>的备选用况，我们或许会想到抽象出一个专门负责打印的系统用况出来。所有的打印</a:t>
            </a:r>
            <a:r>
              <a:rPr lang="en-US" altLang="zh-CN" sz="1200" kern="1200" dirty="0" smtClean="0">
                <a:solidFill>
                  <a:schemeClr val="tx1"/>
                </a:solidFill>
                <a:effectLst/>
                <a:latin typeface="+mn-lt"/>
                <a:ea typeface="+mn-ea"/>
                <a:cs typeface="+mn-cs"/>
              </a:rPr>
              <a:t>XXX</a:t>
            </a:r>
            <a:r>
              <a:rPr lang="zh-CN" altLang="en-US" sz="1200" kern="1200" dirty="0" smtClean="0">
                <a:solidFill>
                  <a:schemeClr val="tx1"/>
                </a:solidFill>
                <a:effectLst/>
                <a:latin typeface="+mn-lt"/>
                <a:ea typeface="+mn-ea"/>
                <a:cs typeface="+mn-cs"/>
              </a:rPr>
              <a:t>都合并在一起，而不是每个场景一个。</a:t>
            </a: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7</a:t>
            </a:fld>
            <a:endParaRPr lang="zh-CN" altLang="en-US"/>
          </a:p>
        </p:txBody>
      </p:sp>
    </p:spTree>
    <p:extLst>
      <p:ext uri="{BB962C8B-B14F-4D97-AF65-F5344CB8AC3E}">
        <p14:creationId xmlns:p14="http://schemas.microsoft.com/office/powerpoint/2010/main" val="399363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latin typeface="华文仿宋" panose="02010600040101010101" pitchFamily="2" charset="-122"/>
                <a:ea typeface="华文仿宋" panose="02010600040101010101" pitchFamily="2" charset="-122"/>
              </a:rPr>
              <a:t>1.</a:t>
            </a:r>
            <a:r>
              <a:rPr lang="zh-CN" altLang="en-US" sz="1200" dirty="0" smtClean="0">
                <a:latin typeface="华文仿宋" panose="02010600040101010101" pitchFamily="2" charset="-122"/>
                <a:ea typeface="华文仿宋" panose="02010600040101010101" pitchFamily="2" charset="-122"/>
              </a:rPr>
              <a:t>申请登记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业务员创建申请单，录入用户资料的过程，适合并应当在计算机中处理，直接映射成系统用况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2.</a:t>
            </a:r>
            <a:r>
              <a:rPr lang="zh-CN" altLang="en-US" sz="1200" dirty="0" smtClean="0">
                <a:latin typeface="华文仿宋" panose="02010600040101010101" pitchFamily="2" charset="-122"/>
                <a:ea typeface="华文仿宋" panose="02010600040101010101" pitchFamily="2" charset="-122"/>
              </a:rPr>
              <a:t>分配勘察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分配勘察是业务班长根据用户资料当中的地址，将勘察任务分配给片区勘察员的过程，在计算机中，业务班长有可能直接选择勘察员，也可能先查询再指定。因此我们抽象出一个查询勘察员的系统用况出来，查询勘察员用况是分配勘察用况的一个扩展</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3.</a:t>
            </a:r>
            <a:r>
              <a:rPr lang="zh-CN" altLang="en-US" sz="1200" dirty="0" smtClean="0">
                <a:latin typeface="华文仿宋" panose="02010600040101010101" pitchFamily="2" charset="-122"/>
                <a:ea typeface="华文仿宋" panose="02010600040101010101" pitchFamily="2" charset="-122"/>
              </a:rPr>
              <a:t>现场勘察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现场勘查是勘察员根据申请单内容打印出空白的勘察单，执行现场任务，并将现场的情况录入计算机的过程，由于打印和录入过程是两个不连续的过程，因此我们把它拆分成打印勘察单和录入勘察单两个用况系统。</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4.</a:t>
            </a:r>
            <a:r>
              <a:rPr lang="zh-CN" altLang="en-US" sz="1200" dirty="0" smtClean="0">
                <a:latin typeface="华文仿宋" panose="02010600040101010101" pitchFamily="2" charset="-122"/>
                <a:ea typeface="华文仿宋" panose="02010600040101010101" pitchFamily="2" charset="-122"/>
              </a:rPr>
              <a:t>是否符合用电条件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这是一个关于是否符合用电条件的判断，只是一个交互类的规则。</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5.</a:t>
            </a:r>
            <a:r>
              <a:rPr lang="zh-CN" altLang="en-US" sz="1200" dirty="0" smtClean="0">
                <a:latin typeface="华文仿宋" panose="02010600040101010101" pitchFamily="2" charset="-122"/>
                <a:ea typeface="华文仿宋" panose="02010600040101010101" pitchFamily="2" charset="-122"/>
              </a:rPr>
              <a:t>业务存档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业务员将现有的工作单据收集并加入档案袋，同时在计算机上终止业务流程的过程。收集工作单据是人工行为，这个单元实际执行的是终止业务流程的事件。抽象出终止业务流程系统用况。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6.</a:t>
            </a:r>
            <a:r>
              <a:rPr lang="zh-CN" altLang="en-US" sz="1200" dirty="0" smtClean="0">
                <a:latin typeface="华文仿宋" panose="02010600040101010101" pitchFamily="2" charset="-122"/>
                <a:ea typeface="华文仿宋" panose="02010600040101010101" pitchFamily="2" charset="-122"/>
              </a:rPr>
              <a:t>用电审批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业务班长填写是否同意的过程，直接映射成系统</a:t>
            </a:r>
            <a:r>
              <a:rPr lang="zh-CN" altLang="en-US" sz="1200" baseline="0" dirty="0" smtClean="0">
                <a:latin typeface="华文仿宋" panose="02010600040101010101" pitchFamily="2" charset="-122"/>
                <a:ea typeface="华文仿宋" panose="02010600040101010101" pitchFamily="2" charset="-122"/>
              </a:rPr>
              <a:t>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7.</a:t>
            </a:r>
            <a:r>
              <a:rPr lang="zh-CN" altLang="en-US" sz="1200" dirty="0" smtClean="0">
                <a:latin typeface="华文仿宋" panose="02010600040101010101" pitchFamily="2" charset="-122"/>
                <a:ea typeface="华文仿宋" panose="02010600040101010101" pitchFamily="2" charset="-122"/>
              </a:rPr>
              <a:t>配电审批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配电员根据该片区变压器容量，选择适合的供电变压器，并填写是否同意的过程。从配电审批系统用况拆分出查询变压器容量系统用况，选择扩展关系。</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8.</a:t>
            </a:r>
            <a:r>
              <a:rPr lang="zh-CN" altLang="en-US" sz="1200" dirty="0" smtClean="0">
                <a:latin typeface="华文仿宋" panose="02010600040101010101" pitchFamily="2" charset="-122"/>
                <a:ea typeface="华文仿宋" panose="02010600040101010101" pitchFamily="2" charset="-122"/>
              </a:rPr>
              <a:t>业务收费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业务收费员计算业务费用，收取业务费并打印发票的过程。拆分出计算业务费和收取业务费两个系统用况。打印发票作为收取业务费用况的包含用况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9.</a:t>
            </a:r>
            <a:r>
              <a:rPr lang="zh-CN" altLang="en-US" sz="1200" dirty="0" smtClean="0">
                <a:latin typeface="华文仿宋" panose="02010600040101010101" pitchFamily="2" charset="-122"/>
                <a:ea typeface="华文仿宋" panose="02010600040101010101" pitchFamily="2" charset="-122"/>
              </a:rPr>
              <a:t>现场施工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现场施工是施工班现场接线入户，并将电气资料绘制成图，扫描并存储进计算机的过程。抽象出扫描电气资料图系统用况。</a:t>
            </a:r>
            <a:endParaRPr lang="en-US" altLang="zh-CN" sz="1200" dirty="0" smtClean="0">
              <a:latin typeface="华文仿宋" panose="02010600040101010101" pitchFamily="2" charset="-122"/>
              <a:ea typeface="华文仿宋" panose="02010600040101010101" pitchFamily="2" charset="-122"/>
            </a:endParaRPr>
          </a:p>
          <a:p>
            <a:r>
              <a:rPr lang="en-US" altLang="zh-CN" sz="1200" dirty="0" smtClean="0">
                <a:latin typeface="华文仿宋" panose="02010600040101010101" pitchFamily="2" charset="-122"/>
                <a:ea typeface="华文仿宋" panose="02010600040101010101" pitchFamily="2" charset="-122"/>
              </a:rPr>
              <a:t>10.</a:t>
            </a:r>
            <a:r>
              <a:rPr lang="zh-CN" altLang="en-US" sz="1200" dirty="0" smtClean="0">
                <a:latin typeface="华文仿宋" panose="02010600040101010101" pitchFamily="2" charset="-122"/>
                <a:ea typeface="华文仿宋" panose="02010600040101010101" pitchFamily="2" charset="-122"/>
              </a:rPr>
              <a:t>安装电表    </a:t>
            </a:r>
            <a:r>
              <a:rPr lang="en-US" altLang="zh-CN" sz="1200" dirty="0" smtClean="0">
                <a:latin typeface="华文仿宋" panose="02010600040101010101" pitchFamily="2" charset="-122"/>
                <a:ea typeface="华文仿宋" panose="02010600040101010101" pitchFamily="2" charset="-122"/>
              </a:rPr>
              <a:t>---</a:t>
            </a:r>
            <a:r>
              <a:rPr lang="zh-CN" altLang="en-US" sz="1200" dirty="0" smtClean="0">
                <a:latin typeface="华文仿宋" panose="02010600040101010101" pitchFamily="2" charset="-122"/>
                <a:ea typeface="华文仿宋" panose="02010600040101010101" pitchFamily="2" charset="-122"/>
              </a:rPr>
              <a:t>装表员从计量资产库中取出电表，现场安装并抄录电表底数过程。抽象出抄录表底数系统用况，经过演绎发现，从计量资产库中取出电表需要填写资产出库单，因此增加提交资产出库单系统用况。</a:t>
            </a:r>
          </a:p>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8</a:t>
            </a:fld>
            <a:endParaRPr lang="zh-CN" altLang="en-US"/>
          </a:p>
        </p:txBody>
      </p:sp>
    </p:spTree>
    <p:extLst>
      <p:ext uri="{BB962C8B-B14F-4D97-AF65-F5344CB8AC3E}">
        <p14:creationId xmlns:p14="http://schemas.microsoft.com/office/powerpoint/2010/main" val="1070195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CAFBFFF-F7AF-4FFA-8A28-3D94C28F9BB5}" type="slidenum">
              <a:rPr lang="zh-CN" altLang="en-US" smtClean="0"/>
              <a:pPr>
                <a:defRPr/>
              </a:pPr>
              <a:t>9</a:t>
            </a:fld>
            <a:endParaRPr lang="zh-CN" altLang="en-US"/>
          </a:p>
        </p:txBody>
      </p:sp>
    </p:spTree>
    <p:extLst>
      <p:ext uri="{BB962C8B-B14F-4D97-AF65-F5344CB8AC3E}">
        <p14:creationId xmlns:p14="http://schemas.microsoft.com/office/powerpoint/2010/main" val="1901210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矩形 9"/>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1" name="圆角矩形 10"/>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12" name="圆角矩形 11"/>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矩形 12"/>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4" name="矩形 13"/>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矩形 14"/>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6" name="矩形 15"/>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smtClean="0"/>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7" name="日期占位符 27"/>
          <p:cNvSpPr>
            <a:spLocks noGrp="1"/>
          </p:cNvSpPr>
          <p:nvPr>
            <p:ph type="dt" sz="half" idx="10"/>
          </p:nvPr>
        </p:nvSpPr>
        <p:spPr>
          <a:xfrm>
            <a:off x="6705600" y="4206875"/>
            <a:ext cx="960438" cy="457200"/>
          </a:xfrm>
        </p:spPr>
        <p:txBody>
          <a:bodyPr/>
          <a:lstStyle>
            <a:lvl1pPr>
              <a:defRPr smtClean="0"/>
            </a:lvl1pPr>
          </a:lstStyle>
          <a:p>
            <a:pPr>
              <a:defRPr/>
            </a:pPr>
            <a:fld id="{02F6AB57-B6A1-4A74-815A-2FD969DCC85F}" type="datetime1">
              <a:rPr lang="zh-CN" altLang="en-US"/>
              <a:pPr>
                <a:defRPr/>
              </a:pPr>
              <a:t>2017/4/20</a:t>
            </a:fld>
            <a:endParaRPr lang="zh-CN" altLang="en-US"/>
          </a:p>
        </p:txBody>
      </p:sp>
      <p:sp>
        <p:nvSpPr>
          <p:cNvPr id="18" name="页脚占位符 16"/>
          <p:cNvSpPr>
            <a:spLocks noGrp="1"/>
          </p:cNvSpPr>
          <p:nvPr>
            <p:ph type="ftr" sz="quarter" idx="11"/>
          </p:nvPr>
        </p:nvSpPr>
        <p:spPr>
          <a:xfrm>
            <a:off x="5410200" y="4205288"/>
            <a:ext cx="1295400" cy="457200"/>
          </a:xfrm>
        </p:spPr>
        <p:txBody>
          <a:bodyPr/>
          <a:lstStyle>
            <a:lvl1pPr>
              <a:defRPr/>
            </a:lvl1pPr>
          </a:lstStyle>
          <a:p>
            <a:pPr>
              <a:defRPr/>
            </a:pPr>
            <a:endParaRPr lang="zh-CN" altLang="en-US"/>
          </a:p>
        </p:txBody>
      </p:sp>
      <p:sp>
        <p:nvSpPr>
          <p:cNvPr id="19" name="灯片编号占位符 28"/>
          <p:cNvSpPr>
            <a:spLocks noGrp="1"/>
          </p:cNvSpPr>
          <p:nvPr>
            <p:ph type="sldNum" sz="quarter" idx="12"/>
          </p:nvPr>
        </p:nvSpPr>
        <p:spPr>
          <a:xfrm>
            <a:off x="8320088" y="1588"/>
            <a:ext cx="747712" cy="365125"/>
          </a:xfrm>
        </p:spPr>
        <p:txBody>
          <a:bodyPr/>
          <a:lstStyle>
            <a:lvl1pPr algn="r">
              <a:defRPr sz="1800">
                <a:solidFill>
                  <a:schemeClr val="bg1"/>
                </a:solidFill>
              </a:defRPr>
            </a:lvl1pPr>
          </a:lstStyle>
          <a:p>
            <a:pPr>
              <a:defRPr/>
            </a:pPr>
            <a:fld id="{55483C47-58D8-4A9D-BD8E-F813B8D7EA7F}" type="slidenum">
              <a:rPr lang="zh-CN" altLang="en-US"/>
              <a:pPr>
                <a:defRPr/>
              </a:pPr>
              <a:t>‹#›</a:t>
            </a:fld>
            <a:endParaRPr lang="zh-CN" altLang="en-US"/>
          </a:p>
        </p:txBody>
      </p:sp>
    </p:spTree>
    <p:extLst>
      <p:ext uri="{BB962C8B-B14F-4D97-AF65-F5344CB8AC3E}">
        <p14:creationId xmlns:p14="http://schemas.microsoft.com/office/powerpoint/2010/main" val="2366435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66920847-DD86-41C7-A66A-A0B44CE2732B}" type="datetime1">
              <a:rPr lang="zh-CN" altLang="en-US"/>
              <a:pPr>
                <a:defRPr/>
              </a:pPr>
              <a:t>2017/4/20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BDC896B5-5E2D-42FD-A05B-9D48514C0842}" type="slidenum">
              <a:rPr lang="zh-CN" altLang="en-US"/>
              <a:pPr>
                <a:defRPr/>
              </a:pPr>
              <a:t>‹#›</a:t>
            </a:fld>
            <a:endParaRPr lang="zh-CN" altLang="en-US"/>
          </a:p>
        </p:txBody>
      </p:sp>
    </p:spTree>
    <p:extLst>
      <p:ext uri="{BB962C8B-B14F-4D97-AF65-F5344CB8AC3E}">
        <p14:creationId xmlns:p14="http://schemas.microsoft.com/office/powerpoint/2010/main" val="891254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13"/>
          <p:cNvSpPr>
            <a:spLocks noGrp="1"/>
          </p:cNvSpPr>
          <p:nvPr>
            <p:ph type="dt" sz="half" idx="10"/>
          </p:nvPr>
        </p:nvSpPr>
        <p:spPr/>
        <p:txBody>
          <a:bodyPr/>
          <a:lstStyle>
            <a:lvl1pPr>
              <a:defRPr/>
            </a:lvl1pPr>
          </a:lstStyle>
          <a:p>
            <a:pPr>
              <a:defRPr/>
            </a:pPr>
            <a:fld id="{46A692B0-F41D-48D9-82B2-6CD7598E9300}" type="datetime1">
              <a:rPr lang="zh-CN" altLang="en-US"/>
              <a:pPr>
                <a:defRPr/>
              </a:pPr>
              <a:t>2017/4/20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B57B9847-1A21-4946-B797-02B0275B9892}" type="slidenum">
              <a:rPr lang="zh-CN" altLang="en-US"/>
              <a:pPr>
                <a:defRPr/>
              </a:pPr>
              <a:t>‹#›</a:t>
            </a:fld>
            <a:endParaRPr lang="zh-CN" altLang="en-US"/>
          </a:p>
        </p:txBody>
      </p:sp>
    </p:spTree>
    <p:extLst>
      <p:ext uri="{BB962C8B-B14F-4D97-AF65-F5344CB8AC3E}">
        <p14:creationId xmlns:p14="http://schemas.microsoft.com/office/powerpoint/2010/main" val="1417211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6C22FC38-C1E8-44A3-A24A-501A18638149}" type="datetime1">
              <a:rPr lang="zh-CN" altLang="en-US"/>
              <a:pPr>
                <a:defRPr/>
              </a:pPr>
              <a:t>2017/4/20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9E27DACD-DC96-4EDE-A91E-EF3FB8DE5C5B}" type="slidenum">
              <a:rPr lang="zh-CN" altLang="en-US"/>
              <a:pPr>
                <a:defRPr/>
              </a:pPr>
              <a:t>‹#›</a:t>
            </a:fld>
            <a:endParaRPr lang="zh-CN" altLang="en-US"/>
          </a:p>
        </p:txBody>
      </p:sp>
    </p:spTree>
    <p:extLst>
      <p:ext uri="{BB962C8B-B14F-4D97-AF65-F5344CB8AC3E}">
        <p14:creationId xmlns:p14="http://schemas.microsoft.com/office/powerpoint/2010/main" val="326600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p>
        </p:txBody>
      </p:sp>
      <p:sp>
        <p:nvSpPr>
          <p:cNvPr id="4" name="日期占位符 13"/>
          <p:cNvSpPr>
            <a:spLocks noGrp="1"/>
          </p:cNvSpPr>
          <p:nvPr>
            <p:ph type="dt" sz="half" idx="10"/>
          </p:nvPr>
        </p:nvSpPr>
        <p:spPr/>
        <p:txBody>
          <a:bodyPr/>
          <a:lstStyle>
            <a:lvl1pPr>
              <a:defRPr/>
            </a:lvl1pPr>
          </a:lstStyle>
          <a:p>
            <a:pPr>
              <a:defRPr/>
            </a:pPr>
            <a:fld id="{E0C6EFEB-C019-40A3-A172-29AD88A5699E}" type="datetime1">
              <a:rPr lang="zh-CN" altLang="en-US"/>
              <a:pPr>
                <a:defRPr/>
              </a:pPr>
              <a:t>2017/4/20</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6314D0A9-3F7D-455A-A87F-166444BB29A7}" type="slidenum">
              <a:rPr lang="zh-CN" altLang="en-US"/>
              <a:pPr>
                <a:defRPr/>
              </a:pPr>
              <a:t>‹#›</a:t>
            </a:fld>
            <a:endParaRPr lang="zh-CN" altLang="en-US"/>
          </a:p>
        </p:txBody>
      </p:sp>
    </p:spTree>
    <p:extLst>
      <p:ext uri="{BB962C8B-B14F-4D97-AF65-F5344CB8AC3E}">
        <p14:creationId xmlns:p14="http://schemas.microsoft.com/office/powerpoint/2010/main" val="3509892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714DE645-E41B-44A0-AEFD-8C604C54306F}" type="datetime1">
              <a:rPr lang="zh-CN" altLang="en-US"/>
              <a:pPr>
                <a:defRPr/>
              </a:pPr>
              <a:t>2017/4/20</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051A5020-2442-490D-BC3D-91914C43509B}" type="slidenum">
              <a:rPr lang="zh-CN" altLang="en-US"/>
              <a:pPr>
                <a:defRPr/>
              </a:pPr>
              <a:t>‹#›</a:t>
            </a:fld>
            <a:endParaRPr lang="zh-CN" altLang="en-US"/>
          </a:p>
        </p:txBody>
      </p:sp>
    </p:spTree>
    <p:extLst>
      <p:ext uri="{BB962C8B-B14F-4D97-AF65-F5344CB8AC3E}">
        <p14:creationId xmlns:p14="http://schemas.microsoft.com/office/powerpoint/2010/main" val="234825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smtClean="0"/>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25"/>
          <p:cNvSpPr>
            <a:spLocks noGrp="1"/>
          </p:cNvSpPr>
          <p:nvPr>
            <p:ph type="dt" sz="half" idx="10"/>
          </p:nvPr>
        </p:nvSpPr>
        <p:spPr/>
        <p:txBody>
          <a:bodyPr rtlCol="0"/>
          <a:lstStyle>
            <a:lvl1pPr>
              <a:defRPr smtClean="0"/>
            </a:lvl1pPr>
          </a:lstStyle>
          <a:p>
            <a:pPr>
              <a:defRPr/>
            </a:pPr>
            <a:fld id="{AAFFD380-B786-4889-B9D4-FBAE0651266E}" type="datetime1">
              <a:rPr lang="zh-CN" altLang="en-US"/>
              <a:pPr>
                <a:defRPr/>
              </a:pPr>
              <a:t>2017/4/20</a:t>
            </a:fld>
            <a:endParaRPr lang="zh-CN" altLang="en-US"/>
          </a:p>
        </p:txBody>
      </p:sp>
      <p:sp>
        <p:nvSpPr>
          <p:cNvPr id="8" name="灯片编号占位符 26"/>
          <p:cNvSpPr>
            <a:spLocks noGrp="1"/>
          </p:cNvSpPr>
          <p:nvPr>
            <p:ph type="sldNum" sz="quarter" idx="11"/>
          </p:nvPr>
        </p:nvSpPr>
        <p:spPr/>
        <p:txBody>
          <a:bodyPr rtlCol="0"/>
          <a:lstStyle>
            <a:lvl1pPr>
              <a:defRPr/>
            </a:lvl1pPr>
          </a:lstStyle>
          <a:p>
            <a:pPr>
              <a:defRPr/>
            </a:pPr>
            <a:fld id="{42AD5C46-B0BA-4FDD-A84F-1DA5C49159FC}" type="slidenum">
              <a:rPr lang="zh-CN" altLang="en-US"/>
              <a:pPr>
                <a:defRPr/>
              </a:pPr>
              <a:t>‹#›</a:t>
            </a:fld>
            <a:endParaRPr lang="zh-CN" altLang="en-US"/>
          </a:p>
        </p:txBody>
      </p:sp>
      <p:sp>
        <p:nvSpPr>
          <p:cNvPr id="9" name="页脚占位符 27"/>
          <p:cNvSpPr>
            <a:spLocks noGrp="1"/>
          </p:cNvSpPr>
          <p:nvPr>
            <p:ph type="ftr" sz="quarter" idx="12"/>
          </p:nvPr>
        </p:nvSpPr>
        <p:spPr/>
        <p:txBody>
          <a:bodyPr rtlCol="0"/>
          <a:lstStyle>
            <a:lvl1pPr>
              <a:defRPr/>
            </a:lvl1pPr>
          </a:lstStyle>
          <a:p>
            <a:pPr>
              <a:defRPr/>
            </a:pPr>
            <a:endParaRPr lang="zh-CN" altLang="en-US"/>
          </a:p>
        </p:txBody>
      </p:sp>
    </p:spTree>
    <p:extLst>
      <p:ext uri="{BB962C8B-B14F-4D97-AF65-F5344CB8AC3E}">
        <p14:creationId xmlns:p14="http://schemas.microsoft.com/office/powerpoint/2010/main" val="2373918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smtClean="0"/>
              <a:t>单击此处编辑母版标题样式</a:t>
            </a:r>
            <a:endParaRPr lang="en-US"/>
          </a:p>
        </p:txBody>
      </p:sp>
      <p:sp>
        <p:nvSpPr>
          <p:cNvPr id="3" name="日期占位符 2"/>
          <p:cNvSpPr>
            <a:spLocks noGrp="1"/>
          </p:cNvSpPr>
          <p:nvPr>
            <p:ph type="dt" sz="half" idx="10"/>
          </p:nvPr>
        </p:nvSpPr>
        <p:spPr>
          <a:xfrm>
            <a:off x="6583363" y="612775"/>
            <a:ext cx="957262" cy="457200"/>
          </a:xfrm>
        </p:spPr>
        <p:txBody>
          <a:bodyPr/>
          <a:lstStyle>
            <a:lvl1pPr>
              <a:defRPr smtClean="0"/>
            </a:lvl1pPr>
          </a:lstStyle>
          <a:p>
            <a:pPr>
              <a:defRPr/>
            </a:pPr>
            <a:fld id="{1AE72022-3380-4E10-8E92-FA75961A73B8}" type="datetime1">
              <a:rPr lang="zh-CN" altLang="en-US"/>
              <a:pPr>
                <a:defRPr/>
              </a:pPr>
              <a:t>2017/4/20</a:t>
            </a:fld>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1075A41E-2C4E-4400-9A1F-1C75B7C11BF1}" type="slidenum">
              <a:rPr lang="zh-CN" altLang="en-US"/>
              <a:pPr>
                <a:defRPr/>
              </a:pPr>
              <a:t>‹#›</a:t>
            </a:fld>
            <a:endParaRPr lang="zh-CN" altLang="en-US"/>
          </a:p>
        </p:txBody>
      </p:sp>
    </p:spTree>
    <p:extLst>
      <p:ext uri="{BB962C8B-B14F-4D97-AF65-F5344CB8AC3E}">
        <p14:creationId xmlns:p14="http://schemas.microsoft.com/office/powerpoint/2010/main" val="163171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p:cNvSpPr>
          <p:nvPr>
            <p:ph type="dt" sz="half" idx="10"/>
          </p:nvPr>
        </p:nvSpPr>
        <p:spPr/>
        <p:txBody>
          <a:bodyPr/>
          <a:lstStyle>
            <a:lvl1pPr>
              <a:defRPr/>
            </a:lvl1pPr>
          </a:lstStyle>
          <a:p>
            <a:pPr>
              <a:defRPr/>
            </a:pPr>
            <a:fld id="{F98406F8-4F56-48AF-8547-D9DA6380D8C0}" type="datetime1">
              <a:rPr lang="zh-CN" altLang="en-US"/>
              <a:pPr>
                <a:defRPr/>
              </a:pPr>
              <a:t>2017/4/20</a:t>
            </a:fld>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22"/>
          <p:cNvSpPr>
            <a:spLocks noGrp="1"/>
          </p:cNvSpPr>
          <p:nvPr>
            <p:ph type="sldNum" sz="quarter" idx="12"/>
          </p:nvPr>
        </p:nvSpPr>
        <p:spPr/>
        <p:txBody>
          <a:bodyPr/>
          <a:lstStyle>
            <a:lvl1pPr>
              <a:defRPr/>
            </a:lvl1pPr>
          </a:lstStyle>
          <a:p>
            <a:pPr>
              <a:defRPr/>
            </a:pPr>
            <a:fld id="{11E7D223-6CB6-4725-9C68-191C5E38EF6E}" type="slidenum">
              <a:rPr lang="zh-CN" altLang="en-US"/>
              <a:pPr>
                <a:defRPr/>
              </a:pPr>
              <a:t>‹#›</a:t>
            </a:fld>
            <a:endParaRPr lang="zh-CN" altLang="en-US"/>
          </a:p>
        </p:txBody>
      </p:sp>
    </p:spTree>
    <p:extLst>
      <p:ext uri="{BB962C8B-B14F-4D97-AF65-F5344CB8AC3E}">
        <p14:creationId xmlns:p14="http://schemas.microsoft.com/office/powerpoint/2010/main" val="377328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smtClean="0"/>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13"/>
          <p:cNvSpPr>
            <a:spLocks noGrp="1"/>
          </p:cNvSpPr>
          <p:nvPr>
            <p:ph type="dt" sz="half" idx="10"/>
          </p:nvPr>
        </p:nvSpPr>
        <p:spPr/>
        <p:txBody>
          <a:bodyPr/>
          <a:lstStyle>
            <a:lvl1pPr>
              <a:defRPr/>
            </a:lvl1pPr>
          </a:lstStyle>
          <a:p>
            <a:pPr>
              <a:defRPr/>
            </a:pPr>
            <a:fld id="{06047C0E-CF74-437E-8C46-EF3695A3AED9}" type="datetime1">
              <a:rPr lang="zh-CN" altLang="en-US"/>
              <a:pPr>
                <a:defRPr/>
              </a:pPr>
              <a:t>2017/4/20</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8391047B-DB1E-43D7-B7E2-967677138681}" type="slidenum">
              <a:rPr lang="zh-CN" altLang="en-US"/>
              <a:pPr>
                <a:defRPr/>
              </a:pPr>
              <a:t>‹#›</a:t>
            </a:fld>
            <a:endParaRPr lang="zh-CN" altLang="en-US"/>
          </a:p>
        </p:txBody>
      </p:sp>
    </p:spTree>
    <p:extLst>
      <p:ext uri="{BB962C8B-B14F-4D97-AF65-F5344CB8AC3E}">
        <p14:creationId xmlns:p14="http://schemas.microsoft.com/office/powerpoint/2010/main" val="3073791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smtClean="0"/>
              <a:t>单击此处编辑母版文本样式</a:t>
            </a:r>
          </a:p>
        </p:txBody>
      </p:sp>
      <p:sp>
        <p:nvSpPr>
          <p:cNvPr id="5" name="日期占位符 13"/>
          <p:cNvSpPr>
            <a:spLocks noGrp="1"/>
          </p:cNvSpPr>
          <p:nvPr>
            <p:ph type="dt" sz="half" idx="10"/>
          </p:nvPr>
        </p:nvSpPr>
        <p:spPr/>
        <p:txBody>
          <a:bodyPr/>
          <a:lstStyle>
            <a:lvl1pPr>
              <a:defRPr/>
            </a:lvl1pPr>
          </a:lstStyle>
          <a:p>
            <a:pPr>
              <a:defRPr/>
            </a:pPr>
            <a:fld id="{A0C7E0E6-ED5E-439B-9D14-B5B6B0BBC689}" type="datetime1">
              <a:rPr lang="zh-CN" altLang="en-US"/>
              <a:pPr>
                <a:defRPr/>
              </a:pPr>
              <a:t>2017/4/20</a:t>
            </a:fld>
            <a:endParaRPr lang="zh-CN" altLang="en-US"/>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C33F913E-542F-41B6-8C56-F09371E93C59}" type="slidenum">
              <a:rPr lang="zh-CN" altLang="en-US"/>
              <a:pPr>
                <a:defRPr/>
              </a:pPr>
              <a:t>‹#›</a:t>
            </a:fld>
            <a:endParaRPr lang="zh-CN" altLang="en-US"/>
          </a:p>
        </p:txBody>
      </p:sp>
    </p:spTree>
    <p:extLst>
      <p:ext uri="{BB962C8B-B14F-4D97-AF65-F5344CB8AC3E}">
        <p14:creationId xmlns:p14="http://schemas.microsoft.com/office/powerpoint/2010/main" val="2374882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矩形 28"/>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矩形 29"/>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矩形 30"/>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矩形 31"/>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3" name="圆角矩形 32"/>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34" name="圆角矩形 33"/>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矩形 34"/>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6" name="矩形 35"/>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37" name="矩形 36"/>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矩形 37"/>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矩形 38"/>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矩形 39"/>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9" name="标题占位符 21"/>
          <p:cNvSpPr>
            <a:spLocks noGrp="1"/>
          </p:cNvSpPr>
          <p:nvPr>
            <p:ph type="title"/>
          </p:nvPr>
        </p:nvSpPr>
        <p:spPr bwMode="auto">
          <a:xfrm>
            <a:off x="457200" y="1143000"/>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文本占位符 12"/>
          <p:cNvSpPr>
            <a:spLocks noGrp="1"/>
          </p:cNvSpPr>
          <p:nvPr>
            <p:ph type="body" idx="1"/>
          </p:nvPr>
        </p:nvSpPr>
        <p:spPr bwMode="auto">
          <a:xfrm>
            <a:off x="457200" y="2249488"/>
            <a:ext cx="8229600"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4" name="日期占位符 13"/>
          <p:cNvSpPr>
            <a:spLocks noGrp="1"/>
          </p:cNvSpPr>
          <p:nvPr>
            <p:ph type="dt" sz="half" idx="2"/>
          </p:nvPr>
        </p:nvSpPr>
        <p:spPr>
          <a:xfrm>
            <a:off x="6586538" y="612775"/>
            <a:ext cx="957262" cy="457200"/>
          </a:xfrm>
          <a:prstGeom prst="rect">
            <a:avLst/>
          </a:prstGeom>
        </p:spPr>
        <p:txBody>
          <a:bodyPr vert="horz"/>
          <a:lstStyle>
            <a:lvl1pPr algn="l" eaLnBrk="1" fontAlgn="auto" latinLnBrk="0" hangingPunct="1">
              <a:spcBef>
                <a:spcPts val="0"/>
              </a:spcBef>
              <a:spcAft>
                <a:spcPts val="0"/>
              </a:spcAft>
              <a:defRPr kumimoji="0" sz="800" smtClean="0">
                <a:solidFill>
                  <a:schemeClr val="accent2"/>
                </a:solidFill>
                <a:latin typeface="+mn-lt"/>
                <a:ea typeface="+mn-ea"/>
              </a:defRPr>
            </a:lvl1pPr>
          </a:lstStyle>
          <a:p>
            <a:pPr>
              <a:defRPr/>
            </a:pPr>
            <a:fld id="{7B678B35-CE39-447D-94C0-FA15FE451057}" type="datetime1">
              <a:rPr lang="zh-CN" altLang="en-US"/>
              <a:pPr>
                <a:defRPr/>
              </a:pPr>
              <a:t>2017/4/20</a:t>
            </a:fld>
            <a:endParaRPr lang="zh-CN" altLang="en-US"/>
          </a:p>
        </p:txBody>
      </p:sp>
      <p:sp>
        <p:nvSpPr>
          <p:cNvPr id="3" name="页脚占位符 2"/>
          <p:cNvSpPr>
            <a:spLocks noGrp="1"/>
          </p:cNvSpPr>
          <p:nvPr>
            <p:ph type="ftr" sz="quarter" idx="3"/>
          </p:nvPr>
        </p:nvSpPr>
        <p:spPr>
          <a:xfrm>
            <a:off x="5257800" y="612775"/>
            <a:ext cx="1325563" cy="457200"/>
          </a:xfrm>
          <a:prstGeom prst="rect">
            <a:avLst/>
          </a:prstGeom>
        </p:spPr>
        <p:txBody>
          <a:bodyPr vert="horz"/>
          <a:lstStyle>
            <a:lvl1pPr algn="r" eaLnBrk="1" fontAlgn="auto" latinLnBrk="0" hangingPunct="1">
              <a:spcBef>
                <a:spcPts val="0"/>
              </a:spcBef>
              <a:spcAft>
                <a:spcPts val="0"/>
              </a:spcAft>
              <a:defRPr kumimoji="0" sz="800">
                <a:solidFill>
                  <a:schemeClr val="accent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8174038" y="1588"/>
            <a:ext cx="762000" cy="366712"/>
          </a:xfrm>
          <a:prstGeom prst="rect">
            <a:avLst/>
          </a:prstGeom>
        </p:spPr>
        <p:txBody>
          <a:bodyPr vert="horz" anchor="b"/>
          <a:lstStyle>
            <a:lvl1pPr algn="r" eaLnBrk="1" fontAlgn="auto" latinLnBrk="0" hangingPunct="1">
              <a:spcBef>
                <a:spcPts val="0"/>
              </a:spcBef>
              <a:spcAft>
                <a:spcPts val="0"/>
              </a:spcAft>
              <a:defRPr kumimoji="0" sz="1800">
                <a:solidFill>
                  <a:srgbClr val="FFFFFF"/>
                </a:solidFill>
                <a:latin typeface="+mn-lt"/>
                <a:ea typeface="+mn-ea"/>
              </a:defRPr>
            </a:lvl1pPr>
          </a:lstStyle>
          <a:p>
            <a:pPr>
              <a:defRPr/>
            </a:pPr>
            <a:fld id="{C4F401FE-BA1B-4985-8BBF-76027178677E}" type="slidenum">
              <a:rPr lang="zh-CN" altLang="en-US"/>
              <a:pPr>
                <a:defRPr/>
              </a:pPr>
              <a:t>‹#›</a:t>
            </a:fld>
            <a:endParaRPr lang="zh-CN" altLang="en-US"/>
          </a:p>
        </p:txBody>
      </p:sp>
      <p:pic>
        <p:nvPicPr>
          <p:cNvPr id="1044" name="图片 1"/>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950837" y="5937285"/>
            <a:ext cx="2066132" cy="80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97" r:id="rId1"/>
    <p:sldLayoutId id="2147484289" r:id="rId2"/>
    <p:sldLayoutId id="2147484290" r:id="rId3"/>
    <p:sldLayoutId id="2147484291" r:id="rId4"/>
    <p:sldLayoutId id="2147484298" r:id="rId5"/>
    <p:sldLayoutId id="2147484299" r:id="rId6"/>
    <p:sldLayoutId id="2147484292" r:id="rId7"/>
    <p:sldLayoutId id="2147484293" r:id="rId8"/>
    <p:sldLayoutId id="2147484294" r:id="rId9"/>
    <p:sldLayoutId id="2147484295" r:id="rId10"/>
    <p:sldLayoutId id="2147484296"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T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TI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2.TIF"/><Relationship Id="rId4" Type="http://schemas.openxmlformats.org/officeDocument/2006/relationships/image" Target="../media/image11.T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TI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4.TI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TIF"/><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TIF"/></Relationships>
</file>

<file path=ppt/slides/_rels/slide25.xml.rels><?xml version="1.0" encoding="UTF-8" standalone="yes"?>
<Relationships xmlns="http://schemas.openxmlformats.org/package/2006/relationships"><Relationship Id="rId3" Type="http://schemas.openxmlformats.org/officeDocument/2006/relationships/image" Target="../media/image16.T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T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T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TI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TI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TI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T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TI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4.TIF"/></Relationships>
</file>

<file path=ppt/slides/_rels/slide35.xml.rels><?xml version="1.0" encoding="UTF-8" standalone="yes"?>
<Relationships xmlns="http://schemas.openxmlformats.org/package/2006/relationships"><Relationship Id="rId3" Type="http://schemas.openxmlformats.org/officeDocument/2006/relationships/image" Target="../media/image23.TIF"/><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5.TIF"/></Relationships>
</file>

<file path=ppt/slides/_rels/slide36.xml.rels><?xml version="1.0" encoding="UTF-8" standalone="yes"?>
<Relationships xmlns="http://schemas.openxmlformats.org/package/2006/relationships"><Relationship Id="rId3" Type="http://schemas.openxmlformats.org/officeDocument/2006/relationships/image" Target="../media/image26.TI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TIF"/></Relationships>
</file>

<file path=ppt/slides/_rels/slide37.xml.rels><?xml version="1.0" encoding="UTF-8" standalone="yes"?>
<Relationships xmlns="http://schemas.openxmlformats.org/package/2006/relationships"><Relationship Id="rId3" Type="http://schemas.openxmlformats.org/officeDocument/2006/relationships/image" Target="../media/image28.TI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9.TIF"/></Relationships>
</file>

<file path=ppt/slides/_rels/slide38.xml.rels><?xml version="1.0" encoding="UTF-8" standalone="yes"?>
<Relationships xmlns="http://schemas.openxmlformats.org/package/2006/relationships"><Relationship Id="rId3" Type="http://schemas.openxmlformats.org/officeDocument/2006/relationships/image" Target="../media/image30.TI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TI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TI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T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a:xfrm>
            <a:off x="827584" y="2401888"/>
            <a:ext cx="8496944" cy="1470025"/>
          </a:xfrm>
        </p:spPr>
        <p:txBody>
          <a:bodyPr/>
          <a:lstStyle/>
          <a:p>
            <a:pPr eaLnBrk="1" hangingPunct="1"/>
            <a:r>
              <a:rPr lang="zh-CN" altLang="en-US" sz="4800" dirty="0" smtClean="0"/>
              <a:t>第</a:t>
            </a:r>
            <a:r>
              <a:rPr lang="en-US" altLang="zh-CN" sz="4800" dirty="0" smtClean="0"/>
              <a:t>11</a:t>
            </a:r>
            <a:r>
              <a:rPr lang="zh-CN" altLang="en-US" sz="4800" dirty="0" smtClean="0"/>
              <a:t>章 系统分析</a:t>
            </a:r>
          </a:p>
        </p:txBody>
      </p:sp>
      <p:sp>
        <p:nvSpPr>
          <p:cNvPr id="5123" name="副标题 2"/>
          <p:cNvSpPr>
            <a:spLocks noGrp="1"/>
          </p:cNvSpPr>
          <p:nvPr>
            <p:ph type="subTitle" idx="1"/>
          </p:nvPr>
        </p:nvSpPr>
        <p:spPr>
          <a:xfrm>
            <a:off x="5796136" y="5085184"/>
            <a:ext cx="3240360" cy="576262"/>
          </a:xfrm>
        </p:spPr>
        <p:txBody>
          <a:bodyPr/>
          <a:lstStyle/>
          <a:p>
            <a:pPr marL="63500" eaLnBrk="1" hangingPunct="1"/>
            <a:r>
              <a:rPr lang="zh-CN" altLang="en-US" dirty="0" smtClean="0">
                <a:latin typeface="华文仿宋" panose="02010600040101010101" pitchFamily="2" charset="-122"/>
                <a:ea typeface="华文仿宋" panose="02010600040101010101" pitchFamily="2" charset="-122"/>
              </a:rPr>
              <a:t>报告人：马银萍</a:t>
            </a:r>
            <a:endParaRPr lang="en-US" altLang="zh-CN" dirty="0" smtClean="0">
              <a:latin typeface="华文仿宋" panose="02010600040101010101" pitchFamily="2" charset="-122"/>
              <a:ea typeface="华文仿宋" panose="02010600040101010101" pitchFamily="2" charset="-122"/>
            </a:endParaRPr>
          </a:p>
          <a:p>
            <a:pPr marL="63500" eaLnBrk="1" hangingPunct="1"/>
            <a:endParaRPr lang="zh-CN" altLang="en-US" dirty="0" smtClean="0">
              <a:latin typeface="华文仿宋" panose="02010600040101010101" pitchFamily="2" charset="-122"/>
              <a:ea typeface="华文仿宋" panose="02010600040101010101" pitchFamily="2" charset="-122"/>
            </a:endParaRPr>
          </a:p>
        </p:txBody>
      </p:sp>
      <p:sp>
        <p:nvSpPr>
          <p:cNvPr id="4" name="标题 1"/>
          <p:cNvSpPr txBox="1">
            <a:spLocks/>
          </p:cNvSpPr>
          <p:nvPr/>
        </p:nvSpPr>
        <p:spPr bwMode="auto">
          <a:xfrm>
            <a:off x="251520" y="620688"/>
            <a:ext cx="8496944"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400" kern="1200">
                <a:solidFill>
                  <a:schemeClr val="bg1"/>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a:lstStyle>
          <a:p>
            <a:pPr eaLnBrk="1" hangingPunct="1"/>
            <a:r>
              <a:rPr lang="en-US" altLang="zh-CN" sz="6000" dirty="0" smtClean="0">
                <a:latin typeface="Times New Roman" panose="02020603050405020304" pitchFamily="18" charset="0"/>
                <a:cs typeface="Times New Roman" panose="02020603050405020304" pitchFamily="18" charset="0"/>
              </a:rPr>
              <a:t>Thinking in UML</a:t>
            </a:r>
            <a:endParaRPr lang="zh-CN" altLang="en-US" sz="6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0728"/>
            <a:ext cx="8229600" cy="1066800"/>
          </a:xfrm>
        </p:spPr>
        <p:txBody>
          <a:bodyPr/>
          <a:lstStyle/>
          <a:p>
            <a:r>
              <a:rPr lang="zh-CN" altLang="en-US" dirty="0" smtClean="0"/>
              <a:t>如何描述系统用况</a:t>
            </a:r>
            <a:endParaRPr lang="zh-CN" altLang="en-US" dirty="0"/>
          </a:p>
        </p:txBody>
      </p:sp>
      <p:sp>
        <p:nvSpPr>
          <p:cNvPr id="3" name="内容占位符 2"/>
          <p:cNvSpPr>
            <a:spLocks noGrp="1"/>
          </p:cNvSpPr>
          <p:nvPr>
            <p:ph idx="1"/>
          </p:nvPr>
        </p:nvSpPr>
        <p:spPr>
          <a:xfrm>
            <a:off x="457200" y="2420888"/>
            <a:ext cx="8229600" cy="3051720"/>
          </a:xfrm>
        </p:spPr>
        <p:txBody>
          <a:bodyPr/>
          <a:lstStyle/>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描述系统</a:t>
            </a: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用况的方法和描述业务用况方法如出一辙，描述系统用况的过程，也就是系统建模的过程。</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之前</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描述的是原来的业务是什么样子的。工作人员应该怎样完成业务，而现在的描述应该变成计算机怎样做。工作人员怎样操作计算机</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a:t>
            </a:r>
            <a:endParaRPr lang="zh-CN" altLang="en-US" sz="2400" b="1" dirty="0">
              <a:solidFill>
                <a:schemeClr val="accent2">
                  <a:lumMod val="75000"/>
                </a:schemeClr>
              </a:solidFill>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10</a:t>
            </a:fld>
            <a:endParaRPr lang="zh-CN" altLang="en-US"/>
          </a:p>
        </p:txBody>
      </p:sp>
    </p:spTree>
    <p:extLst>
      <p:ext uri="{BB962C8B-B14F-4D97-AF65-F5344CB8AC3E}">
        <p14:creationId xmlns:p14="http://schemas.microsoft.com/office/powerpoint/2010/main" val="25519055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0728"/>
            <a:ext cx="8229600" cy="1066800"/>
          </a:xfrm>
        </p:spPr>
        <p:txBody>
          <a:bodyPr/>
          <a:lstStyle/>
          <a:p>
            <a:r>
              <a:rPr lang="zh-CN" altLang="en-US" dirty="0" smtClean="0"/>
              <a:t>如何描述系统用况</a:t>
            </a:r>
            <a:endParaRPr lang="zh-CN" altLang="en-US" dirty="0"/>
          </a:p>
        </p:txBody>
      </p:sp>
      <p:sp>
        <p:nvSpPr>
          <p:cNvPr id="3" name="内容占位符 2"/>
          <p:cNvSpPr>
            <a:spLocks noGrp="1"/>
          </p:cNvSpPr>
          <p:nvPr>
            <p:ph idx="1"/>
          </p:nvPr>
        </p:nvSpPr>
        <p:spPr>
          <a:xfrm>
            <a:off x="4768704" y="692696"/>
            <a:ext cx="4114800" cy="5832648"/>
          </a:xfrm>
        </p:spPr>
        <p:txBody>
          <a:bodyPr/>
          <a:lstStyle/>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选择活动图原因：</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活动图：</a:t>
            </a:r>
            <a:r>
              <a:rPr lang="zh-CN" altLang="en-US" sz="2400" dirty="0" smtClean="0">
                <a:latin typeface="华文仿宋" panose="02010600040101010101" pitchFamily="2" charset="-122"/>
                <a:ea typeface="华文仿宋" panose="02010600040101010101" pitchFamily="2" charset="-122"/>
              </a:rPr>
              <a:t>适合解释职责类的场景。</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活动图相当于纲领，不容易因为要处理信息过多而丢失内容</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系统用况仍属于要向客户提交的文档范围，活动图客户容易看明白并提供反馈。</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测试！活动图绘制的用况场景，基本就是一个黑盒测试的现成的测试用况</a:t>
            </a:r>
            <a:endParaRPr lang="en-US" altLang="zh-CN" sz="24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11</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48680"/>
            <a:ext cx="4768704" cy="5508972"/>
          </a:xfrm>
          <a:prstGeom prst="rect">
            <a:avLst/>
          </a:prstGeom>
        </p:spPr>
      </p:pic>
      <p:sp>
        <p:nvSpPr>
          <p:cNvPr id="6" name="TextBox 6"/>
          <p:cNvSpPr txBox="1"/>
          <p:nvPr/>
        </p:nvSpPr>
        <p:spPr>
          <a:xfrm>
            <a:off x="976015" y="6161018"/>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11-4  </a:t>
            </a:r>
            <a:r>
              <a:rPr lang="zh-CN" altLang="en-US" dirty="0" smtClean="0">
                <a:latin typeface="华文仿宋" panose="02010600040101010101" pitchFamily="2" charset="-122"/>
                <a:ea typeface="华文仿宋" panose="02010600040101010101" pitchFamily="2" charset="-122"/>
              </a:rPr>
              <a:t>申请</a:t>
            </a:r>
            <a:r>
              <a:rPr lang="zh-CN" altLang="en-US" dirty="0" smtClean="0">
                <a:latin typeface="华文仿宋" panose="02010600040101010101" pitchFamily="2" charset="-122"/>
                <a:ea typeface="华文仿宋" panose="02010600040101010101" pitchFamily="2" charset="-122"/>
              </a:rPr>
              <a:t>登记</a:t>
            </a:r>
            <a:r>
              <a:rPr lang="zh-CN" altLang="en-US" dirty="0">
                <a:latin typeface="华文仿宋" panose="02010600040101010101" pitchFamily="2" charset="-122"/>
                <a:ea typeface="华文仿宋" panose="02010600040101010101" pitchFamily="2" charset="-122"/>
              </a:rPr>
              <a:t>用</a:t>
            </a:r>
            <a:r>
              <a:rPr lang="zh-CN" altLang="en-US" dirty="0" smtClean="0">
                <a:latin typeface="华文仿宋" panose="02010600040101010101" pitchFamily="2" charset="-122"/>
                <a:ea typeface="华文仿宋" panose="02010600040101010101" pitchFamily="2" charset="-122"/>
              </a:rPr>
              <a:t>况场景实例</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6124378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64088" y="2577671"/>
            <a:ext cx="3519416" cy="2867554"/>
          </a:xfrm>
        </p:spPr>
        <p:txBody>
          <a:bodyPr/>
          <a:lstStyle/>
          <a:p>
            <a:r>
              <a:rPr lang="zh-CN" altLang="en-US" sz="2400" dirty="0" smtClean="0">
                <a:latin typeface="华文仿宋" panose="02010600040101010101" pitchFamily="2" charset="-122"/>
                <a:ea typeface="华文仿宋" panose="02010600040101010101" pitchFamily="2" charset="-122"/>
              </a:rPr>
              <a:t>用况规约描述系统实现需求的所有细节</a:t>
            </a:r>
            <a:endParaRPr lang="en-US" altLang="zh-CN" sz="24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12</a:t>
            </a:fld>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871" y="450585"/>
            <a:ext cx="5045544" cy="972468"/>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871" y="1340896"/>
            <a:ext cx="5045544" cy="6395448"/>
          </a:xfrm>
          <a:prstGeom prst="rect">
            <a:avLst/>
          </a:prstGeom>
        </p:spPr>
      </p:pic>
    </p:spTree>
    <p:extLst>
      <p:ext uri="{BB962C8B-B14F-4D97-AF65-F5344CB8AC3E}">
        <p14:creationId xmlns:p14="http://schemas.microsoft.com/office/powerpoint/2010/main" val="32064942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048672"/>
          </a:xfrm>
        </p:spPr>
        <p:txBody>
          <a:bodyPr/>
          <a:lstStyle/>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讨论一</a:t>
            </a: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：从业务需求到系统需求</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dirty="0" smtClean="0"/>
              <a:t>系统需求能够追溯到业务需求，系统实现能追溯到系统需求。</a:t>
            </a:r>
            <a:endParaRPr lang="en-US" altLang="zh-CN" sz="2400" dirty="0" smtClean="0"/>
          </a:p>
          <a:p>
            <a:endParaRPr lang="en-US" altLang="zh-CN" sz="2400" dirty="0"/>
          </a:p>
          <a:p>
            <a:endParaRPr lang="en-US" altLang="zh-CN" sz="2400" dirty="0" smtClean="0"/>
          </a:p>
          <a:p>
            <a:endParaRPr lang="en-US" altLang="zh-CN" sz="2400" dirty="0" smtClean="0"/>
          </a:p>
          <a:p>
            <a:r>
              <a:rPr lang="zh-CN" altLang="en-US" sz="2400" dirty="0" smtClean="0"/>
              <a:t>需求可追溯的关键是映射、抽象、合并、拆分和演绎过程能否被记录下来。</a:t>
            </a:r>
            <a:endParaRPr lang="en-US" altLang="zh-CN" sz="2400" dirty="0" smtClean="0"/>
          </a:p>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讨论二：业务用况和系统用况的粒度</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dirty="0" smtClean="0"/>
              <a:t>建议：系统建模阶段，用况的粒度以一个用况能够描述操作者与计算机的一次完整交互为宜。</a:t>
            </a:r>
          </a:p>
          <a:p>
            <a:r>
              <a:rPr lang="zh-CN" altLang="en-US" sz="2400" dirty="0" smtClean="0">
                <a:latin typeface="华文仿宋" panose="02010600040101010101" pitchFamily="2" charset="-122"/>
                <a:ea typeface="华文仿宋" panose="02010600040101010101" pitchFamily="2" charset="-122"/>
              </a:rPr>
              <a:t>以本书的供电企业管理信息系统用况来说，业务用况是以永久用电申请业务为粒度；概念用况以核心业务当中的关键步骤为粒度；系统用况基本上就是一次完整的人机交互过程为粒度。</a:t>
            </a: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13</a:t>
            </a:fld>
            <a:endParaRPr lang="zh-CN" altLang="en-US"/>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8300" y="1628800"/>
            <a:ext cx="5867400" cy="1152525"/>
          </a:xfrm>
          <a:prstGeom prst="rect">
            <a:avLst/>
          </a:prstGeom>
        </p:spPr>
      </p:pic>
    </p:spTree>
    <p:extLst>
      <p:ext uri="{BB962C8B-B14F-4D97-AF65-F5344CB8AC3E}">
        <p14:creationId xmlns:p14="http://schemas.microsoft.com/office/powerpoint/2010/main" val="2551723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11.2</a:t>
            </a:r>
            <a:r>
              <a:rPr lang="zh-CN" altLang="en-US" dirty="0"/>
              <a:t> </a:t>
            </a:r>
            <a:r>
              <a:rPr lang="zh-CN" altLang="en-US" dirty="0" smtClean="0"/>
              <a:t>分析业务规则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14</a:t>
            </a:fld>
            <a:endParaRPr lang="zh-CN" altLang="en-US"/>
          </a:p>
        </p:txBody>
      </p:sp>
      <p:sp>
        <p:nvSpPr>
          <p:cNvPr id="3" name="内容占位符 2"/>
          <p:cNvSpPr>
            <a:spLocks noGrp="1"/>
          </p:cNvSpPr>
          <p:nvPr>
            <p:ph idx="1"/>
          </p:nvPr>
        </p:nvSpPr>
        <p:spPr/>
        <p:txBody>
          <a:bodyPr/>
          <a:lstStyle/>
          <a:p>
            <a:r>
              <a:rPr lang="zh-CN" altLang="en-US" dirty="0" smtClean="0"/>
              <a:t>业务规则是程序逻辑的一部分</a:t>
            </a:r>
            <a:endParaRPr lang="en-US" altLang="zh-CN" dirty="0" smtClean="0"/>
          </a:p>
          <a:p>
            <a:r>
              <a:rPr lang="zh-CN" altLang="en-US" b="1" dirty="0">
                <a:solidFill>
                  <a:schemeClr val="accent2">
                    <a:lumMod val="75000"/>
                  </a:schemeClr>
                </a:solidFill>
                <a:latin typeface="华文仿宋" panose="02010600040101010101" pitchFamily="2" charset="-122"/>
                <a:ea typeface="华文仿宋" panose="02010600040101010101" pitchFamily="2" charset="-122"/>
              </a:rPr>
              <a:t>业务规则</a:t>
            </a:r>
            <a:r>
              <a:rPr lang="zh-CN" altLang="en-US" b="1" dirty="0" smtClean="0">
                <a:solidFill>
                  <a:schemeClr val="accent2">
                    <a:lumMod val="75000"/>
                  </a:schemeClr>
                </a:solidFill>
                <a:latin typeface="华文仿宋" panose="02010600040101010101" pitchFamily="2" charset="-122"/>
                <a:ea typeface="华文仿宋" panose="02010600040101010101" pitchFamily="2" charset="-122"/>
              </a:rPr>
              <a:t>引擎</a:t>
            </a:r>
            <a:endParaRPr lang="en-US" altLang="zh-CN" b="1" dirty="0" smtClean="0">
              <a:solidFill>
                <a:schemeClr val="accent2">
                  <a:lumMod val="75000"/>
                </a:schemeClr>
              </a:solidFill>
              <a:latin typeface="华文仿宋" panose="02010600040101010101" pitchFamily="2" charset="-122"/>
              <a:ea typeface="华文仿宋" panose="02010600040101010101" pitchFamily="2" charset="-122"/>
            </a:endParaRPr>
          </a:p>
          <a:p>
            <a:pPr marL="109537" indent="0">
              <a:buNone/>
            </a:pPr>
            <a:r>
              <a:rPr lang="en-US" altLang="zh-CN" b="1" dirty="0">
                <a:solidFill>
                  <a:schemeClr val="accent2">
                    <a:lumMod val="75000"/>
                  </a:schemeClr>
                </a:solidFill>
                <a:latin typeface="华文仿宋" panose="02010600040101010101" pitchFamily="2" charset="-122"/>
                <a:ea typeface="华文仿宋" panose="02010600040101010101" pitchFamily="2" charset="-122"/>
              </a:rPr>
              <a:t> </a:t>
            </a:r>
            <a:r>
              <a:rPr lang="en-US" altLang="zh-CN" b="1" dirty="0" smtClean="0">
                <a:solidFill>
                  <a:schemeClr val="accent2">
                    <a:lumMod val="75000"/>
                  </a:schemeClr>
                </a:solidFill>
                <a:latin typeface="华文仿宋" panose="02010600040101010101" pitchFamily="2" charset="-122"/>
                <a:ea typeface="华文仿宋" panose="02010600040101010101" pitchFamily="2" charset="-122"/>
              </a:rPr>
              <a:t>    </a:t>
            </a:r>
            <a:r>
              <a:rPr lang="zh-CN" altLang="en-US" b="1" dirty="0" smtClean="0">
                <a:solidFill>
                  <a:schemeClr val="accent2">
                    <a:lumMod val="75000"/>
                  </a:schemeClr>
                </a:solidFill>
                <a:latin typeface="华文仿宋" panose="02010600040101010101" pitchFamily="2" charset="-122"/>
                <a:ea typeface="华文仿宋" panose="02010600040101010101" pitchFamily="2" charset="-122"/>
              </a:rPr>
              <a:t> </a:t>
            </a:r>
            <a:r>
              <a:rPr lang="en-US" altLang="zh-CN" dirty="0" smtClean="0"/>
              <a:t>---</a:t>
            </a:r>
            <a:r>
              <a:rPr lang="zh-CN" altLang="en-US" dirty="0" smtClean="0"/>
              <a:t>将业务规则从程序逻辑中剥离出来，通过业务规则管理工具将其纳入业务规则库。应用程序处理过程中需要用到业务规则时通过业务规则引擎解释业务规则并返回所需的结果。</a:t>
            </a:r>
            <a:endParaRPr lang="en-US" altLang="zh-CN" dirty="0" smtClean="0"/>
          </a:p>
          <a:p>
            <a:r>
              <a:rPr lang="zh-CN" altLang="en-US" dirty="0"/>
              <a:t>业务</a:t>
            </a:r>
            <a:r>
              <a:rPr lang="zh-CN" altLang="en-US" dirty="0" smtClean="0"/>
              <a:t>规则通常以决策表、决策树、规则预言和脚本的形式来维护。</a:t>
            </a:r>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11.2</a:t>
            </a:r>
            <a:r>
              <a:rPr lang="zh-CN" altLang="en-US" dirty="0"/>
              <a:t> </a:t>
            </a:r>
            <a:r>
              <a:rPr lang="zh-CN" altLang="en-US" dirty="0" smtClean="0"/>
              <a:t>分析业务规则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15</a:t>
            </a:fld>
            <a:endParaRPr lang="zh-CN" altLang="en-US"/>
          </a:p>
        </p:txBody>
      </p:sp>
      <p:sp>
        <p:nvSpPr>
          <p:cNvPr id="3" name="内容占位符 2"/>
          <p:cNvSpPr>
            <a:spLocks noGrp="1"/>
          </p:cNvSpPr>
          <p:nvPr>
            <p:ph idx="1"/>
          </p:nvPr>
        </p:nvSpPr>
        <p:spPr/>
        <p:txBody>
          <a:bodyPr/>
          <a:lstStyle/>
          <a:p>
            <a:r>
              <a:rPr lang="zh-CN" altLang="en-US" dirty="0" smtClean="0"/>
              <a:t>业务规则分为</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全局规则</a:t>
            </a:r>
            <a:r>
              <a:rPr lang="zh-CN" altLang="en-US" dirty="0" smtClean="0"/>
              <a:t>、</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交互规则</a:t>
            </a:r>
            <a:r>
              <a:rPr lang="zh-CN" altLang="en-US" dirty="0" smtClean="0"/>
              <a:t>和</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内禀规则</a:t>
            </a:r>
            <a:r>
              <a:rPr lang="zh-CN" altLang="en-US" dirty="0" smtClean="0"/>
              <a:t>。</a:t>
            </a:r>
            <a:endParaRPr lang="en-US" altLang="zh-CN" dirty="0" smtClean="0"/>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全局规则</a:t>
            </a:r>
            <a:r>
              <a:rPr lang="zh-CN" altLang="en-US" dirty="0" smtClean="0"/>
              <a:t>交由架构师处理，</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交互规则</a:t>
            </a:r>
            <a:r>
              <a:rPr lang="zh-CN" altLang="en-US" dirty="0" smtClean="0"/>
              <a:t>交由设计师处理，</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内禀规则</a:t>
            </a:r>
            <a:r>
              <a:rPr lang="zh-CN" altLang="en-US" dirty="0" smtClean="0"/>
              <a:t>交由程序员处理。</a:t>
            </a:r>
            <a:endParaRPr lang="en-US" altLang="zh-CN" dirty="0" smtClean="0"/>
          </a:p>
          <a:p>
            <a:r>
              <a:rPr lang="zh-CN" altLang="en-US" dirty="0" smtClean="0"/>
              <a:t>分析业务规则的目的是从业务规则中发现那些将对系统构成重大影响的部分，将其转化为系统需求。</a:t>
            </a:r>
            <a:endParaRPr lang="en-US" altLang="zh-CN" dirty="0" smtClean="0"/>
          </a:p>
        </p:txBody>
      </p:sp>
    </p:spTree>
    <p:extLst>
      <p:ext uri="{BB962C8B-B14F-4D97-AF65-F5344CB8AC3E}">
        <p14:creationId xmlns:p14="http://schemas.microsoft.com/office/powerpoint/2010/main" val="30825023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分析全局规则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16</a:t>
            </a:fld>
            <a:endParaRPr lang="zh-CN" altLang="en-US" dirty="0"/>
          </a:p>
        </p:txBody>
      </p:sp>
      <p:sp>
        <p:nvSpPr>
          <p:cNvPr id="3" name="内容占位符 2"/>
          <p:cNvSpPr>
            <a:spLocks noGrp="1"/>
          </p:cNvSpPr>
          <p:nvPr>
            <p:ph idx="1"/>
          </p:nvPr>
        </p:nvSpPr>
        <p:spPr/>
        <p:txBody>
          <a:bodyPr/>
          <a:lstStyle/>
          <a:p>
            <a:r>
              <a:rPr lang="zh-CN" altLang="en-US" dirty="0" smtClean="0"/>
              <a:t>全局规则是值那些对于系统大部分业务或者系统设计都起到约束作用的规则。</a:t>
            </a:r>
            <a:endParaRPr lang="en-US" altLang="zh-CN" dirty="0" smtClean="0"/>
          </a:p>
          <a:p>
            <a:endParaRPr lang="en-US" altLang="zh-CN" dirty="0" smtClean="0"/>
          </a:p>
          <a:p>
            <a:r>
              <a:rPr lang="zh-CN" altLang="en-US" dirty="0" smtClean="0"/>
              <a:t>举例：用电管理企业管理系统中，对于业务规则：所有的办理业务产生的相关文件都要存档，原始手续文件也要存档，以保证整个业务办理过程的痕迹以供事后查证。</a:t>
            </a:r>
            <a:endParaRPr lang="en-US" altLang="zh-CN" dirty="0" smtClean="0"/>
          </a:p>
          <a:p>
            <a:r>
              <a:rPr lang="zh-CN" altLang="en-US" dirty="0" smtClean="0"/>
              <a:t>将这条全局规则交由架构师处理，由架构师在软件架构的层次上解决历史数据版本管理问题。</a:t>
            </a:r>
            <a:endParaRPr lang="en-US" altLang="zh-CN" dirty="0" smtClean="0"/>
          </a:p>
        </p:txBody>
      </p:sp>
    </p:spTree>
    <p:extLst>
      <p:ext uri="{BB962C8B-B14F-4D97-AF65-F5344CB8AC3E}">
        <p14:creationId xmlns:p14="http://schemas.microsoft.com/office/powerpoint/2010/main" val="21914372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61" y="857701"/>
            <a:ext cx="4612731" cy="22322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60" y="3717032"/>
            <a:ext cx="4719331" cy="2572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8704" y="2130416"/>
            <a:ext cx="4405296" cy="3173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6"/>
          <p:cNvSpPr txBox="1"/>
          <p:nvPr/>
        </p:nvSpPr>
        <p:spPr>
          <a:xfrm>
            <a:off x="0" y="3212976"/>
            <a:ext cx="4211960" cy="369332"/>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11-6    </a:t>
            </a:r>
            <a:r>
              <a:rPr lang="zh-CN" altLang="en-US" dirty="0" smtClean="0">
                <a:latin typeface="华文仿宋" panose="02010600040101010101" pitchFamily="2" charset="-122"/>
                <a:ea typeface="华文仿宋" panose="02010600040101010101" pitchFamily="2" charset="-122"/>
              </a:rPr>
              <a:t>历史</a:t>
            </a:r>
            <a:r>
              <a:rPr lang="zh-CN" altLang="en-US" dirty="0">
                <a:latin typeface="华文仿宋" panose="02010600040101010101" pitchFamily="2" charset="-122"/>
                <a:ea typeface="华文仿宋" panose="02010600040101010101" pitchFamily="2" charset="-122"/>
              </a:rPr>
              <a:t>数据管理框架</a:t>
            </a:r>
            <a:r>
              <a:rPr lang="zh-CN" altLang="en-US" dirty="0" smtClean="0">
                <a:latin typeface="华文仿宋" panose="02010600040101010101" pitchFamily="2" charset="-122"/>
                <a:ea typeface="华文仿宋" panose="02010600040101010101" pitchFamily="2" charset="-122"/>
              </a:rPr>
              <a:t>示例</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340110" y="6424356"/>
            <a:ext cx="4211960" cy="369332"/>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11-7    </a:t>
            </a:r>
            <a:r>
              <a:rPr lang="zh-CN" altLang="en-US" dirty="0" smtClean="0">
                <a:latin typeface="华文仿宋" panose="02010600040101010101" pitchFamily="2" charset="-122"/>
                <a:ea typeface="华文仿宋" panose="02010600040101010101" pitchFamily="2" charset="-122"/>
              </a:rPr>
              <a:t>创建历史数据过程</a:t>
            </a:r>
            <a:endParaRPr lang="en-US" altLang="zh-CN" dirty="0">
              <a:latin typeface="华文仿宋" panose="02010600040101010101" pitchFamily="2" charset="-122"/>
              <a:ea typeface="华文仿宋" panose="02010600040101010101" pitchFamily="2" charset="-122"/>
            </a:endParaRPr>
          </a:p>
        </p:txBody>
      </p:sp>
      <p:sp>
        <p:nvSpPr>
          <p:cNvPr id="10" name="TextBox 6"/>
          <p:cNvSpPr txBox="1"/>
          <p:nvPr/>
        </p:nvSpPr>
        <p:spPr>
          <a:xfrm>
            <a:off x="5508104" y="5013176"/>
            <a:ext cx="3456384" cy="369884"/>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11-8    </a:t>
            </a:r>
            <a:r>
              <a:rPr lang="zh-CN" altLang="en-US" dirty="0">
                <a:latin typeface="华文仿宋" panose="02010600040101010101" pitchFamily="2" charset="-122"/>
                <a:ea typeface="华文仿宋" panose="02010600040101010101" pitchFamily="2" charset="-122"/>
              </a:rPr>
              <a:t>查询</a:t>
            </a:r>
            <a:r>
              <a:rPr lang="zh-CN" altLang="en-US" dirty="0" smtClean="0">
                <a:latin typeface="华文仿宋" panose="02010600040101010101" pitchFamily="2" charset="-122"/>
                <a:ea typeface="华文仿宋" panose="02010600040101010101" pitchFamily="2" charset="-122"/>
              </a:rPr>
              <a:t>历史数据过程</a:t>
            </a:r>
            <a:endParaRPr lang="en-US" altLang="zh-CN" dirty="0">
              <a:latin typeface="华文仿宋" panose="02010600040101010101" pitchFamily="2" charset="-122"/>
              <a:ea typeface="华文仿宋" panose="02010600040101010101" pitchFamily="2" charset="-122"/>
            </a:endParaRPr>
          </a:p>
        </p:txBody>
      </p:sp>
      <p:sp>
        <p:nvSpPr>
          <p:cNvPr id="11" name="灯片编号占位符 1"/>
          <p:cNvSpPr>
            <a:spLocks noGrp="1"/>
          </p:cNvSpPr>
          <p:nvPr>
            <p:ph type="sldNum" sz="quarter" idx="12"/>
          </p:nvPr>
        </p:nvSpPr>
        <p:spPr>
          <a:xfrm>
            <a:off x="8174038" y="1588"/>
            <a:ext cx="762000" cy="366712"/>
          </a:xfrm>
        </p:spPr>
        <p:txBody>
          <a:bodyPr/>
          <a:lstStyle/>
          <a:p>
            <a:pPr>
              <a:defRPr/>
            </a:pPr>
            <a:r>
              <a:rPr lang="en-US" altLang="zh-CN" dirty="0" smtClean="0"/>
              <a:t>17</a:t>
            </a:r>
            <a:endParaRPr lang="zh-CN" alt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分析交互规则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18</a:t>
            </a:fld>
            <a:endParaRPr lang="zh-CN" altLang="en-US"/>
          </a:p>
        </p:txBody>
      </p:sp>
      <p:sp>
        <p:nvSpPr>
          <p:cNvPr id="3" name="内容占位符 2"/>
          <p:cNvSpPr>
            <a:spLocks noGrp="1"/>
          </p:cNvSpPr>
          <p:nvPr>
            <p:ph idx="1"/>
          </p:nvPr>
        </p:nvSpPr>
        <p:spPr/>
        <p:txBody>
          <a:bodyPr/>
          <a:lstStyle/>
          <a:p>
            <a:r>
              <a:rPr lang="zh-CN" altLang="en-US" dirty="0" smtClean="0"/>
              <a:t>产生于用况场景中。</a:t>
            </a:r>
            <a:endParaRPr lang="en-US" altLang="zh-CN" dirty="0" smtClean="0"/>
          </a:p>
          <a:p>
            <a:r>
              <a:rPr lang="zh-CN" altLang="en-US" dirty="0" smtClean="0"/>
              <a:t>用况场景由活动图、交互图等来描述，不论是活动、状态还是业务对象，他们都在活动转移、状态变迁和对象交互时必然会有一些限制性的条件。这些条件就是交互规则。</a:t>
            </a:r>
            <a:endParaRPr lang="en-US" altLang="zh-CN" dirty="0" smtClean="0"/>
          </a:p>
          <a:p>
            <a:endParaRPr lang="en-US" altLang="zh-CN" dirty="0" smtClean="0"/>
          </a:p>
        </p:txBody>
      </p:sp>
    </p:spTree>
    <p:extLst>
      <p:ext uri="{BB962C8B-B14F-4D97-AF65-F5344CB8AC3E}">
        <p14:creationId xmlns:p14="http://schemas.microsoft.com/office/powerpoint/2010/main" val="12372142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分析交互规则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19</a:t>
            </a:fld>
            <a:endParaRPr lang="zh-CN" altLang="en-US"/>
          </a:p>
        </p:txBody>
      </p:sp>
      <p:sp>
        <p:nvSpPr>
          <p:cNvPr id="3" name="内容占位符 2"/>
          <p:cNvSpPr>
            <a:spLocks noGrp="1"/>
          </p:cNvSpPr>
          <p:nvPr>
            <p:ph idx="1"/>
          </p:nvPr>
        </p:nvSpPr>
        <p:spPr/>
        <p:txBody>
          <a:bodyPr/>
          <a:lstStyle/>
          <a:p>
            <a:r>
              <a:rPr lang="zh-CN" altLang="en-US" dirty="0" smtClean="0"/>
              <a:t>低压用电申请业务用况场景中两条业务规则：</a:t>
            </a:r>
            <a:endParaRPr lang="en-US" altLang="zh-CN" dirty="0" smtClean="0"/>
          </a:p>
          <a:p>
            <a:pPr lvl="1"/>
            <a:r>
              <a:rPr lang="zh-CN" altLang="en-US" sz="2200" dirty="0">
                <a:latin typeface="华文仿宋" panose="02010600040101010101" pitchFamily="2" charset="-122"/>
                <a:ea typeface="华文仿宋" panose="02010600040101010101" pitchFamily="2" charset="-122"/>
              </a:rPr>
              <a:t>是否</a:t>
            </a:r>
            <a:r>
              <a:rPr lang="zh-CN" altLang="en-US" sz="2200" dirty="0" smtClean="0">
                <a:latin typeface="华文仿宋" panose="02010600040101010101" pitchFamily="2" charset="-122"/>
                <a:ea typeface="华文仿宋" panose="02010600040101010101" pitchFamily="2" charset="-122"/>
              </a:rPr>
              <a:t>符合用况条件？符合则继续办理流程，否则终止流程办理。</a:t>
            </a:r>
            <a:endParaRPr lang="en-US" altLang="zh-CN" sz="2200" dirty="0">
              <a:latin typeface="华文仿宋" panose="02010600040101010101" pitchFamily="2" charset="-122"/>
              <a:ea typeface="华文仿宋" panose="02010600040101010101" pitchFamily="2" charset="-122"/>
            </a:endParaRPr>
          </a:p>
          <a:p>
            <a:pPr lvl="2"/>
            <a:r>
              <a:rPr lang="zh-CN" altLang="en-US" sz="2000" dirty="0" smtClean="0">
                <a:latin typeface="华文仿宋" panose="02010600040101010101" pitchFamily="2" charset="-122"/>
                <a:ea typeface="华文仿宋" panose="02010600040101010101" pitchFamily="2" charset="-122"/>
              </a:rPr>
              <a:t>人工判断，不需过多处理，只需留下输入最终结论的地方</a:t>
            </a:r>
            <a:endParaRPr lang="en-US" altLang="zh-CN" sz="2000" dirty="0" smtClean="0">
              <a:latin typeface="华文仿宋" panose="02010600040101010101" pitchFamily="2" charset="-122"/>
              <a:ea typeface="华文仿宋" panose="02010600040101010101" pitchFamily="2" charset="-122"/>
            </a:endParaRPr>
          </a:p>
          <a:p>
            <a:pPr lvl="2"/>
            <a:endParaRPr lang="en-US" altLang="zh-CN" sz="2000" dirty="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用电审批和配电审批是否都同意供电？是则继续办理，否则终止流程。</a:t>
            </a:r>
            <a:endParaRPr lang="en-US" altLang="zh-CN" sz="2200" dirty="0" smtClean="0">
              <a:latin typeface="华文仿宋" panose="02010600040101010101" pitchFamily="2" charset="-122"/>
              <a:ea typeface="华文仿宋" panose="02010600040101010101" pitchFamily="2" charset="-122"/>
            </a:endParaRPr>
          </a:p>
          <a:p>
            <a:pPr lvl="2"/>
            <a:r>
              <a:rPr lang="zh-CN" altLang="en-US" sz="2000" dirty="0">
                <a:latin typeface="华文仿宋" panose="02010600040101010101" pitchFamily="2" charset="-122"/>
                <a:ea typeface="华文仿宋" panose="02010600040101010101" pitchFamily="2" charset="-122"/>
              </a:rPr>
              <a:t>需要计算机判断，业务班长和配电专员分别签署自己的意见，计算机需要进行逻辑判断</a:t>
            </a:r>
            <a:r>
              <a:rPr lang="zh-CN" altLang="en-US" sz="2000" dirty="0" smtClean="0">
                <a:latin typeface="华文仿宋" panose="02010600040101010101" pitchFamily="2" charset="-122"/>
                <a:ea typeface="华文仿宋" panose="02010600040101010101" pitchFamily="2" charset="-122"/>
              </a:rPr>
              <a:t>，</a:t>
            </a:r>
            <a:r>
              <a:rPr lang="zh-CN" altLang="en-US" sz="2000" dirty="0">
                <a:latin typeface="华文仿宋" panose="02010600040101010101" pitchFamily="2" charset="-122"/>
                <a:ea typeface="华文仿宋" panose="02010600040101010101" pitchFamily="2" charset="-122"/>
              </a:rPr>
              <a:t>然后</a:t>
            </a:r>
            <a:r>
              <a:rPr lang="zh-CN" altLang="en-US" sz="2000" dirty="0" smtClean="0">
                <a:latin typeface="华文仿宋" panose="02010600040101010101" pitchFamily="2" charset="-122"/>
                <a:ea typeface="华文仿宋" panose="02010600040101010101" pitchFamily="2" charset="-122"/>
              </a:rPr>
              <a:t>返回</a:t>
            </a:r>
            <a:r>
              <a:rPr lang="zh-CN" altLang="en-US" sz="2000" dirty="0">
                <a:latin typeface="华文仿宋" panose="02010600040101010101" pitchFamily="2" charset="-122"/>
                <a:ea typeface="华文仿宋" panose="02010600040101010101" pitchFamily="2" charset="-122"/>
              </a:rPr>
              <a:t>结果来决定流程走向。这种情况下考虑计算机来实现业务规则。</a:t>
            </a:r>
            <a:endParaRPr lang="en-US" altLang="zh-CN" sz="2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168817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本章主要内容</a:t>
            </a:r>
          </a:p>
        </p:txBody>
      </p:sp>
      <p:sp>
        <p:nvSpPr>
          <p:cNvPr id="7171" name="Rectangle 3"/>
          <p:cNvSpPr>
            <a:spLocks noGrp="1" noChangeArrowheads="1"/>
          </p:cNvSpPr>
          <p:nvPr>
            <p:ph idx="1"/>
          </p:nvPr>
        </p:nvSpPr>
        <p:spPr>
          <a:xfrm>
            <a:off x="457200" y="2155949"/>
            <a:ext cx="8229600" cy="2425179"/>
          </a:xfrm>
        </p:spPr>
        <p:txBody>
          <a:bodyPr lIns="80976" tIns="40488" rIns="80976" bIns="40488" numCol="2">
            <a:normAutofit/>
          </a:bodyPr>
          <a:lstStyle/>
          <a:p>
            <a:pPr eaLnBrk="1" hangingPunct="1">
              <a:defRPr/>
            </a:pPr>
            <a:r>
              <a:rPr lang="en-US" altLang="zh-CN" dirty="0" smtClean="0">
                <a:latin typeface="华文仿宋" pitchFamily="2" charset="-122"/>
                <a:ea typeface="华文仿宋" pitchFamily="2" charset="-122"/>
              </a:rPr>
              <a:t>11.1</a:t>
            </a:r>
            <a:r>
              <a:rPr lang="zh-CN" altLang="en-US" dirty="0" smtClean="0">
                <a:latin typeface="华文仿宋" pitchFamily="2" charset="-122"/>
                <a:ea typeface="华文仿宋" pitchFamily="2" charset="-122"/>
              </a:rPr>
              <a:t>、确定系统用况</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11.2</a:t>
            </a:r>
            <a:r>
              <a:rPr lang="zh-CN" altLang="en-US" dirty="0" smtClean="0">
                <a:latin typeface="华文仿宋" pitchFamily="2" charset="-122"/>
                <a:ea typeface="华文仿宋" pitchFamily="2" charset="-122"/>
              </a:rPr>
              <a:t>、分析业务规则</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11.3</a:t>
            </a:r>
            <a:r>
              <a:rPr lang="zh-CN" altLang="en-US" dirty="0" smtClean="0">
                <a:latin typeface="华文仿宋" pitchFamily="2" charset="-122"/>
                <a:ea typeface="华文仿宋" pitchFamily="2" charset="-122"/>
              </a:rPr>
              <a:t>、用况实现</a:t>
            </a:r>
          </a:p>
          <a:p>
            <a:pPr eaLnBrk="1" hangingPunct="1">
              <a:defRPr/>
            </a:pPr>
            <a:r>
              <a:rPr lang="en-US" altLang="zh-CN" dirty="0" smtClean="0">
                <a:latin typeface="华文仿宋" pitchFamily="2" charset="-122"/>
                <a:ea typeface="华文仿宋" pitchFamily="2" charset="-122"/>
              </a:rPr>
              <a:t>11.4</a:t>
            </a:r>
            <a:r>
              <a:rPr lang="zh-CN" altLang="en-US" dirty="0" smtClean="0">
                <a:latin typeface="华文仿宋" pitchFamily="2" charset="-122"/>
                <a:ea typeface="华文仿宋" pitchFamily="2" charset="-122"/>
              </a:rPr>
              <a:t>、软件架构和框架</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11.5</a:t>
            </a:r>
            <a:r>
              <a:rPr lang="zh-CN" altLang="en-US" dirty="0" smtClean="0">
                <a:latin typeface="华文仿宋" pitchFamily="2" charset="-122"/>
                <a:ea typeface="华文仿宋" pitchFamily="2" charset="-122"/>
              </a:rPr>
              <a:t>、分析模型</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11.6</a:t>
            </a:r>
            <a:r>
              <a:rPr lang="zh-CN" altLang="en-US" dirty="0" smtClean="0">
                <a:latin typeface="华文仿宋" pitchFamily="2" charset="-122"/>
                <a:ea typeface="华文仿宋" pitchFamily="2" charset="-122"/>
              </a:rPr>
              <a:t>、组件模型</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11.7</a:t>
            </a:r>
            <a:r>
              <a:rPr lang="zh-CN" altLang="en-US" dirty="0" smtClean="0">
                <a:latin typeface="华文仿宋" pitchFamily="2" charset="-122"/>
                <a:ea typeface="华文仿宋" pitchFamily="2" charset="-122"/>
              </a:rPr>
              <a:t>、部署模型</a:t>
            </a:r>
            <a:endParaRPr lang="en-US" altLang="zh-CN" dirty="0" smtClean="0">
              <a:latin typeface="华文仿宋" pitchFamily="2" charset="-122"/>
              <a:ea typeface="华文仿宋" pitchFamily="2" charset="-122"/>
            </a:endParaRP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分析交互规则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20</a:t>
            </a:fld>
            <a:endParaRPr lang="zh-CN" altLang="en-US"/>
          </a:p>
        </p:txBody>
      </p:sp>
      <p:sp>
        <p:nvSpPr>
          <p:cNvPr id="3" name="内容占位符 2"/>
          <p:cNvSpPr>
            <a:spLocks noGrp="1"/>
          </p:cNvSpPr>
          <p:nvPr>
            <p:ph idx="1"/>
          </p:nvPr>
        </p:nvSpPr>
        <p:spPr/>
        <p:txBody>
          <a:bodyPr/>
          <a:lstStyle/>
          <a:p>
            <a:r>
              <a:rPr lang="zh-CN" altLang="en-US" dirty="0" smtClean="0"/>
              <a:t>申请登记用况场景中业务规则：</a:t>
            </a:r>
            <a:endParaRPr lang="en-US" altLang="zh-CN" dirty="0" smtClean="0"/>
          </a:p>
          <a:p>
            <a:pPr lvl="1"/>
            <a:r>
              <a:rPr lang="zh-CN" altLang="en-US" sz="2200" dirty="0">
                <a:latin typeface="华文仿宋" panose="02010600040101010101" pitchFamily="2" charset="-122"/>
                <a:ea typeface="华文仿宋" panose="02010600040101010101" pitchFamily="2" charset="-122"/>
              </a:rPr>
              <a:t>根据用户名从欠费历史中查询该户名有无欠费，若有记录，有人工判断该用户名欠费是否属实。若属实应停止申请</a:t>
            </a:r>
            <a:r>
              <a:rPr lang="zh-CN" altLang="en-US" sz="2200" dirty="0" smtClean="0">
                <a:latin typeface="华文仿宋" panose="02010600040101010101" pitchFamily="2" charset="-122"/>
                <a:ea typeface="华文仿宋" panose="02010600040101010101" pitchFamily="2" charset="-122"/>
              </a:rPr>
              <a:t>。</a:t>
            </a:r>
            <a:endParaRPr lang="en-US" altLang="zh-CN" sz="2200" dirty="0" smtClean="0">
              <a:latin typeface="华文仿宋" panose="02010600040101010101" pitchFamily="2" charset="-122"/>
              <a:ea typeface="华文仿宋" panose="02010600040101010101" pitchFamily="2" charset="-122"/>
            </a:endParaRPr>
          </a:p>
          <a:p>
            <a:pPr lvl="2"/>
            <a:r>
              <a:rPr lang="zh-CN" altLang="en-US" sz="2000" dirty="0" smtClean="0">
                <a:latin typeface="华文仿宋" panose="02010600040101010101" pitchFamily="2" charset="-122"/>
                <a:ea typeface="华文仿宋" panose="02010600040101010101" pitchFamily="2" charset="-122"/>
              </a:rPr>
              <a:t>根据</a:t>
            </a:r>
            <a:r>
              <a:rPr lang="zh-CN" altLang="en-US" sz="2000" dirty="0" smtClean="0">
                <a:latin typeface="华文仿宋" panose="02010600040101010101" pitchFamily="2" charset="-122"/>
                <a:ea typeface="华文仿宋" panose="02010600040101010101" pitchFamily="2" charset="-122"/>
              </a:rPr>
              <a:t>输入是否</a:t>
            </a:r>
            <a:r>
              <a:rPr lang="zh-CN" altLang="en-US" sz="2000" dirty="0" smtClean="0">
                <a:latin typeface="华文仿宋" panose="02010600040101010101" pitchFamily="2" charset="-122"/>
                <a:ea typeface="华文仿宋" panose="02010600040101010101" pitchFamily="2" charset="-122"/>
              </a:rPr>
              <a:t>有欠费记录，有记录，还需加上人工判断，申请登记的业务会被打断。编写申请登记记录的程序员还需编写欠费查询的程序。</a:t>
            </a:r>
            <a:endParaRPr lang="en-US" altLang="zh-CN" sz="2000" dirty="0" smtClean="0">
              <a:latin typeface="华文仿宋" panose="02010600040101010101" pitchFamily="2" charset="-122"/>
              <a:ea typeface="华文仿宋" panose="02010600040101010101" pitchFamily="2" charset="-122"/>
            </a:endParaRPr>
          </a:p>
          <a:p>
            <a:pPr lvl="2"/>
            <a:r>
              <a:rPr lang="zh-CN" altLang="en-US" sz="2000" dirty="0" smtClean="0">
                <a:latin typeface="华文仿宋" panose="02010600040101010101" pitchFamily="2" charset="-122"/>
                <a:ea typeface="华文仿宋" panose="02010600040101010101" pitchFamily="2" charset="-122"/>
              </a:rPr>
              <a:t>这条业务规则跨越了用况，而且跨越了部门，欠费信息来自营业财务部门营业会计负责的统计欠费明细业务用况。</a:t>
            </a:r>
            <a:endParaRPr lang="en-US" altLang="zh-CN" sz="2000" dirty="0" smtClean="0">
              <a:latin typeface="华文仿宋" panose="02010600040101010101" pitchFamily="2" charset="-122"/>
              <a:ea typeface="华文仿宋" panose="02010600040101010101" pitchFamily="2" charset="-122"/>
            </a:endParaRPr>
          </a:p>
          <a:p>
            <a:pPr lvl="2"/>
            <a:r>
              <a:rPr lang="zh-CN" altLang="en-US" sz="2000" dirty="0" smtClean="0">
                <a:latin typeface="华文仿宋" panose="02010600040101010101" pitchFamily="2" charset="-122"/>
                <a:ea typeface="华文仿宋" panose="02010600040101010101" pitchFamily="2" charset="-122"/>
              </a:rPr>
              <a:t>如果在申请登记的程序逻辑中加入欠费查询的逻辑，就表示这两个用况之间产生了依赖关系。换句话说，申请登记程序是否能正常运行，依赖于统计欠费明细用况是否能正常返回结果。</a:t>
            </a:r>
            <a:endParaRPr lang="en-US" altLang="zh-CN" sz="20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803690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830" y="2059034"/>
            <a:ext cx="4911404" cy="2978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4088" y="1834958"/>
            <a:ext cx="3456384" cy="3233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6"/>
          <p:cNvSpPr txBox="1"/>
          <p:nvPr/>
        </p:nvSpPr>
        <p:spPr>
          <a:xfrm>
            <a:off x="683568" y="5376635"/>
            <a:ext cx="4211960" cy="369332"/>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11-9    </a:t>
            </a:r>
            <a:r>
              <a:rPr lang="zh-CN" altLang="en-US" dirty="0">
                <a:latin typeface="华文仿宋" panose="02010600040101010101" pitchFamily="2" charset="-122"/>
                <a:ea typeface="华文仿宋" panose="02010600040101010101" pitchFamily="2" charset="-122"/>
              </a:rPr>
              <a:t>欠</a:t>
            </a:r>
            <a:r>
              <a:rPr lang="zh-CN" altLang="en-US" dirty="0" smtClean="0">
                <a:latin typeface="华文仿宋" panose="02010600040101010101" pitchFamily="2" charset="-122"/>
                <a:ea typeface="华文仿宋" panose="02010600040101010101" pitchFamily="2" charset="-122"/>
              </a:rPr>
              <a:t>费业务规则类示例</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5364088" y="5376635"/>
            <a:ext cx="4211960" cy="369332"/>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11-10   </a:t>
            </a:r>
            <a:r>
              <a:rPr lang="zh-CN" altLang="en-US" dirty="0">
                <a:latin typeface="华文仿宋" panose="02010600040101010101" pitchFamily="2" charset="-122"/>
                <a:ea typeface="华文仿宋" panose="02010600040101010101" pitchFamily="2" charset="-122"/>
              </a:rPr>
              <a:t>欠</a:t>
            </a:r>
            <a:r>
              <a:rPr lang="zh-CN" altLang="en-US" dirty="0" smtClean="0">
                <a:latin typeface="华文仿宋" panose="02010600040101010101" pitchFamily="2" charset="-122"/>
                <a:ea typeface="华文仿宋" panose="02010600040101010101" pitchFamily="2" charset="-122"/>
              </a:rPr>
              <a:t>费业务规则实现示例</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516570651"/>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分析内禀规则</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22</a:t>
            </a:fld>
            <a:endParaRPr lang="zh-CN" altLang="en-US"/>
          </a:p>
        </p:txBody>
      </p:sp>
      <p:sp>
        <p:nvSpPr>
          <p:cNvPr id="3" name="内容占位符 2"/>
          <p:cNvSpPr>
            <a:spLocks noGrp="1"/>
          </p:cNvSpPr>
          <p:nvPr>
            <p:ph idx="1"/>
          </p:nvPr>
        </p:nvSpPr>
        <p:spPr/>
        <p:txBody>
          <a:bodyPr/>
          <a:lstStyle/>
          <a:p>
            <a:r>
              <a:rPr lang="zh-CN" altLang="en-US" dirty="0" smtClean="0"/>
              <a:t>业务本身具备的，并且不因为外部的交互而变化的规则。</a:t>
            </a:r>
            <a:endParaRPr lang="en-US" altLang="zh-CN" dirty="0" smtClean="0"/>
          </a:p>
          <a:p>
            <a:r>
              <a:rPr lang="zh-CN" altLang="en-US" dirty="0" smtClean="0"/>
              <a:t>例：填写申请单时，用户名、身份证号、地址、用电类别等为必填项。这样的业务规则与其他用况无关，也不会因为跟不同的对象交互而变化。</a:t>
            </a:r>
            <a:endParaRPr lang="en-US" altLang="zh-CN" dirty="0" smtClean="0"/>
          </a:p>
          <a:p>
            <a:endParaRPr lang="en-US" altLang="zh-CN" dirty="0" smtClean="0"/>
          </a:p>
        </p:txBody>
      </p:sp>
    </p:spTree>
    <p:extLst>
      <p:ext uri="{BB962C8B-B14F-4D97-AF65-F5344CB8AC3E}">
        <p14:creationId xmlns:p14="http://schemas.microsoft.com/office/powerpoint/2010/main" val="25873135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11.3</a:t>
            </a:r>
            <a:r>
              <a:rPr lang="zh-CN" altLang="en-US" dirty="0" smtClean="0"/>
              <a:t> 用况实现</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23</a:t>
            </a:fld>
            <a:endParaRPr lang="zh-CN" altLang="en-US"/>
          </a:p>
        </p:txBody>
      </p:sp>
      <p:sp>
        <p:nvSpPr>
          <p:cNvPr id="3" name="内容占位符 2"/>
          <p:cNvSpPr>
            <a:spLocks noGrp="1"/>
          </p:cNvSpPr>
          <p:nvPr>
            <p:ph idx="1"/>
          </p:nvPr>
        </p:nvSpPr>
        <p:spPr/>
        <p:txBody>
          <a:bodyPr/>
          <a:lstStyle/>
          <a:p>
            <a:r>
              <a:rPr lang="zh-CN" altLang="en-US" dirty="0" smtClean="0"/>
              <a:t>用况的实现方式，实现系统需求，将设想变成现实。</a:t>
            </a:r>
            <a:endParaRPr lang="en-US" altLang="zh-CN" dirty="0" smtClean="0"/>
          </a:p>
          <a:p>
            <a:r>
              <a:rPr lang="zh-CN" altLang="en-US" dirty="0" smtClean="0"/>
              <a:t>跨越系统需求到设计模型之间的桥梁</a:t>
            </a:r>
            <a:endParaRPr lang="en-US" altLang="zh-CN" dirty="0" smtClean="0"/>
          </a:p>
          <a:p>
            <a:r>
              <a:rPr lang="zh-CN" altLang="en-US" dirty="0" smtClean="0"/>
              <a:t>三类重要对象：边界类对象，控制类对象和</a:t>
            </a:r>
            <a:r>
              <a:rPr lang="zh-CN" altLang="en-US" dirty="0" smtClean="0">
                <a:solidFill>
                  <a:srgbClr val="FF0000"/>
                </a:solidFill>
              </a:rPr>
              <a:t>实体类对象</a:t>
            </a:r>
            <a:endParaRPr lang="en-US" altLang="zh-CN" dirty="0" smtClean="0">
              <a:solidFill>
                <a:srgbClr val="FF0000"/>
              </a:solidFill>
            </a:endParaRPr>
          </a:p>
          <a:p>
            <a:r>
              <a:rPr lang="zh-CN" altLang="en-US" dirty="0" smtClean="0"/>
              <a:t>为用况实现</a:t>
            </a:r>
            <a:r>
              <a:rPr lang="zh-CN" altLang="en-US" dirty="0"/>
              <a:t>建模，经过三个</a:t>
            </a:r>
            <a:r>
              <a:rPr lang="zh-CN" altLang="en-US" dirty="0" smtClean="0"/>
              <a:t>步骤</a:t>
            </a:r>
            <a:endParaRPr lang="en-US" altLang="zh-CN" dirty="0" smtClean="0"/>
          </a:p>
          <a:p>
            <a:pPr lvl="1"/>
            <a:r>
              <a:rPr lang="zh-CN" altLang="en-US" sz="2200" dirty="0">
                <a:latin typeface="华文仿宋" panose="02010600040101010101" pitchFamily="2" charset="-122"/>
                <a:ea typeface="华文仿宋" panose="02010600040101010101" pitchFamily="2" charset="-122"/>
              </a:rPr>
              <a:t>第一步：</a:t>
            </a:r>
            <a:r>
              <a:rPr lang="zh-CN" altLang="en-US" sz="2200" dirty="0" smtClean="0">
                <a:latin typeface="华文仿宋" panose="02010600040101010101" pitchFamily="2" charset="-122"/>
                <a:ea typeface="华文仿宋" panose="02010600040101010101" pitchFamily="2" charset="-122"/>
              </a:rPr>
              <a:t>在用况场景</a:t>
            </a:r>
            <a:r>
              <a:rPr lang="zh-CN" altLang="en-US" sz="2200" dirty="0">
                <a:latin typeface="华文仿宋" panose="02010600040101010101" pitchFamily="2" charset="-122"/>
                <a:ea typeface="华文仿宋" panose="02010600040101010101" pitchFamily="2" charset="-122"/>
              </a:rPr>
              <a:t>中发现和定义实体</a:t>
            </a:r>
            <a:r>
              <a:rPr lang="zh-CN" altLang="en-US" sz="2200" dirty="0" smtClean="0">
                <a:latin typeface="华文仿宋" panose="02010600040101010101" pitchFamily="2" charset="-122"/>
                <a:ea typeface="华文仿宋" panose="02010600040101010101" pitchFamily="2" charset="-122"/>
              </a:rPr>
              <a:t>对象</a:t>
            </a:r>
            <a:endParaRPr lang="en-US" altLang="zh-CN" sz="2200" dirty="0" smtClean="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第二</a:t>
            </a:r>
            <a:r>
              <a:rPr lang="zh-CN" altLang="en-US" sz="2200" dirty="0">
                <a:latin typeface="华文仿宋" panose="02010600040101010101" pitchFamily="2" charset="-122"/>
                <a:ea typeface="华文仿宋" panose="02010600040101010101" pitchFamily="2" charset="-122"/>
              </a:rPr>
              <a:t>步</a:t>
            </a:r>
            <a:r>
              <a:rPr lang="zh-CN" altLang="en-US" sz="2200" dirty="0" smtClean="0">
                <a:latin typeface="华文仿宋" panose="02010600040101010101" pitchFamily="2" charset="-122"/>
                <a:ea typeface="华文仿宋" panose="02010600040101010101" pitchFamily="2" charset="-122"/>
              </a:rPr>
              <a:t>：用控制对象来操作和处理实体对象中的数据</a:t>
            </a:r>
            <a:endParaRPr lang="en-US" altLang="zh-CN" sz="2200" dirty="0" smtClean="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第三步：用边界对象来构建接收外部指令的界面</a:t>
            </a:r>
            <a:endParaRPr lang="en-US" altLang="zh-CN" sz="2200"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4897106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69279" y="519176"/>
            <a:ext cx="8229600" cy="1066800"/>
          </a:xfrm>
        </p:spPr>
        <p:txBody>
          <a:bodyPr/>
          <a:lstStyle/>
          <a:p>
            <a:pPr eaLnBrk="1" hangingPunct="1"/>
            <a:r>
              <a:rPr lang="zh-CN" altLang="en-US" dirty="0" smtClean="0"/>
              <a:t>例：</a:t>
            </a:r>
            <a:r>
              <a:rPr lang="en-US" altLang="zh-CN" dirty="0" err="1" smtClean="0"/>
              <a:t>su</a:t>
            </a:r>
            <a:r>
              <a:rPr lang="en-US" altLang="zh-CN" dirty="0" smtClean="0"/>
              <a:t>_</a:t>
            </a:r>
            <a:r>
              <a:rPr lang="zh-CN" altLang="en-US" dirty="0" smtClean="0"/>
              <a:t>申请登记用况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24</a:t>
            </a:fld>
            <a:endParaRPr lang="zh-CN" altLang="en-US"/>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59" y="1672411"/>
            <a:ext cx="4652516" cy="3479057"/>
          </a:xfr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412776"/>
            <a:ext cx="3798674" cy="4414675"/>
          </a:xfrm>
          <a:prstGeom prst="rect">
            <a:avLst/>
          </a:prstGeom>
        </p:spPr>
      </p:pic>
      <p:sp>
        <p:nvSpPr>
          <p:cNvPr id="10" name="TextBox 6"/>
          <p:cNvSpPr txBox="1"/>
          <p:nvPr/>
        </p:nvSpPr>
        <p:spPr>
          <a:xfrm>
            <a:off x="457200" y="6000651"/>
            <a:ext cx="4211960" cy="369332"/>
          </a:xfrm>
          <a:prstGeom prst="rect">
            <a:avLst/>
          </a:prstGeom>
          <a:no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11-13   </a:t>
            </a:r>
            <a:r>
              <a:rPr lang="zh-CN" altLang="en-US" dirty="0" smtClean="0">
                <a:latin typeface="华文仿宋" panose="02010600040101010101" pitchFamily="2" charset="-122"/>
                <a:ea typeface="华文仿宋" panose="02010600040101010101" pitchFamily="2" charset="-122"/>
              </a:rPr>
              <a:t>用况实现到系统用况关系图</a:t>
            </a:r>
            <a:endParaRPr lang="en-US" altLang="zh-CN" dirty="0">
              <a:latin typeface="华文仿宋" panose="02010600040101010101" pitchFamily="2" charset="-122"/>
              <a:ea typeface="华文仿宋" panose="02010600040101010101" pitchFamily="2" charset="-122"/>
            </a:endParaRPr>
          </a:p>
        </p:txBody>
      </p:sp>
      <p:sp>
        <p:nvSpPr>
          <p:cNvPr id="11" name="TextBox 6"/>
          <p:cNvSpPr txBox="1"/>
          <p:nvPr/>
        </p:nvSpPr>
        <p:spPr>
          <a:xfrm>
            <a:off x="5351378" y="6000651"/>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11-14  </a:t>
            </a:r>
            <a:r>
              <a:rPr lang="zh-CN" altLang="en-US" dirty="0" smtClean="0">
                <a:latin typeface="华文仿宋" panose="02010600040101010101" pitchFamily="2" charset="-122"/>
                <a:ea typeface="华文仿宋" panose="02010600040101010101" pitchFamily="2" charset="-122"/>
              </a:rPr>
              <a:t>申请登记用况场景实现</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763749" y="5458119"/>
            <a:ext cx="3221536" cy="369332"/>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低压</a:t>
            </a:r>
            <a:r>
              <a:rPr lang="zh-CN" altLang="en-US" dirty="0" smtClean="0">
                <a:latin typeface="华文仿宋" panose="02010600040101010101" pitchFamily="2" charset="-122"/>
                <a:ea typeface="华文仿宋" panose="02010600040101010101" pitchFamily="2" charset="-122"/>
              </a:rPr>
              <a:t>电申请用电系统系统用况</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5999242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69279" y="519176"/>
            <a:ext cx="8229600" cy="1066800"/>
          </a:xfrm>
        </p:spPr>
        <p:txBody>
          <a:bodyPr/>
          <a:lstStyle/>
          <a:p>
            <a:pPr eaLnBrk="1" hangingPunct="1"/>
            <a:r>
              <a:rPr lang="zh-CN" altLang="en-US" dirty="0" smtClean="0"/>
              <a:t>例：</a:t>
            </a:r>
            <a:r>
              <a:rPr lang="en-US" altLang="zh-CN" dirty="0" err="1" smtClean="0"/>
              <a:t>su</a:t>
            </a:r>
            <a:r>
              <a:rPr lang="en-US" altLang="zh-CN" dirty="0" smtClean="0"/>
              <a:t>_</a:t>
            </a:r>
            <a:r>
              <a:rPr lang="zh-CN" altLang="en-US" dirty="0" smtClean="0"/>
              <a:t>申请登记用况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25</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422901"/>
            <a:ext cx="3798674" cy="4414675"/>
          </a:xfrm>
          <a:prstGeom prst="rect">
            <a:avLst/>
          </a:prstGeom>
        </p:spPr>
      </p:pic>
      <p:sp>
        <p:nvSpPr>
          <p:cNvPr id="11" name="TextBox 6"/>
          <p:cNvSpPr txBox="1"/>
          <p:nvPr/>
        </p:nvSpPr>
        <p:spPr>
          <a:xfrm>
            <a:off x="539552" y="6021288"/>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11-14  </a:t>
            </a:r>
            <a:r>
              <a:rPr lang="zh-CN" altLang="en-US" dirty="0" smtClean="0">
                <a:latin typeface="华文仿宋" panose="02010600040101010101" pitchFamily="2" charset="-122"/>
                <a:ea typeface="华文仿宋" panose="02010600040101010101" pitchFamily="2" charset="-122"/>
              </a:rPr>
              <a:t>申请登记用况场景实现</a:t>
            </a:r>
            <a:endParaRPr lang="en-US" altLang="zh-CN"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167953" y="1468062"/>
            <a:ext cx="4768085" cy="4697241"/>
          </a:xfrm>
        </p:spPr>
        <p:txBody>
          <a:bodyPr/>
          <a:lstStyle/>
          <a:p>
            <a:r>
              <a:rPr lang="zh-CN" altLang="en-US" sz="1800" dirty="0" smtClean="0"/>
              <a:t>创建新申请    </a:t>
            </a:r>
            <a:r>
              <a:rPr lang="en-US" altLang="zh-CN" sz="1800" dirty="0" smtClean="0"/>
              <a:t>---</a:t>
            </a:r>
            <a:r>
              <a:rPr lang="zh-CN" altLang="en-US" sz="1800" dirty="0" smtClean="0"/>
              <a:t>边界类对象接收指令</a:t>
            </a:r>
            <a:endParaRPr lang="en-US" altLang="zh-CN" sz="1800" dirty="0" smtClean="0"/>
          </a:p>
          <a:p>
            <a:r>
              <a:rPr lang="zh-CN" altLang="en-US" sz="1800" dirty="0" smtClean="0"/>
              <a:t>展示新申请录入界</a:t>
            </a:r>
            <a:endParaRPr lang="en-US" altLang="zh-CN" sz="1800" dirty="0" smtClean="0"/>
          </a:p>
          <a:p>
            <a:pPr marL="109537" indent="0">
              <a:buNone/>
            </a:pPr>
            <a:r>
              <a:rPr lang="en-US" altLang="zh-CN" sz="1800" dirty="0"/>
              <a:t> </a:t>
            </a:r>
            <a:r>
              <a:rPr lang="en-US" altLang="zh-CN" sz="1800" dirty="0" smtClean="0"/>
              <a:t>  ---</a:t>
            </a:r>
            <a:r>
              <a:rPr lang="zh-CN" altLang="en-US" sz="1800" dirty="0" smtClean="0"/>
              <a:t>控制类对象处理，结果反映到边界对象</a:t>
            </a:r>
            <a:endParaRPr lang="en-US" altLang="zh-CN" sz="1800" dirty="0" smtClean="0"/>
          </a:p>
          <a:p>
            <a:r>
              <a:rPr lang="zh-CN" altLang="en-US" sz="1800" dirty="0" smtClean="0"/>
              <a:t>录入申请人基本资料     </a:t>
            </a:r>
            <a:r>
              <a:rPr lang="en-US" altLang="zh-CN" sz="1800" dirty="0" smtClean="0"/>
              <a:t>----</a:t>
            </a:r>
            <a:r>
              <a:rPr lang="zh-CN" altLang="en-US" sz="1800" dirty="0" smtClean="0"/>
              <a:t>人工活动</a:t>
            </a:r>
            <a:endParaRPr lang="en-US" altLang="zh-CN" sz="1800" dirty="0" smtClean="0"/>
          </a:p>
          <a:p>
            <a:r>
              <a:rPr lang="zh-CN" altLang="en-US" sz="1800" dirty="0" smtClean="0"/>
              <a:t>校验用户欠费信息         </a:t>
            </a:r>
            <a:r>
              <a:rPr lang="en-US" altLang="zh-CN" sz="1800" dirty="0" smtClean="0"/>
              <a:t>----</a:t>
            </a:r>
            <a:r>
              <a:rPr lang="zh-CN" altLang="en-US" sz="1800" dirty="0" smtClean="0"/>
              <a:t>业务规则</a:t>
            </a:r>
            <a:endParaRPr lang="en-US" altLang="zh-CN" sz="1800" dirty="0" smtClean="0"/>
          </a:p>
          <a:p>
            <a:r>
              <a:rPr lang="zh-CN" altLang="en-US" sz="1800" dirty="0" smtClean="0"/>
              <a:t>提交申请                </a:t>
            </a:r>
            <a:r>
              <a:rPr lang="en-US" altLang="zh-CN" sz="1800" dirty="0" smtClean="0"/>
              <a:t>---</a:t>
            </a:r>
            <a:r>
              <a:rPr lang="zh-CN" altLang="en-US" sz="1800" dirty="0" smtClean="0"/>
              <a:t>边界类对象接受指令</a:t>
            </a:r>
            <a:endParaRPr lang="en-US" altLang="zh-CN" sz="1800" dirty="0" smtClean="0"/>
          </a:p>
          <a:p>
            <a:r>
              <a:rPr lang="zh-CN" altLang="en-US" sz="1800" dirty="0" smtClean="0"/>
              <a:t>校验数据准确性          </a:t>
            </a:r>
            <a:r>
              <a:rPr lang="en-US" altLang="zh-CN" sz="1800" dirty="0" smtClean="0"/>
              <a:t>---</a:t>
            </a:r>
            <a:r>
              <a:rPr lang="zh-CN" altLang="en-US" sz="1800" dirty="0" smtClean="0"/>
              <a:t>控制类对象处理</a:t>
            </a:r>
            <a:endParaRPr lang="en-US" altLang="zh-CN" sz="1800" dirty="0" smtClean="0"/>
          </a:p>
          <a:p>
            <a:r>
              <a:rPr lang="zh-CN" altLang="en-US" sz="1800" dirty="0" smtClean="0"/>
              <a:t>生成新申请编号          </a:t>
            </a:r>
            <a:r>
              <a:rPr lang="en-US" altLang="zh-CN" sz="1800" dirty="0" smtClean="0"/>
              <a:t>---</a:t>
            </a:r>
            <a:r>
              <a:rPr lang="zh-CN" altLang="en-US" sz="1800" dirty="0"/>
              <a:t>控制类对象处理</a:t>
            </a:r>
            <a:endParaRPr lang="en-US" altLang="zh-CN" sz="1800" dirty="0" smtClean="0"/>
          </a:p>
          <a:p>
            <a:r>
              <a:rPr lang="zh-CN" altLang="en-US" sz="1800" dirty="0" smtClean="0"/>
              <a:t>保存申请单                  </a:t>
            </a:r>
            <a:r>
              <a:rPr lang="en-US" altLang="zh-CN" sz="1800" dirty="0" smtClean="0"/>
              <a:t>---</a:t>
            </a:r>
            <a:r>
              <a:rPr lang="zh-CN" altLang="en-US" sz="1800" dirty="0"/>
              <a:t>控制类对象处理</a:t>
            </a:r>
            <a:endParaRPr lang="en-US" altLang="zh-CN" sz="1800" dirty="0" smtClean="0"/>
          </a:p>
          <a:p>
            <a:r>
              <a:rPr lang="zh-CN" altLang="en-US" sz="1800" dirty="0" smtClean="0"/>
              <a:t>推进至下一环节          </a:t>
            </a:r>
            <a:r>
              <a:rPr lang="en-US" altLang="zh-CN" sz="1800" dirty="0" smtClean="0"/>
              <a:t>---</a:t>
            </a:r>
            <a:r>
              <a:rPr lang="zh-CN" altLang="en-US" sz="1800" dirty="0"/>
              <a:t>控制类对象处理</a:t>
            </a:r>
            <a:endParaRPr lang="en-US" altLang="zh-CN" sz="1800" dirty="0" smtClean="0"/>
          </a:p>
          <a:p>
            <a:r>
              <a:rPr lang="zh-CN" altLang="en-US" sz="1800" dirty="0" smtClean="0"/>
              <a:t>显示结果              </a:t>
            </a:r>
            <a:endParaRPr lang="en-US" altLang="zh-CN" sz="1800" dirty="0" smtClean="0"/>
          </a:p>
          <a:p>
            <a:pPr marL="109537" indent="0">
              <a:buNone/>
            </a:pPr>
            <a:r>
              <a:rPr lang="en-US" altLang="zh-CN" sz="1800" dirty="0" smtClean="0"/>
              <a:t>    ---</a:t>
            </a:r>
            <a:r>
              <a:rPr lang="zh-CN" altLang="en-US" sz="1800" dirty="0"/>
              <a:t>控制类对象</a:t>
            </a:r>
            <a:r>
              <a:rPr lang="zh-CN" altLang="en-US" sz="1800" dirty="0" smtClean="0"/>
              <a:t>处理，结果反映到边界对象</a:t>
            </a:r>
            <a:endParaRPr lang="en-US" altLang="zh-CN" sz="1800" dirty="0" smtClean="0"/>
          </a:p>
        </p:txBody>
      </p:sp>
    </p:spTree>
    <p:extLst>
      <p:ext uri="{BB962C8B-B14F-4D97-AF65-F5344CB8AC3E}">
        <p14:creationId xmlns:p14="http://schemas.microsoft.com/office/powerpoint/2010/main" val="43852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69279" y="519176"/>
            <a:ext cx="8229600" cy="1066800"/>
          </a:xfrm>
        </p:spPr>
        <p:txBody>
          <a:bodyPr/>
          <a:lstStyle/>
          <a:p>
            <a:pPr eaLnBrk="1" hangingPunct="1"/>
            <a:r>
              <a:rPr lang="zh-CN" altLang="en-US" dirty="0" smtClean="0"/>
              <a:t>例：</a:t>
            </a:r>
            <a:r>
              <a:rPr lang="en-US" altLang="zh-CN" dirty="0" err="1" smtClean="0"/>
              <a:t>su</a:t>
            </a:r>
            <a:r>
              <a:rPr lang="en-US" altLang="zh-CN" dirty="0" smtClean="0"/>
              <a:t>_</a:t>
            </a:r>
            <a:r>
              <a:rPr lang="zh-CN" altLang="en-US" dirty="0" smtClean="0"/>
              <a:t>申请登记用况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26</a:t>
            </a:fld>
            <a:endParaRPr lang="zh-CN" altLang="en-US"/>
          </a:p>
        </p:txBody>
      </p:sp>
      <p:sp>
        <p:nvSpPr>
          <p:cNvPr id="11" name="TextBox 6"/>
          <p:cNvSpPr txBox="1"/>
          <p:nvPr/>
        </p:nvSpPr>
        <p:spPr>
          <a:xfrm>
            <a:off x="539552" y="6021288"/>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11-15  sur_</a:t>
            </a:r>
            <a:r>
              <a:rPr lang="zh-CN" altLang="en-US" dirty="0" smtClean="0">
                <a:latin typeface="华文仿宋" panose="02010600040101010101" pitchFamily="2" charset="-122"/>
                <a:ea typeface="华文仿宋" panose="02010600040101010101" pitchFamily="2" charset="-122"/>
              </a:rPr>
              <a:t>申请登记用况实现</a:t>
            </a:r>
            <a:endParaRPr lang="en-US" altLang="zh-CN" dirty="0">
              <a:latin typeface="华文仿宋" panose="02010600040101010101" pitchFamily="2" charset="-122"/>
              <a:ea typeface="华文仿宋" panose="02010600040101010101" pitchFamily="2" charset="-122"/>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76" y="1410692"/>
            <a:ext cx="4233803" cy="4262029"/>
          </a:xfrm>
          <a:prstGeom prst="rect">
            <a:avLst/>
          </a:prstGeom>
        </p:spPr>
      </p:pic>
      <p:pic>
        <p:nvPicPr>
          <p:cNvPr id="6" name="内容占位符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282633" y="1042270"/>
            <a:ext cx="3316246" cy="4998874"/>
          </a:xfrm>
        </p:spPr>
      </p:pic>
      <p:sp>
        <p:nvSpPr>
          <p:cNvPr id="10" name="TextBox 6"/>
          <p:cNvSpPr txBox="1"/>
          <p:nvPr/>
        </p:nvSpPr>
        <p:spPr>
          <a:xfrm>
            <a:off x="5695678" y="6021288"/>
            <a:ext cx="3240360"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11-18 </a:t>
            </a:r>
            <a:r>
              <a:rPr lang="zh-CN" altLang="en-US" dirty="0" smtClean="0">
                <a:latin typeface="华文仿宋" panose="02010600040101010101" pitchFamily="2" charset="-122"/>
                <a:ea typeface="华文仿宋" panose="02010600040101010101" pitchFamily="2" charset="-122"/>
              </a:rPr>
              <a:t>申请登记分析类图</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321185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620688"/>
            <a:ext cx="8229600" cy="6048672"/>
          </a:xfrm>
        </p:spPr>
        <p:txBody>
          <a:bodyPr/>
          <a:lstStyle/>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讨论一</a:t>
            </a: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：分析类是沟通需求和设计的桥梁</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dirty="0" smtClean="0"/>
              <a:t>分析类实现了用况场景，而用况场景描述了需求</a:t>
            </a:r>
            <a:endParaRPr lang="en-US" altLang="zh-CN" sz="2400" dirty="0" smtClean="0"/>
          </a:p>
          <a:p>
            <a:r>
              <a:rPr lang="zh-CN" altLang="en-US" sz="2400" dirty="0"/>
              <a:t>使得从需求到设计的推导有迹可循，可以</a:t>
            </a:r>
            <a:r>
              <a:rPr lang="zh-CN" altLang="en-US" sz="2400" dirty="0" smtClean="0"/>
              <a:t>验证</a:t>
            </a:r>
            <a:endParaRPr lang="en-US" altLang="zh-CN" sz="2400" dirty="0" smtClean="0"/>
          </a:p>
          <a:p>
            <a:endParaRPr lang="en-US" altLang="zh-CN" sz="2400" dirty="0"/>
          </a:p>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讨论二：为什么用分析类而不是设计类来实现用况场景</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分析类是从业务需求向系统设计转化过程中最为主要的元素，他们是在高层次抽象出系统实现业务需求的原型，分析类的抽象层次高于设计实现，高于语言实现，也高于实现方式。</a:t>
            </a:r>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分析</a:t>
            </a:r>
            <a:r>
              <a:rPr lang="zh-CN" altLang="en-US" sz="2400" dirty="0">
                <a:latin typeface="华文仿宋" panose="02010600040101010101" pitchFamily="2" charset="-122"/>
                <a:ea typeface="华文仿宋" panose="02010600040101010101" pitchFamily="2" charset="-122"/>
              </a:rPr>
              <a:t>类抽象层次高，可以不用理会实现时的复杂设计要求，分析类比设计类验证需求的工作量以及可能的变化要少很多。</a:t>
            </a:r>
            <a:endParaRPr lang="en-US" altLang="zh-CN" sz="2400" dirty="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分析模型的高抽象层次易于人们理解系统</a:t>
            </a:r>
            <a:endParaRPr lang="en-US" altLang="zh-CN" sz="2400" dirty="0" smtClean="0">
              <a:latin typeface="华文仿宋" panose="02010600040101010101" pitchFamily="2" charset="-122"/>
              <a:ea typeface="华文仿宋" panose="02010600040101010101" pitchFamily="2" charset="-122"/>
            </a:endParaRPr>
          </a:p>
          <a:p>
            <a:endParaRPr lang="zh-CN" altLang="en-US" sz="24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27</a:t>
            </a:fld>
            <a:endParaRPr lang="zh-CN" altLang="en-US"/>
          </a:p>
        </p:txBody>
      </p:sp>
    </p:spTree>
    <p:extLst>
      <p:ext uri="{BB962C8B-B14F-4D97-AF65-F5344CB8AC3E}">
        <p14:creationId xmlns:p14="http://schemas.microsoft.com/office/powerpoint/2010/main" val="20959307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11.4</a:t>
            </a:r>
            <a:r>
              <a:rPr lang="zh-CN" altLang="en-US" dirty="0" smtClean="0"/>
              <a:t> 软件架构和框架</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28</a:t>
            </a:fld>
            <a:endParaRPr lang="zh-CN" altLang="en-US"/>
          </a:p>
        </p:txBody>
      </p:sp>
      <p:sp>
        <p:nvSpPr>
          <p:cNvPr id="3" name="内容占位符 2"/>
          <p:cNvSpPr>
            <a:spLocks noGrp="1"/>
          </p:cNvSpPr>
          <p:nvPr>
            <p:ph idx="1"/>
          </p:nvPr>
        </p:nvSpPr>
        <p:spPr>
          <a:xfrm>
            <a:off x="457200" y="1772816"/>
            <a:ext cx="8229600" cy="4968552"/>
          </a:xfrm>
        </p:spPr>
        <p:txBody>
          <a:bodyPr/>
          <a:lstStyle/>
          <a:p>
            <a:r>
              <a:rPr lang="zh-CN" altLang="en-US" dirty="0" smtClean="0"/>
              <a:t>软件架构</a:t>
            </a:r>
            <a:endParaRPr lang="en-US" altLang="zh-CN" dirty="0" smtClean="0"/>
          </a:p>
          <a:p>
            <a:pPr lvl="1"/>
            <a:r>
              <a:rPr lang="zh-CN" altLang="en-US" sz="2200" dirty="0">
                <a:latin typeface="华文仿宋" panose="02010600040101010101" pitchFamily="2" charset="-122"/>
                <a:ea typeface="华文仿宋" panose="02010600040101010101" pitchFamily="2" charset="-122"/>
              </a:rPr>
              <a:t>软件架构是一种思想，一个系统蓝图，对软件结构组成的规划和职责设定</a:t>
            </a:r>
            <a:r>
              <a:rPr lang="zh-CN" altLang="en-US" sz="2200" dirty="0" smtClean="0">
                <a:latin typeface="华文仿宋" panose="02010600040101010101" pitchFamily="2" charset="-122"/>
                <a:ea typeface="华文仿宋" panose="02010600040101010101" pitchFamily="2" charset="-122"/>
              </a:rPr>
              <a:t>。</a:t>
            </a:r>
            <a:endParaRPr lang="en-US" altLang="zh-CN" sz="2200" dirty="0" smtClean="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软件架构的意义就是将这些可逻辑划分的部分独立出来，用约定的接口和协议将它们有机结合在一起，形成职责清晰、结构清楚的软件结构</a:t>
            </a:r>
            <a:endParaRPr lang="en-US" altLang="zh-CN" dirty="0" smtClean="0"/>
          </a:p>
          <a:p>
            <a:r>
              <a:rPr lang="zh-CN" altLang="en-US" dirty="0"/>
              <a:t>软件框架</a:t>
            </a:r>
            <a:endParaRPr lang="en-US" altLang="zh-CN" dirty="0" smtClean="0"/>
          </a:p>
          <a:p>
            <a:pPr lvl="1"/>
            <a:r>
              <a:rPr lang="zh-CN" altLang="en-US" sz="2200" dirty="0" smtClean="0">
                <a:latin typeface="华文仿宋" panose="02010600040101010101" pitchFamily="2" charset="-122"/>
                <a:ea typeface="华文仿宋" panose="02010600040101010101" pitchFamily="2" charset="-122"/>
              </a:rPr>
              <a:t>软件架构的一种实现，是一个半成品。通常针对一个软件结构当中某一个特定的问题提供解决方案和辅助工具</a:t>
            </a:r>
            <a:endParaRPr lang="en-US" altLang="zh-CN" sz="2200" dirty="0" smtClean="0">
              <a:latin typeface="华文仿宋" panose="02010600040101010101" pitchFamily="2" charset="-122"/>
              <a:ea typeface="华文仿宋" panose="02010600040101010101" pitchFamily="2" charset="-122"/>
            </a:endParaRPr>
          </a:p>
          <a:p>
            <a:pPr marL="365125" lvl="1" indent="-255588">
              <a:buClr>
                <a:srgbClr val="A04DA3"/>
              </a:buClr>
              <a:buFont typeface="Georgia" pitchFamily="18" charset="0"/>
              <a:buChar char="•"/>
            </a:pPr>
            <a:r>
              <a:rPr lang="zh-CN" altLang="en-US" sz="2800" dirty="0">
                <a:solidFill>
                  <a:schemeClr val="tx1"/>
                </a:solidFill>
              </a:rPr>
              <a:t>例如，</a:t>
            </a:r>
            <a:r>
              <a:rPr lang="en-US" altLang="zh-CN" sz="2800" dirty="0" smtClean="0">
                <a:solidFill>
                  <a:schemeClr val="tx1"/>
                </a:solidFill>
              </a:rPr>
              <a:t>MVC</a:t>
            </a:r>
            <a:r>
              <a:rPr lang="zh-CN" altLang="en-US" sz="2800" dirty="0">
                <a:solidFill>
                  <a:schemeClr val="tx1"/>
                </a:solidFill>
              </a:rPr>
              <a:t>是一</a:t>
            </a:r>
            <a:r>
              <a:rPr lang="zh-CN" altLang="en-US" sz="2800" dirty="0" smtClean="0">
                <a:solidFill>
                  <a:schemeClr val="tx1"/>
                </a:solidFill>
              </a:rPr>
              <a:t>种设计思想，是软件架构，而</a:t>
            </a:r>
            <a:r>
              <a:rPr lang="en-US" altLang="zh-CN" sz="2800" dirty="0" smtClean="0">
                <a:solidFill>
                  <a:schemeClr val="tx1"/>
                </a:solidFill>
              </a:rPr>
              <a:t>Struts</a:t>
            </a:r>
            <a:r>
              <a:rPr lang="zh-CN" altLang="en-US" sz="2800" dirty="0" smtClean="0">
                <a:solidFill>
                  <a:schemeClr val="tx1"/>
                </a:solidFill>
              </a:rPr>
              <a:t>，</a:t>
            </a:r>
            <a:r>
              <a:rPr lang="en-US" altLang="zh-CN" sz="2800" dirty="0" smtClean="0">
                <a:solidFill>
                  <a:schemeClr val="tx1"/>
                </a:solidFill>
              </a:rPr>
              <a:t>JSF</a:t>
            </a:r>
            <a:r>
              <a:rPr lang="zh-CN" altLang="en-US" sz="2800" dirty="0" smtClean="0">
                <a:solidFill>
                  <a:schemeClr val="tx1"/>
                </a:solidFill>
              </a:rPr>
              <a:t>，</a:t>
            </a:r>
            <a:r>
              <a:rPr lang="en-US" altLang="zh-CN" sz="2800" dirty="0" err="1" smtClean="0">
                <a:solidFill>
                  <a:schemeClr val="tx1"/>
                </a:solidFill>
              </a:rPr>
              <a:t>WEBWork</a:t>
            </a:r>
            <a:r>
              <a:rPr lang="zh-CN" altLang="en-US" sz="2800" dirty="0" smtClean="0">
                <a:solidFill>
                  <a:schemeClr val="tx1"/>
                </a:solidFill>
              </a:rPr>
              <a:t>实现了这一架构，是软件框架</a:t>
            </a:r>
            <a:endParaRPr lang="en-US" altLang="zh-CN" sz="2800" dirty="0">
              <a:solidFill>
                <a:schemeClr val="tx1"/>
              </a:solidFill>
            </a:endParaRPr>
          </a:p>
        </p:txBody>
      </p:sp>
    </p:spTree>
    <p:extLst>
      <p:ext uri="{BB962C8B-B14F-4D97-AF65-F5344CB8AC3E}">
        <p14:creationId xmlns:p14="http://schemas.microsoft.com/office/powerpoint/2010/main" val="36892971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smtClean="0"/>
              <a:t>软件架构</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29</a:t>
            </a:fld>
            <a:endParaRPr lang="zh-CN" altLang="en-US"/>
          </a:p>
        </p:txBody>
      </p:sp>
      <p:sp>
        <p:nvSpPr>
          <p:cNvPr id="3" name="内容占位符 2"/>
          <p:cNvSpPr>
            <a:spLocks noGrp="1"/>
          </p:cNvSpPr>
          <p:nvPr>
            <p:ph idx="1"/>
          </p:nvPr>
        </p:nvSpPr>
        <p:spPr>
          <a:xfrm>
            <a:off x="339157" y="1268760"/>
            <a:ext cx="8229600" cy="4968552"/>
          </a:xfrm>
        </p:spPr>
        <p:txBody>
          <a:bodyPr/>
          <a:lstStyle/>
          <a:p>
            <a:r>
              <a:rPr lang="zh-CN" altLang="en-US" sz="2400" dirty="0" smtClean="0"/>
              <a:t>通用的软件架构，最重要的是规范和协议</a:t>
            </a:r>
            <a:endParaRPr lang="en-US" altLang="zh-CN" sz="2400" dirty="0" smtClean="0"/>
          </a:p>
          <a:p>
            <a:r>
              <a:rPr lang="zh-CN" altLang="en-US" sz="2400" dirty="0" smtClean="0"/>
              <a:t>特定的软件产品，一</a:t>
            </a:r>
            <a:r>
              <a:rPr lang="zh-CN" altLang="en-US" sz="2400" dirty="0" smtClean="0"/>
              <a:t>个</a:t>
            </a:r>
            <a:r>
              <a:rPr lang="zh-CN" altLang="en-US" sz="2400" dirty="0"/>
              <a:t>软件</a:t>
            </a:r>
            <a:r>
              <a:rPr lang="zh-CN" altLang="en-US" sz="2400" dirty="0" smtClean="0"/>
              <a:t>架构</a:t>
            </a:r>
            <a:r>
              <a:rPr lang="zh-CN" altLang="en-US" sz="2400" dirty="0" smtClean="0"/>
              <a:t>包括软件层次、每一个层次的职责、层次之间的接口、传输协议和标准以及每一层次上所采用的软件框架。</a:t>
            </a:r>
            <a:endParaRPr lang="en-US" altLang="zh-CN" sz="2400" dirty="0">
              <a:solidFill>
                <a:schemeClr val="tx1"/>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2852936"/>
            <a:ext cx="5362575" cy="3457575"/>
          </a:xfrm>
          <a:prstGeom prst="rect">
            <a:avLst/>
          </a:prstGeom>
        </p:spPr>
      </p:pic>
      <p:sp>
        <p:nvSpPr>
          <p:cNvPr id="6" name="TextBox 6"/>
          <p:cNvSpPr txBox="1"/>
          <p:nvPr/>
        </p:nvSpPr>
        <p:spPr>
          <a:xfrm>
            <a:off x="3419872" y="6211610"/>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11-22  </a:t>
            </a:r>
            <a:r>
              <a:rPr lang="zh-CN" altLang="en-US" dirty="0" smtClean="0">
                <a:latin typeface="华文仿宋" panose="02010600040101010101" pitchFamily="2" charset="-122"/>
                <a:ea typeface="华文仿宋" panose="02010600040101010101" pitchFamily="2" charset="-122"/>
              </a:rPr>
              <a:t>软件架构的内容</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935545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0728"/>
            <a:ext cx="8229600" cy="1066800"/>
          </a:xfrm>
        </p:spPr>
        <p:txBody>
          <a:bodyPr/>
          <a:lstStyle/>
          <a:p>
            <a:r>
              <a:rPr lang="en-US" altLang="zh-CN" dirty="0" smtClean="0"/>
              <a:t>11.1 </a:t>
            </a:r>
            <a:r>
              <a:rPr lang="zh-CN" altLang="en-US" dirty="0" smtClean="0"/>
              <a:t>确定系统用况</a:t>
            </a:r>
            <a:endParaRPr lang="zh-CN" altLang="en-US" dirty="0"/>
          </a:p>
        </p:txBody>
      </p:sp>
      <p:sp>
        <p:nvSpPr>
          <p:cNvPr id="3" name="内容占位符 2"/>
          <p:cNvSpPr>
            <a:spLocks noGrp="1"/>
          </p:cNvSpPr>
          <p:nvPr>
            <p:ph idx="1"/>
          </p:nvPr>
        </p:nvSpPr>
        <p:spPr/>
        <p:txBody>
          <a:bodyPr/>
          <a:lstStyle/>
          <a:p>
            <a:r>
              <a:rPr lang="zh-CN" altLang="en-US" sz="2400" dirty="0" smtClean="0">
                <a:latin typeface="华文仿宋" panose="02010600040101010101" pitchFamily="2" charset="-122"/>
                <a:ea typeface="华文仿宋" panose="02010600040101010101" pitchFamily="2" charset="-122"/>
              </a:rPr>
              <a:t>目的：确定系统范围</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r>
              <a:rPr lang="zh-CN" altLang="en-US" sz="2400" dirty="0" smtClean="0">
                <a:latin typeface="华文仿宋" panose="02010600040101010101" pitchFamily="2" charset="-122"/>
                <a:ea typeface="华文仿宋" panose="02010600040101010101" pitchFamily="2" charset="-122"/>
              </a:rPr>
              <a:t>从业务用况到系统用况，更适当的说法是抽象关系，或者说是映射关系。我们可以说从业务用况当中抽象出系统用况，也可以说是把业务用况映射到系统用况。关键的问题是怎么抽象与怎么映射。</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3</a:t>
            </a:fld>
            <a:endParaRPr lang="zh-CN" altLang="en-US"/>
          </a:p>
        </p:txBody>
      </p:sp>
    </p:spTree>
    <p:extLst>
      <p:ext uri="{BB962C8B-B14F-4D97-AF65-F5344CB8AC3E}">
        <p14:creationId xmlns:p14="http://schemas.microsoft.com/office/powerpoint/2010/main" val="2551723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smtClean="0"/>
              <a:t>软件架构</a:t>
            </a:r>
          </a:p>
        </p:txBody>
      </p:sp>
      <p:sp>
        <p:nvSpPr>
          <p:cNvPr id="6" name="TextBox 6"/>
          <p:cNvSpPr txBox="1"/>
          <p:nvPr/>
        </p:nvSpPr>
        <p:spPr>
          <a:xfrm>
            <a:off x="0" y="3418458"/>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11-23  </a:t>
            </a:r>
            <a:r>
              <a:rPr lang="zh-CN" altLang="en-US" dirty="0" smtClean="0">
                <a:latin typeface="华文仿宋" panose="02010600040101010101" pitchFamily="2" charset="-122"/>
                <a:ea typeface="华文仿宋" panose="02010600040101010101" pitchFamily="2" charset="-122"/>
              </a:rPr>
              <a:t>用包图描述软件架构</a:t>
            </a:r>
            <a:endParaRPr lang="en-US" altLang="zh-CN" dirty="0">
              <a:latin typeface="华文仿宋" panose="02010600040101010101" pitchFamily="2" charset="-122"/>
              <a:ea typeface="华文仿宋" panose="02010600040101010101"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03848" y="-21083"/>
            <a:ext cx="5544616" cy="6879083"/>
          </a:xfrm>
        </p:spPr>
      </p:pic>
      <p:sp>
        <p:nvSpPr>
          <p:cNvPr id="2" name="灯片编号占位符 1"/>
          <p:cNvSpPr>
            <a:spLocks noGrp="1"/>
          </p:cNvSpPr>
          <p:nvPr>
            <p:ph type="sldNum" sz="quarter" idx="12"/>
          </p:nvPr>
        </p:nvSpPr>
        <p:spPr>
          <a:solidFill>
            <a:srgbClr val="438086"/>
          </a:solidFill>
        </p:spPr>
        <p:txBody>
          <a:bodyPr/>
          <a:lstStyle/>
          <a:p>
            <a:pPr>
              <a:defRPr/>
            </a:pPr>
            <a:fld id="{EBDEDCD2-1EBD-4B63-85DC-16AEED8815EF}" type="slidenum">
              <a:rPr lang="zh-CN" altLang="en-US" smtClean="0"/>
              <a:pPr>
                <a:defRPr/>
              </a:pPr>
              <a:t>30</a:t>
            </a:fld>
            <a:endParaRPr lang="zh-CN" altLang="en-US" dirty="0"/>
          </a:p>
        </p:txBody>
      </p:sp>
    </p:spTree>
    <p:extLst>
      <p:ext uri="{BB962C8B-B14F-4D97-AF65-F5344CB8AC3E}">
        <p14:creationId xmlns:p14="http://schemas.microsoft.com/office/powerpoint/2010/main" val="30923443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smtClean="0"/>
              <a:t>软件架构</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31</a:t>
            </a:fld>
            <a:endParaRPr lang="zh-CN" altLang="en-US"/>
          </a:p>
        </p:txBody>
      </p:sp>
      <p:sp>
        <p:nvSpPr>
          <p:cNvPr id="6" name="TextBox 6"/>
          <p:cNvSpPr txBox="1"/>
          <p:nvPr/>
        </p:nvSpPr>
        <p:spPr>
          <a:xfrm>
            <a:off x="539552" y="6087547"/>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11-24  </a:t>
            </a:r>
            <a:r>
              <a:rPr lang="zh-CN" altLang="en-US" dirty="0" smtClean="0">
                <a:latin typeface="华文仿宋" panose="02010600040101010101" pitchFamily="2" charset="-122"/>
                <a:ea typeface="华文仿宋" panose="02010600040101010101" pitchFamily="2" charset="-122"/>
              </a:rPr>
              <a:t>框架实现示意图</a:t>
            </a:r>
            <a:endParaRPr lang="en-US" altLang="zh-CN" dirty="0">
              <a:latin typeface="华文仿宋" panose="02010600040101010101" pitchFamily="2" charset="-122"/>
              <a:ea typeface="华文仿宋" panose="02010600040101010101" pitchFamily="2"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586" y="1301356"/>
            <a:ext cx="3695350" cy="4630798"/>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8138" y="934521"/>
            <a:ext cx="4253619" cy="4716884"/>
          </a:xfrm>
          <a:prstGeom prst="rect">
            <a:avLst/>
          </a:prstGeom>
        </p:spPr>
      </p:pic>
      <p:sp>
        <p:nvSpPr>
          <p:cNvPr id="9" name="TextBox 6"/>
          <p:cNvSpPr txBox="1"/>
          <p:nvPr/>
        </p:nvSpPr>
        <p:spPr>
          <a:xfrm>
            <a:off x="5004048" y="6049867"/>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11-25  </a:t>
            </a:r>
            <a:r>
              <a:rPr lang="zh-CN" altLang="en-US" dirty="0" smtClean="0">
                <a:latin typeface="华文仿宋" panose="02010600040101010101" pitchFamily="2" charset="-122"/>
                <a:ea typeface="华文仿宋" panose="02010600040101010101" pitchFamily="2" charset="-122"/>
              </a:rPr>
              <a:t>查询数据架构实现示意图</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4476860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11.5</a:t>
            </a:r>
            <a:r>
              <a:rPr lang="zh-CN" altLang="en-US" dirty="0" smtClean="0"/>
              <a:t> 分析模型</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32</a:t>
            </a:fld>
            <a:endParaRPr lang="zh-CN" altLang="en-US"/>
          </a:p>
        </p:txBody>
      </p:sp>
      <p:sp>
        <p:nvSpPr>
          <p:cNvPr id="3" name="内容占位符 2"/>
          <p:cNvSpPr>
            <a:spLocks noGrp="1"/>
          </p:cNvSpPr>
          <p:nvPr>
            <p:ph idx="1"/>
          </p:nvPr>
        </p:nvSpPr>
        <p:spPr>
          <a:xfrm>
            <a:off x="457200" y="1988840"/>
            <a:ext cx="8229600" cy="4752528"/>
          </a:xfrm>
        </p:spPr>
        <p:txBody>
          <a:bodyPr/>
          <a:lstStyle/>
          <a:p>
            <a:r>
              <a:rPr lang="zh-CN" altLang="en-US" dirty="0" smtClean="0"/>
              <a:t>在建立</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领域模型</a:t>
            </a:r>
            <a:r>
              <a:rPr lang="zh-CN" altLang="en-US" dirty="0" smtClean="0"/>
              <a:t>时，采用分析模型来获得针对某一问题领域的系统视角理解；在建立</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概念模型</a:t>
            </a:r>
            <a:r>
              <a:rPr lang="zh-CN" altLang="en-US" dirty="0" smtClean="0"/>
              <a:t>时，采用分析模型来获得针对核心业务的系统视角理解；在建立</a:t>
            </a: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用况实现</a:t>
            </a:r>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模型</a:t>
            </a:r>
            <a:r>
              <a:rPr lang="zh-CN" altLang="en-US" dirty="0" smtClean="0"/>
              <a:t>时，采用分析模型获得针对系统需求的系统视角理解。</a:t>
            </a:r>
            <a:endParaRPr lang="en-US" altLang="zh-CN" dirty="0" smtClean="0"/>
          </a:p>
          <a:p>
            <a:r>
              <a:rPr lang="zh-CN" altLang="en-US" dirty="0" smtClean="0"/>
              <a:t>使用分析模型获得系统需求在软件架构上的系统视角理解</a:t>
            </a:r>
            <a:endParaRPr lang="en-US" altLang="zh-CN" dirty="0" smtClean="0"/>
          </a:p>
          <a:p>
            <a:r>
              <a:rPr lang="zh-CN" altLang="en-US" dirty="0" smtClean="0"/>
              <a:t>建立分析模型的过程，是采用分析类，一步步将系统需求这个蓝图在软件架构和框架构成的骨架当中注入血肉的过程。</a:t>
            </a:r>
            <a:endParaRPr lang="en-US" altLang="zh-CN" dirty="0" smtClean="0"/>
          </a:p>
        </p:txBody>
      </p:sp>
    </p:spTree>
    <p:extLst>
      <p:ext uri="{BB962C8B-B14F-4D97-AF65-F5344CB8AC3E}">
        <p14:creationId xmlns:p14="http://schemas.microsoft.com/office/powerpoint/2010/main" val="6177922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69279" y="519176"/>
            <a:ext cx="8229600" cy="1066800"/>
          </a:xfrm>
        </p:spPr>
        <p:txBody>
          <a:bodyPr/>
          <a:lstStyle/>
          <a:p>
            <a:pPr eaLnBrk="1" hangingPunct="1"/>
            <a:r>
              <a:rPr lang="zh-CN" altLang="en-US" dirty="0" smtClean="0"/>
              <a:t>例：申请登记用况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33</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30" y="1736852"/>
            <a:ext cx="4649594" cy="3564356"/>
          </a:xfrm>
          <a:prstGeom prst="rect">
            <a:avLst/>
          </a:prstGeom>
        </p:spPr>
      </p:pic>
      <p:sp>
        <p:nvSpPr>
          <p:cNvPr id="11" name="TextBox 6"/>
          <p:cNvSpPr txBox="1"/>
          <p:nvPr/>
        </p:nvSpPr>
        <p:spPr>
          <a:xfrm>
            <a:off x="704042" y="5795971"/>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11-26  </a:t>
            </a:r>
            <a:r>
              <a:rPr lang="zh-CN" altLang="en-US" dirty="0" smtClean="0">
                <a:latin typeface="华文仿宋" panose="02010600040101010101" pitchFamily="2" charset="-122"/>
                <a:ea typeface="华文仿宋" panose="02010600040101010101" pitchFamily="2" charset="-122"/>
              </a:rPr>
              <a:t>申请登记分析类图</a:t>
            </a:r>
            <a:endParaRPr lang="en-US" altLang="zh-CN" dirty="0">
              <a:latin typeface="华文仿宋" panose="02010600040101010101" pitchFamily="2" charset="-122"/>
              <a:ea typeface="华文仿宋" panose="02010600040101010101" pitchFamily="2" charset="-122"/>
            </a:endParaRPr>
          </a:p>
        </p:txBody>
      </p:sp>
      <p:sp>
        <p:nvSpPr>
          <p:cNvPr id="3" name="内容占位符 2"/>
          <p:cNvSpPr>
            <a:spLocks noGrp="1"/>
          </p:cNvSpPr>
          <p:nvPr>
            <p:ph idx="1"/>
          </p:nvPr>
        </p:nvSpPr>
        <p:spPr>
          <a:xfrm>
            <a:off x="4235564" y="1978978"/>
            <a:ext cx="4768085" cy="3473106"/>
          </a:xfrm>
        </p:spPr>
        <p:txBody>
          <a:bodyPr/>
          <a:lstStyle/>
          <a:p>
            <a:r>
              <a:rPr lang="en-US" altLang="zh-CN" sz="2000" dirty="0" smtClean="0"/>
              <a:t>bun_</a:t>
            </a:r>
            <a:r>
              <a:rPr lang="zh-CN" altLang="en-US" sz="2000" dirty="0" smtClean="0"/>
              <a:t>批量登记边界和</a:t>
            </a:r>
            <a:r>
              <a:rPr lang="en-US" altLang="zh-CN" sz="2000" dirty="0" smtClean="0"/>
              <a:t>bun_</a:t>
            </a:r>
            <a:r>
              <a:rPr lang="zh-CN" altLang="en-US" sz="2000" dirty="0" smtClean="0"/>
              <a:t>申请登记边界</a:t>
            </a:r>
            <a:r>
              <a:rPr lang="en-US" altLang="zh-CN" sz="2000" dirty="0"/>
              <a:t> </a:t>
            </a:r>
            <a:r>
              <a:rPr lang="en-US" altLang="zh-CN" sz="2000" dirty="0" smtClean="0"/>
              <a:t>                                 ---WEB</a:t>
            </a:r>
            <a:r>
              <a:rPr lang="zh-CN" altLang="en-US" sz="2000" dirty="0" smtClean="0"/>
              <a:t>层</a:t>
            </a:r>
            <a:endParaRPr lang="en-US" altLang="zh-CN" sz="2000" dirty="0" smtClean="0"/>
          </a:p>
          <a:p>
            <a:r>
              <a:rPr lang="en-US" altLang="zh-CN" sz="2000" dirty="0"/>
              <a:t>c</a:t>
            </a:r>
            <a:r>
              <a:rPr lang="en-US" altLang="zh-CN" sz="2000" dirty="0" smtClean="0"/>
              <a:t>on_</a:t>
            </a:r>
            <a:r>
              <a:rPr lang="zh-CN" altLang="en-US" sz="2000" dirty="0" smtClean="0"/>
              <a:t>申请登记控制</a:t>
            </a:r>
            <a:endParaRPr lang="en-US" altLang="zh-CN" sz="2000" dirty="0" smtClean="0"/>
          </a:p>
          <a:p>
            <a:pPr marL="109537" indent="0">
              <a:buNone/>
            </a:pPr>
            <a:r>
              <a:rPr lang="en-US" altLang="zh-CN" sz="2000" dirty="0" smtClean="0"/>
              <a:t>                               ---</a:t>
            </a:r>
            <a:r>
              <a:rPr lang="en-US" altLang="zh-CN" sz="2000" dirty="0" err="1" smtClean="0"/>
              <a:t>BusinessControl</a:t>
            </a:r>
            <a:r>
              <a:rPr lang="zh-CN" altLang="en-US" sz="2000" dirty="0" smtClean="0"/>
              <a:t>层</a:t>
            </a:r>
            <a:endParaRPr lang="en-US" altLang="zh-CN" sz="2000" dirty="0" smtClean="0"/>
          </a:p>
          <a:p>
            <a:r>
              <a:rPr lang="zh-CN" altLang="en-US" sz="2000" dirty="0" smtClean="0"/>
              <a:t>工作流引擎      </a:t>
            </a:r>
            <a:r>
              <a:rPr lang="en-US" altLang="zh-CN" sz="2000" dirty="0" smtClean="0"/>
              <a:t>---</a:t>
            </a:r>
            <a:r>
              <a:rPr lang="en-US" altLang="zh-CN" sz="2000" dirty="0" err="1"/>
              <a:t>BusinessControl</a:t>
            </a:r>
            <a:r>
              <a:rPr lang="zh-CN" altLang="en-US" sz="2000" dirty="0" smtClean="0"/>
              <a:t>层</a:t>
            </a:r>
            <a:endParaRPr lang="en-US" altLang="zh-CN" sz="2000" dirty="0" smtClean="0"/>
          </a:p>
          <a:p>
            <a:r>
              <a:rPr lang="en-US" altLang="zh-CN" sz="2000" dirty="0" smtClean="0"/>
              <a:t>Rule</a:t>
            </a:r>
            <a:r>
              <a:rPr lang="zh-CN" altLang="en-US" sz="2000" dirty="0" smtClean="0"/>
              <a:t>接口          </a:t>
            </a:r>
            <a:r>
              <a:rPr lang="en-US" altLang="zh-CN" sz="2000" dirty="0" smtClean="0"/>
              <a:t>---</a:t>
            </a:r>
            <a:r>
              <a:rPr lang="en-US" altLang="zh-CN" sz="2000" dirty="0" err="1"/>
              <a:t>BusinessControl</a:t>
            </a:r>
            <a:r>
              <a:rPr lang="zh-CN" altLang="en-US" sz="2000" dirty="0" smtClean="0"/>
              <a:t>层</a:t>
            </a:r>
            <a:endParaRPr lang="en-US" altLang="zh-CN" sz="2000" dirty="0" smtClean="0"/>
          </a:p>
          <a:p>
            <a:r>
              <a:rPr lang="en-US" altLang="zh-CN" sz="2000" dirty="0" err="1"/>
              <a:t>ent</a:t>
            </a:r>
            <a:r>
              <a:rPr lang="en-US" altLang="zh-CN" sz="2000" dirty="0" smtClean="0"/>
              <a:t>_</a:t>
            </a:r>
            <a:r>
              <a:rPr lang="zh-CN" altLang="en-US" sz="2000" dirty="0" smtClean="0"/>
              <a:t>申请单</a:t>
            </a:r>
            <a:endParaRPr lang="en-US" altLang="zh-CN" sz="2000" dirty="0" smtClean="0"/>
          </a:p>
          <a:p>
            <a:pPr marL="109537" indent="0">
              <a:buNone/>
            </a:pPr>
            <a:r>
              <a:rPr lang="en-US" altLang="zh-CN" sz="2000" dirty="0" smtClean="0"/>
              <a:t>   ---</a:t>
            </a:r>
            <a:r>
              <a:rPr lang="zh-CN" altLang="en-US" sz="2000" dirty="0" smtClean="0"/>
              <a:t>以不同形式位于</a:t>
            </a:r>
            <a:r>
              <a:rPr lang="en-US" altLang="zh-CN" sz="2000" dirty="0" smtClean="0"/>
              <a:t>WEB</a:t>
            </a:r>
            <a:r>
              <a:rPr lang="zh-CN" altLang="en-US" sz="2000" dirty="0" smtClean="0"/>
              <a:t>、</a:t>
            </a:r>
            <a:r>
              <a:rPr lang="en-US" altLang="zh-CN" sz="2000" dirty="0" err="1" smtClean="0"/>
              <a:t>BusinessControl</a:t>
            </a:r>
            <a:r>
              <a:rPr lang="zh-CN" altLang="en-US" sz="2000" dirty="0" smtClean="0"/>
              <a:t>、</a:t>
            </a:r>
            <a:r>
              <a:rPr lang="en-US" altLang="zh-CN" sz="2000" dirty="0" smtClean="0"/>
              <a:t>Entity</a:t>
            </a:r>
            <a:r>
              <a:rPr lang="zh-CN" altLang="en-US" sz="2000" dirty="0" smtClean="0"/>
              <a:t>层</a:t>
            </a:r>
            <a:endParaRPr lang="en-US" altLang="zh-CN" sz="2000" dirty="0"/>
          </a:p>
          <a:p>
            <a:pPr marL="109537" indent="0">
              <a:buNone/>
            </a:pPr>
            <a:endParaRPr lang="en-US" altLang="zh-CN" sz="1800" dirty="0" smtClean="0"/>
          </a:p>
        </p:txBody>
      </p:sp>
    </p:spTree>
    <p:extLst>
      <p:ext uri="{BB962C8B-B14F-4D97-AF65-F5344CB8AC3E}">
        <p14:creationId xmlns:p14="http://schemas.microsoft.com/office/powerpoint/2010/main" val="3232217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34</a:t>
            </a:fld>
            <a:endParaRPr lang="zh-CN" altLang="en-US"/>
          </a:p>
        </p:txBody>
      </p:sp>
      <p:sp>
        <p:nvSpPr>
          <p:cNvPr id="6" name="TextBox 6"/>
          <p:cNvSpPr txBox="1"/>
          <p:nvPr/>
        </p:nvSpPr>
        <p:spPr>
          <a:xfrm>
            <a:off x="647616" y="6084220"/>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11-15  sur_</a:t>
            </a:r>
            <a:r>
              <a:rPr lang="zh-CN" altLang="en-US" dirty="0" smtClean="0">
                <a:latin typeface="华文仿宋" panose="02010600040101010101" pitchFamily="2" charset="-122"/>
                <a:ea typeface="华文仿宋" panose="02010600040101010101" pitchFamily="2" charset="-122"/>
              </a:rPr>
              <a:t>申请登记用况实现</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4839040" y="6087547"/>
            <a:ext cx="413995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11-27  </a:t>
            </a:r>
            <a:r>
              <a:rPr lang="zh-CN" altLang="en-US" dirty="0" smtClean="0">
                <a:latin typeface="华文仿宋" panose="02010600040101010101" pitchFamily="2" charset="-122"/>
                <a:ea typeface="华文仿宋" panose="02010600040101010101" pitchFamily="2" charset="-122"/>
              </a:rPr>
              <a:t>申请登记</a:t>
            </a:r>
            <a:r>
              <a:rPr lang="en-US" altLang="zh-CN" dirty="0" smtClean="0">
                <a:latin typeface="华文仿宋" panose="02010600040101010101" pitchFamily="2" charset="-122"/>
                <a:ea typeface="华文仿宋" panose="02010600040101010101" pitchFamily="2" charset="-122"/>
              </a:rPr>
              <a:t>WEB</a:t>
            </a:r>
            <a:r>
              <a:rPr lang="zh-CN" altLang="en-US" dirty="0" smtClean="0">
                <a:latin typeface="华文仿宋" panose="02010600040101010101" pitchFamily="2" charset="-122"/>
                <a:ea typeface="华文仿宋" panose="02010600040101010101" pitchFamily="2" charset="-122"/>
              </a:rPr>
              <a:t>层分析模型实现</a:t>
            </a:r>
            <a:endParaRPr lang="en-US" altLang="zh-CN" dirty="0">
              <a:latin typeface="华文仿宋" panose="02010600040101010101" pitchFamily="2" charset="-122"/>
              <a:ea typeface="华文仿宋" panose="02010600040101010101" pitchFamily="2" charset="-122"/>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2009" y="1437935"/>
            <a:ext cx="4295711" cy="4324350"/>
          </a:xfr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9040" y="1406403"/>
            <a:ext cx="3715998" cy="4254726"/>
          </a:xfrm>
          <a:prstGeom prst="rect">
            <a:avLst/>
          </a:prstGeom>
        </p:spPr>
      </p:pic>
    </p:spTree>
    <p:extLst>
      <p:ext uri="{BB962C8B-B14F-4D97-AF65-F5344CB8AC3E}">
        <p14:creationId xmlns:p14="http://schemas.microsoft.com/office/powerpoint/2010/main" val="2013949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35</a:t>
            </a:fld>
            <a:endParaRPr lang="zh-CN" altLang="en-US"/>
          </a:p>
        </p:txBody>
      </p:sp>
      <p:sp>
        <p:nvSpPr>
          <p:cNvPr id="6" name="TextBox 6"/>
          <p:cNvSpPr txBox="1"/>
          <p:nvPr/>
        </p:nvSpPr>
        <p:spPr>
          <a:xfrm>
            <a:off x="647616" y="6084220"/>
            <a:ext cx="379262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11-26  </a:t>
            </a:r>
            <a:r>
              <a:rPr lang="zh-CN" altLang="en-US" dirty="0" smtClean="0">
                <a:latin typeface="华文仿宋" panose="02010600040101010101" pitchFamily="2" charset="-122"/>
                <a:ea typeface="华文仿宋" panose="02010600040101010101" pitchFamily="2" charset="-122"/>
              </a:rPr>
              <a:t>申请登记分析类图</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4839040" y="6087547"/>
            <a:ext cx="4139952" cy="369332"/>
          </a:xfrm>
          <a:prstGeom prst="rect">
            <a:avLst/>
          </a:prstGeom>
          <a:solidFill>
            <a:schemeClr val="bg1"/>
          </a:solidFill>
        </p:spPr>
        <p:txBody>
          <a:bodyPr wrap="square" rtlCol="0">
            <a:spAutoFit/>
          </a:bodyPr>
          <a:lstStyle/>
          <a:p>
            <a:r>
              <a:rPr lang="zh-CN" altLang="en-US" dirty="0" smtClean="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11-28 </a:t>
            </a:r>
            <a:r>
              <a:rPr lang="zh-CN" altLang="en-US" dirty="0" smtClean="0">
                <a:latin typeface="华文仿宋" panose="02010600040101010101" pitchFamily="2" charset="-122"/>
                <a:ea typeface="华文仿宋" panose="02010600040101010101" pitchFamily="2" charset="-122"/>
              </a:rPr>
              <a:t>申请登记</a:t>
            </a:r>
            <a:r>
              <a:rPr lang="en-US" altLang="zh-CN" dirty="0" smtClean="0">
                <a:latin typeface="华文仿宋" panose="02010600040101010101" pitchFamily="2" charset="-122"/>
                <a:ea typeface="华文仿宋" panose="02010600040101010101" pitchFamily="2" charset="-122"/>
              </a:rPr>
              <a:t>WEB</a:t>
            </a:r>
            <a:r>
              <a:rPr lang="zh-CN" altLang="en-US" dirty="0" smtClean="0">
                <a:latin typeface="华文仿宋" panose="02010600040101010101" pitchFamily="2" charset="-122"/>
                <a:ea typeface="华文仿宋" panose="02010600040101010101" pitchFamily="2" charset="-122"/>
              </a:rPr>
              <a:t>层分析类图</a:t>
            </a:r>
            <a:endParaRPr lang="en-US" altLang="zh-CN" dirty="0">
              <a:latin typeface="华文仿宋" panose="02010600040101010101" pitchFamily="2" charset="-122"/>
              <a:ea typeface="华文仿宋" panose="02010600040101010101" pitchFamily="2"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167" y="1700807"/>
            <a:ext cx="4448175" cy="3409950"/>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095052"/>
            <a:ext cx="4227014" cy="2621459"/>
          </a:xfrm>
          <a:prstGeom prst="rect">
            <a:avLst/>
          </a:prstGeom>
        </p:spPr>
      </p:pic>
    </p:spTree>
    <p:extLst>
      <p:ext uri="{BB962C8B-B14F-4D97-AF65-F5344CB8AC3E}">
        <p14:creationId xmlns:p14="http://schemas.microsoft.com/office/powerpoint/2010/main" val="7018078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36</a:t>
            </a:fld>
            <a:endParaRPr lang="zh-CN" altLang="en-US"/>
          </a:p>
        </p:txBody>
      </p:sp>
      <p:sp>
        <p:nvSpPr>
          <p:cNvPr id="6" name="TextBox 6"/>
          <p:cNvSpPr txBox="1"/>
          <p:nvPr/>
        </p:nvSpPr>
        <p:spPr>
          <a:xfrm>
            <a:off x="179512" y="5827623"/>
            <a:ext cx="4260726"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11-29  </a:t>
            </a:r>
            <a:r>
              <a:rPr lang="zh-CN" altLang="en-US" dirty="0" smtClean="0">
                <a:latin typeface="华文仿宋" panose="02010600040101010101" pitchFamily="2" charset="-122"/>
                <a:ea typeface="华文仿宋" panose="02010600040101010101" pitchFamily="2" charset="-122"/>
              </a:rPr>
              <a:t>申请</a:t>
            </a:r>
            <a:r>
              <a:rPr lang="zh-CN" altLang="en-US" dirty="0">
                <a:latin typeface="华文仿宋" panose="02010600040101010101" pitchFamily="2" charset="-122"/>
                <a:ea typeface="华文仿宋" panose="02010600040101010101" pitchFamily="2" charset="-122"/>
              </a:rPr>
              <a:t>登记</a:t>
            </a:r>
            <a:r>
              <a:rPr lang="en-US" altLang="zh-CN" dirty="0" err="1">
                <a:latin typeface="华文仿宋" panose="02010600040101010101" pitchFamily="2" charset="-122"/>
                <a:ea typeface="华文仿宋" panose="02010600040101010101" pitchFamily="2" charset="-122"/>
              </a:rPr>
              <a:t>BusinessControl</a:t>
            </a:r>
            <a:r>
              <a:rPr lang="zh-CN" altLang="en-US" dirty="0">
                <a:latin typeface="华文仿宋" panose="02010600040101010101" pitchFamily="2" charset="-122"/>
                <a:ea typeface="华文仿宋" panose="02010600040101010101" pitchFamily="2" charset="-122"/>
              </a:rPr>
              <a:t>层实现</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4492787" y="5827623"/>
            <a:ext cx="4651213"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11-30   </a:t>
            </a:r>
            <a:r>
              <a:rPr lang="zh-CN" altLang="en-US" dirty="0" smtClean="0">
                <a:latin typeface="华文仿宋" panose="02010600040101010101" pitchFamily="2" charset="-122"/>
                <a:ea typeface="华文仿宋" panose="02010600040101010101" pitchFamily="2" charset="-122"/>
              </a:rPr>
              <a:t>申请</a:t>
            </a:r>
            <a:r>
              <a:rPr lang="zh-CN" altLang="en-US" dirty="0">
                <a:latin typeface="华文仿宋" panose="02010600040101010101" pitchFamily="2" charset="-122"/>
                <a:ea typeface="华文仿宋" panose="02010600040101010101" pitchFamily="2" charset="-122"/>
              </a:rPr>
              <a:t>登记</a:t>
            </a:r>
            <a:r>
              <a:rPr lang="en-US" altLang="zh-CN" dirty="0" err="1">
                <a:latin typeface="华文仿宋" panose="02010600040101010101" pitchFamily="2" charset="-122"/>
                <a:ea typeface="华文仿宋" panose="02010600040101010101" pitchFamily="2" charset="-122"/>
              </a:rPr>
              <a:t>BusinessControl</a:t>
            </a:r>
            <a:r>
              <a:rPr lang="zh-CN" altLang="en-US" dirty="0">
                <a:latin typeface="华文仿宋" panose="02010600040101010101" pitchFamily="2" charset="-122"/>
                <a:ea typeface="华文仿宋" panose="02010600040101010101" pitchFamily="2" charset="-122"/>
              </a:rPr>
              <a:t>层分析类图</a:t>
            </a:r>
            <a:endParaRPr lang="en-US" altLang="zh-CN" dirty="0">
              <a:latin typeface="华文仿宋" panose="02010600040101010101" pitchFamily="2" charset="-122"/>
              <a:ea typeface="华文仿宋" panose="02010600040101010101" pitchFamily="2" charset="-122"/>
            </a:endParaRPr>
          </a:p>
        </p:txBody>
      </p:sp>
      <p:pic>
        <p:nvPicPr>
          <p:cNvPr id="7" name="内容占位符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618618"/>
            <a:ext cx="4944421" cy="32698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48064" y="1709898"/>
            <a:ext cx="3689863" cy="3178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614083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37</a:t>
            </a:fld>
            <a:endParaRPr lang="zh-CN" altLang="en-US"/>
          </a:p>
        </p:txBody>
      </p:sp>
      <p:sp>
        <p:nvSpPr>
          <p:cNvPr id="6" name="TextBox 6"/>
          <p:cNvSpPr txBox="1"/>
          <p:nvPr/>
        </p:nvSpPr>
        <p:spPr>
          <a:xfrm>
            <a:off x="827584" y="5735861"/>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11-31  </a:t>
            </a:r>
            <a:r>
              <a:rPr lang="zh-CN" altLang="en-US" dirty="0" smtClean="0">
                <a:latin typeface="华文仿宋" panose="02010600040101010101" pitchFamily="2" charset="-122"/>
                <a:ea typeface="华文仿宋" panose="02010600040101010101" pitchFamily="2" charset="-122"/>
              </a:rPr>
              <a:t>申请</a:t>
            </a:r>
            <a:r>
              <a:rPr lang="zh-CN" altLang="en-US" dirty="0">
                <a:latin typeface="华文仿宋" panose="02010600040101010101" pitchFamily="2" charset="-122"/>
                <a:ea typeface="华文仿宋" panose="02010600040101010101" pitchFamily="2" charset="-122"/>
              </a:rPr>
              <a:t>登记</a:t>
            </a:r>
            <a:r>
              <a:rPr lang="en-US" altLang="zh-CN" dirty="0">
                <a:latin typeface="华文仿宋" panose="02010600040101010101" pitchFamily="2" charset="-122"/>
                <a:ea typeface="华文仿宋" panose="02010600040101010101" pitchFamily="2" charset="-122"/>
              </a:rPr>
              <a:t>Entity</a:t>
            </a:r>
            <a:r>
              <a:rPr lang="zh-CN" altLang="en-US" dirty="0">
                <a:latin typeface="华文仿宋" panose="02010600040101010101" pitchFamily="2" charset="-122"/>
                <a:ea typeface="华文仿宋" panose="02010600040101010101" pitchFamily="2" charset="-122"/>
              </a:rPr>
              <a:t>层实现</a:t>
            </a:r>
            <a:endParaRPr lang="en-US" altLang="zh-CN" dirty="0">
              <a:latin typeface="华文仿宋" panose="02010600040101010101" pitchFamily="2" charset="-122"/>
              <a:ea typeface="华文仿宋" panose="02010600040101010101" pitchFamily="2" charset="-122"/>
            </a:endParaRPr>
          </a:p>
        </p:txBody>
      </p:sp>
      <p:sp>
        <p:nvSpPr>
          <p:cNvPr id="9" name="TextBox 6"/>
          <p:cNvSpPr txBox="1"/>
          <p:nvPr/>
        </p:nvSpPr>
        <p:spPr>
          <a:xfrm>
            <a:off x="5320202" y="5735861"/>
            <a:ext cx="3715966"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11-32  </a:t>
            </a:r>
            <a:r>
              <a:rPr lang="zh-CN" altLang="en-US" dirty="0" smtClean="0">
                <a:latin typeface="华文仿宋" panose="02010600040101010101" pitchFamily="2" charset="-122"/>
                <a:ea typeface="华文仿宋" panose="02010600040101010101" pitchFamily="2" charset="-122"/>
              </a:rPr>
              <a:t>申请</a:t>
            </a:r>
            <a:r>
              <a:rPr lang="zh-CN" altLang="en-US" dirty="0">
                <a:latin typeface="华文仿宋" panose="02010600040101010101" pitchFamily="2" charset="-122"/>
                <a:ea typeface="华文仿宋" panose="02010600040101010101" pitchFamily="2" charset="-122"/>
              </a:rPr>
              <a:t>登记</a:t>
            </a:r>
            <a:r>
              <a:rPr lang="en-US" altLang="zh-CN" dirty="0">
                <a:latin typeface="华文仿宋" panose="02010600040101010101" pitchFamily="2" charset="-122"/>
                <a:ea typeface="华文仿宋" panose="02010600040101010101" pitchFamily="2" charset="-122"/>
              </a:rPr>
              <a:t>Entity</a:t>
            </a:r>
            <a:r>
              <a:rPr lang="zh-CN" altLang="en-US" dirty="0">
                <a:latin typeface="华文仿宋" panose="02010600040101010101" pitchFamily="2" charset="-122"/>
                <a:ea typeface="华文仿宋" panose="02010600040101010101" pitchFamily="2" charset="-122"/>
              </a:rPr>
              <a:t>层分析类图</a:t>
            </a:r>
            <a:endParaRPr lang="en-US" altLang="zh-CN" dirty="0">
              <a:latin typeface="华文仿宋" panose="02010600040101010101" pitchFamily="2" charset="-122"/>
              <a:ea typeface="华文仿宋" panose="02010600040101010101" pitchFamily="2" charset="-122"/>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52" y="1744267"/>
            <a:ext cx="5088976" cy="3384376"/>
          </a:xfrm>
          <a:prstGeom prst="rect">
            <a:avLst/>
          </a:prstGeom>
          <a:ln>
            <a:noFill/>
          </a:ln>
          <a:effectLst>
            <a:softEdge rad="112500"/>
          </a:effectLst>
        </p:spPr>
      </p:pic>
      <p:pic>
        <p:nvPicPr>
          <p:cNvPr id="7" name="内容占位符 6"/>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114228" y="1744267"/>
            <a:ext cx="4127915" cy="3477988"/>
          </a:xfrm>
          <a:prstGeom prst="rect">
            <a:avLst/>
          </a:prstGeom>
          <a:ln>
            <a:noFill/>
          </a:ln>
          <a:effectLst>
            <a:softEdge rad="112500"/>
          </a:effectLst>
        </p:spPr>
      </p:pic>
    </p:spTree>
    <p:extLst>
      <p:ext uri="{BB962C8B-B14F-4D97-AF65-F5344CB8AC3E}">
        <p14:creationId xmlns:p14="http://schemas.microsoft.com/office/powerpoint/2010/main" val="2761330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38</a:t>
            </a:fld>
            <a:endParaRPr lang="zh-CN" altLang="en-US"/>
          </a:p>
        </p:txBody>
      </p:sp>
      <p:sp>
        <p:nvSpPr>
          <p:cNvPr id="6" name="TextBox 6"/>
          <p:cNvSpPr txBox="1"/>
          <p:nvPr/>
        </p:nvSpPr>
        <p:spPr>
          <a:xfrm>
            <a:off x="1115616" y="6309320"/>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11-33  </a:t>
            </a:r>
            <a:r>
              <a:rPr lang="zh-CN" altLang="en-US" dirty="0" smtClean="0">
                <a:latin typeface="华文仿宋" panose="02010600040101010101" pitchFamily="2" charset="-122"/>
                <a:ea typeface="华文仿宋" panose="02010600040101010101" pitchFamily="2" charset="-122"/>
              </a:rPr>
              <a:t>申请登记用况最终</a:t>
            </a:r>
            <a:r>
              <a:rPr lang="zh-CN" altLang="en-US" dirty="0">
                <a:latin typeface="华文仿宋" panose="02010600040101010101" pitchFamily="2" charset="-122"/>
                <a:ea typeface="华文仿宋" panose="02010600040101010101" pitchFamily="2" charset="-122"/>
              </a:rPr>
              <a:t>分析模型</a:t>
            </a:r>
            <a:endParaRPr lang="en-US" altLang="zh-CN" dirty="0">
              <a:latin typeface="华文仿宋" panose="02010600040101010101" pitchFamily="2" charset="-122"/>
              <a:ea typeface="华文仿宋" panose="02010600040101010101" pitchFamily="2"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6410" y="1196752"/>
            <a:ext cx="5174146" cy="4981212"/>
          </a:xfrm>
        </p:spPr>
      </p:pic>
      <p:sp>
        <p:nvSpPr>
          <p:cNvPr id="10" name="内容占位符 2"/>
          <p:cNvSpPr txBox="1">
            <a:spLocks/>
          </p:cNvSpPr>
          <p:nvPr/>
        </p:nvSpPr>
        <p:spPr bwMode="auto">
          <a:xfrm>
            <a:off x="5060264" y="1196752"/>
            <a:ext cx="3927593" cy="5481900"/>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zh-CN" altLang="en-US" sz="2000" dirty="0" smtClean="0"/>
              <a:t>推导过程：</a:t>
            </a:r>
            <a:endParaRPr lang="en-US" altLang="zh-CN" sz="2000" dirty="0" smtClean="0"/>
          </a:p>
          <a:p>
            <a:r>
              <a:rPr lang="zh-CN" altLang="en-US" sz="2000" dirty="0" smtClean="0"/>
              <a:t>通过用况确定系统需求</a:t>
            </a:r>
            <a:endParaRPr lang="en-US" altLang="zh-CN" sz="2000" dirty="0" smtClean="0"/>
          </a:p>
          <a:p>
            <a:r>
              <a:rPr lang="zh-CN" altLang="en-US" sz="2000" dirty="0" smtClean="0"/>
              <a:t>通过用况实现，得到系统需求的计算机视觉理解</a:t>
            </a:r>
            <a:endParaRPr lang="en-US" altLang="zh-CN" sz="2000" dirty="0" smtClean="0"/>
          </a:p>
          <a:p>
            <a:r>
              <a:rPr lang="zh-CN" altLang="en-US" sz="2000" dirty="0" smtClean="0"/>
              <a:t>规定软件架构，去认定软件层次</a:t>
            </a:r>
            <a:endParaRPr lang="en-US" altLang="zh-CN" sz="2000" dirty="0" smtClean="0"/>
          </a:p>
          <a:p>
            <a:r>
              <a:rPr lang="zh-CN" altLang="en-US" sz="2000" dirty="0" smtClean="0"/>
              <a:t>在每一个层次上决定适用的软件框架</a:t>
            </a:r>
            <a:endParaRPr lang="en-US" altLang="zh-CN" sz="2000" dirty="0" smtClean="0"/>
          </a:p>
          <a:p>
            <a:r>
              <a:rPr lang="zh-CN" altLang="en-US" sz="2000" dirty="0" smtClean="0"/>
              <a:t>分析用况实现在每个软件层次上如何动作的</a:t>
            </a:r>
            <a:endParaRPr lang="en-US" altLang="zh-CN" sz="2000" dirty="0" smtClean="0"/>
          </a:p>
          <a:p>
            <a:r>
              <a:rPr lang="zh-CN" altLang="en-US" sz="2000" dirty="0"/>
              <a:t>根据</a:t>
            </a:r>
            <a:r>
              <a:rPr lang="zh-CN" altLang="en-US" sz="2000" dirty="0" smtClean="0"/>
              <a:t>每个软件层次上适用的软件框架并使用分析类来实现用况</a:t>
            </a:r>
            <a:endParaRPr lang="en-US" altLang="zh-CN" sz="2000" dirty="0" smtClean="0"/>
          </a:p>
          <a:p>
            <a:r>
              <a:rPr lang="zh-CN" altLang="en-US" sz="2000" dirty="0" smtClean="0"/>
              <a:t>综合各个软件层次得到分析类，形成分析模型</a:t>
            </a:r>
            <a:endParaRPr lang="en-US" altLang="zh-CN" sz="2000" dirty="0" smtClean="0"/>
          </a:p>
          <a:p>
            <a:r>
              <a:rPr lang="zh-CN" altLang="en-US" sz="2000" dirty="0" smtClean="0"/>
              <a:t>实现系统需求最基本的类和方法</a:t>
            </a:r>
            <a:endParaRPr lang="en-US" altLang="zh-CN" sz="2000" dirty="0" smtClean="0"/>
          </a:p>
          <a:p>
            <a:endParaRPr lang="en-US" altLang="zh-CN" sz="1800" dirty="0" smtClean="0"/>
          </a:p>
        </p:txBody>
      </p:sp>
    </p:spTree>
    <p:extLst>
      <p:ext uri="{BB962C8B-B14F-4D97-AF65-F5344CB8AC3E}">
        <p14:creationId xmlns:p14="http://schemas.microsoft.com/office/powerpoint/2010/main" val="17428489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11.6</a:t>
            </a:r>
            <a:r>
              <a:rPr lang="zh-CN" altLang="en-US" dirty="0" smtClean="0"/>
              <a:t> 组件模型</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39</a:t>
            </a:fld>
            <a:endParaRPr lang="zh-CN" altLang="en-US"/>
          </a:p>
        </p:txBody>
      </p:sp>
      <p:sp>
        <p:nvSpPr>
          <p:cNvPr id="3" name="内容占位符 2"/>
          <p:cNvSpPr>
            <a:spLocks noGrp="1"/>
          </p:cNvSpPr>
          <p:nvPr>
            <p:ph idx="1"/>
          </p:nvPr>
        </p:nvSpPr>
        <p:spPr>
          <a:xfrm>
            <a:off x="457200" y="1988840"/>
            <a:ext cx="8229600" cy="4752528"/>
          </a:xfrm>
        </p:spPr>
        <p:txBody>
          <a:bodyPr/>
          <a:lstStyle/>
          <a:p>
            <a:r>
              <a:rPr lang="zh-CN" altLang="en-US" dirty="0" smtClean="0"/>
              <a:t>组件是用来容纳分析类或设计类的</a:t>
            </a:r>
            <a:endParaRPr lang="en-US" altLang="zh-CN" dirty="0" smtClean="0"/>
          </a:p>
          <a:p>
            <a:r>
              <a:rPr lang="zh-CN" altLang="en-US" dirty="0"/>
              <a:t>目的</a:t>
            </a:r>
            <a:r>
              <a:rPr lang="zh-CN" altLang="en-US" dirty="0" smtClean="0"/>
              <a:t>是将一些</a:t>
            </a:r>
            <a:r>
              <a:rPr lang="zh-CN" altLang="en-US" dirty="0"/>
              <a:t>类组织在一起完成一组特定的</a:t>
            </a:r>
            <a:r>
              <a:rPr lang="zh-CN" altLang="en-US" dirty="0" smtClean="0"/>
              <a:t>功能</a:t>
            </a:r>
            <a:endParaRPr lang="en-US" altLang="zh-CN" dirty="0" smtClean="0"/>
          </a:p>
          <a:p>
            <a:r>
              <a:rPr lang="zh-CN" altLang="en-US" dirty="0" smtClean="0"/>
              <a:t>建立组件模型需要考虑的问题：</a:t>
            </a:r>
            <a:endParaRPr lang="en-US" altLang="zh-CN" dirty="0" smtClean="0"/>
          </a:p>
          <a:p>
            <a:pPr lvl="1"/>
            <a:r>
              <a:rPr lang="zh-CN" altLang="en-US" sz="2200" dirty="0">
                <a:latin typeface="华文仿宋" panose="02010600040101010101" pitchFamily="2" charset="-122"/>
                <a:ea typeface="华文仿宋" panose="02010600040101010101" pitchFamily="2" charset="-122"/>
              </a:rPr>
              <a:t>这些组件将成为可复用的单位</a:t>
            </a:r>
            <a:endParaRPr lang="en-US" altLang="zh-CN" sz="2200" dirty="0">
              <a:latin typeface="华文仿宋" panose="02010600040101010101" pitchFamily="2" charset="-122"/>
              <a:ea typeface="华文仿宋" panose="02010600040101010101" pitchFamily="2" charset="-122"/>
            </a:endParaRPr>
          </a:p>
          <a:p>
            <a:pPr lvl="1"/>
            <a:r>
              <a:rPr lang="zh-CN" altLang="en-US" sz="2200" dirty="0">
                <a:latin typeface="华文仿宋" panose="02010600040101010101" pitchFamily="2" charset="-122"/>
                <a:ea typeface="华文仿宋" panose="02010600040101010101" pitchFamily="2" charset="-122"/>
              </a:rPr>
              <a:t>这些</a:t>
            </a:r>
            <a:r>
              <a:rPr lang="zh-CN" altLang="en-US" sz="2200" dirty="0" smtClean="0">
                <a:latin typeface="华文仿宋" panose="02010600040101010101" pitchFamily="2" charset="-122"/>
                <a:ea typeface="华文仿宋" panose="02010600040101010101" pitchFamily="2" charset="-122"/>
              </a:rPr>
              <a:t>组件都完成了一个或一组特定的功能</a:t>
            </a:r>
            <a:endParaRPr lang="en-US" altLang="zh-CN" sz="2200" dirty="0" smtClean="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这些组件将成为可独立部署的单位</a:t>
            </a:r>
            <a:endParaRPr lang="en-US" altLang="zh-CN" sz="2200" dirty="0" smtClean="0">
              <a:latin typeface="华文仿宋" panose="02010600040101010101" pitchFamily="2" charset="-122"/>
              <a:ea typeface="华文仿宋" panose="02010600040101010101" pitchFamily="2" charset="-122"/>
            </a:endParaRPr>
          </a:p>
          <a:p>
            <a:pPr lvl="1"/>
            <a:r>
              <a:rPr lang="zh-CN" altLang="en-US" sz="2200" dirty="0" smtClean="0">
                <a:latin typeface="华文仿宋" panose="02010600040101010101" pitchFamily="2" charset="-122"/>
                <a:ea typeface="华文仿宋" panose="02010600040101010101" pitchFamily="2" charset="-122"/>
              </a:rPr>
              <a:t>每个组件都要遵循架构规范</a:t>
            </a:r>
            <a:endParaRPr lang="zh-CN" altLang="en-US" sz="2200" dirty="0">
              <a:latin typeface="华文仿宋" panose="02010600040101010101" pitchFamily="2" charset="-122"/>
              <a:ea typeface="华文仿宋" panose="02010600040101010101" pitchFamily="2" charset="-122"/>
            </a:endParaRPr>
          </a:p>
          <a:p>
            <a:endParaRPr lang="en-US" altLang="zh-CN" dirty="0" smtClean="0"/>
          </a:p>
        </p:txBody>
      </p:sp>
    </p:spTree>
    <p:extLst>
      <p:ext uri="{BB962C8B-B14F-4D97-AF65-F5344CB8AC3E}">
        <p14:creationId xmlns:p14="http://schemas.microsoft.com/office/powerpoint/2010/main" val="19882367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980728"/>
            <a:ext cx="8229600" cy="1066800"/>
          </a:xfrm>
        </p:spPr>
        <p:txBody>
          <a:bodyPr/>
          <a:lstStyle/>
          <a:p>
            <a:r>
              <a:rPr lang="en-US" altLang="zh-CN" dirty="0" smtClean="0"/>
              <a:t>11.1 </a:t>
            </a:r>
            <a:r>
              <a:rPr lang="zh-CN" altLang="en-US" dirty="0" smtClean="0"/>
              <a:t>确定系统用况</a:t>
            </a:r>
            <a:endParaRPr lang="zh-CN" altLang="en-US" dirty="0"/>
          </a:p>
        </p:txBody>
      </p:sp>
      <p:sp>
        <p:nvSpPr>
          <p:cNvPr id="3" name="内容占位符 2"/>
          <p:cNvSpPr>
            <a:spLocks noGrp="1"/>
          </p:cNvSpPr>
          <p:nvPr>
            <p:ph idx="1"/>
          </p:nvPr>
        </p:nvSpPr>
        <p:spPr/>
        <p:txBody>
          <a:bodyPr/>
          <a:lstStyle/>
          <a:p>
            <a:r>
              <a:rPr lang="zh-CN" altLang="en-US" sz="2400" dirty="0" smtClean="0">
                <a:latin typeface="华文仿宋" panose="02010600040101010101" pitchFamily="2" charset="-122"/>
                <a:ea typeface="华文仿宋" panose="02010600040101010101" pitchFamily="2" charset="-122"/>
              </a:rPr>
              <a:t>分析概念模型：从业务用况场景当中找到概念用况</a:t>
            </a:r>
            <a:endParaRPr lang="en-US" altLang="zh-CN" sz="2400" dirty="0" smtClean="0">
              <a:latin typeface="华文仿宋" panose="02010600040101010101" pitchFamily="2" charset="-122"/>
              <a:ea typeface="华文仿宋" panose="02010600040101010101" pitchFamily="2" charset="-122"/>
            </a:endParaRPr>
          </a:p>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系统用况：</a:t>
            </a:r>
            <a:r>
              <a:rPr lang="zh-CN" altLang="en-US" sz="2400" dirty="0" smtClean="0">
                <a:latin typeface="华文仿宋" panose="02010600040101010101" pitchFamily="2" charset="-122"/>
                <a:ea typeface="华文仿宋" panose="02010600040101010101" pitchFamily="2" charset="-122"/>
              </a:rPr>
              <a:t>分析业务用况场景，从业务用况场景当中抽出那些</a:t>
            </a:r>
            <a:r>
              <a:rPr lang="zh-CN" altLang="en-US" sz="2400" dirty="0" smtClean="0">
                <a:solidFill>
                  <a:srgbClr val="FF0000"/>
                </a:solidFill>
                <a:latin typeface="华文仿宋" panose="02010600040101010101" pitchFamily="2" charset="-122"/>
                <a:ea typeface="华文仿宋" panose="02010600040101010101" pitchFamily="2" charset="-122"/>
              </a:rPr>
              <a:t>可以在计算机当中实现的单元</a:t>
            </a:r>
            <a:r>
              <a:rPr lang="zh-CN" altLang="en-US" sz="2400" dirty="0" smtClean="0">
                <a:latin typeface="华文仿宋" panose="02010600040101010101" pitchFamily="2" charset="-122"/>
                <a:ea typeface="华文仿宋" panose="02010600040101010101" pitchFamily="2" charset="-122"/>
              </a:rPr>
              <a:t>来。业务用况场景通常被描述成某某做什么，然后某某又做什么</a:t>
            </a:r>
            <a:r>
              <a:rPr lang="en-US" altLang="zh-CN" sz="2400" dirty="0" smtClean="0">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a:t>
            </a:r>
            <a:r>
              <a:rPr lang="zh-CN" altLang="en-US" sz="2400" dirty="0" smtClean="0">
                <a:solidFill>
                  <a:srgbClr val="FF0000"/>
                </a:solidFill>
                <a:latin typeface="华文仿宋" panose="02010600040101010101" pitchFamily="2" charset="-122"/>
                <a:ea typeface="华文仿宋" panose="02010600040101010101" pitchFamily="2" charset="-122"/>
              </a:rPr>
              <a:t>某某做什么</a:t>
            </a:r>
            <a:r>
              <a:rPr lang="zh-CN" altLang="en-US" sz="2400" dirty="0" smtClean="0">
                <a:latin typeface="华文仿宋" panose="02010600040101010101" pitchFamily="2" charset="-122"/>
                <a:ea typeface="华文仿宋" panose="02010600040101010101" pitchFamily="2" charset="-122"/>
              </a:rPr>
              <a:t>就是系统用况的来源</a:t>
            </a:r>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a:p>
            <a:endParaRPr lang="en-US" altLang="zh-CN" sz="2400" dirty="0" smtClean="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4</a:t>
            </a:fld>
            <a:endParaRPr lang="zh-CN" altLang="en-US"/>
          </a:p>
        </p:txBody>
      </p:sp>
    </p:spTree>
    <p:extLst>
      <p:ext uri="{BB962C8B-B14F-4D97-AF65-F5344CB8AC3E}">
        <p14:creationId xmlns:p14="http://schemas.microsoft.com/office/powerpoint/2010/main" val="26103546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325438" y="401121"/>
            <a:ext cx="8229600" cy="1066800"/>
          </a:xfrm>
        </p:spPr>
        <p:txBody>
          <a:bodyPr/>
          <a:lstStyle/>
          <a:p>
            <a:pPr eaLnBrk="1" hangingPunct="1"/>
            <a:r>
              <a:rPr lang="zh-CN" altLang="en-US" dirty="0"/>
              <a:t>例：申请</a:t>
            </a:r>
            <a:r>
              <a:rPr lang="zh-CN" altLang="en-US" dirty="0" smtClean="0"/>
              <a:t>登记用况</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40</a:t>
            </a:fld>
            <a:endParaRPr lang="zh-CN" altLang="en-US"/>
          </a:p>
        </p:txBody>
      </p:sp>
      <p:sp>
        <p:nvSpPr>
          <p:cNvPr id="6" name="TextBox 6"/>
          <p:cNvSpPr txBox="1"/>
          <p:nvPr/>
        </p:nvSpPr>
        <p:spPr>
          <a:xfrm>
            <a:off x="1026336" y="5949280"/>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11-34  </a:t>
            </a:r>
            <a:r>
              <a:rPr lang="zh-CN" altLang="en-US" dirty="0" smtClean="0">
                <a:latin typeface="华文仿宋" panose="02010600040101010101" pitchFamily="2" charset="-122"/>
                <a:ea typeface="华文仿宋" panose="02010600040101010101" pitchFamily="2" charset="-122"/>
              </a:rPr>
              <a:t>申请登记业务运行环境</a:t>
            </a:r>
            <a:endParaRPr lang="en-US" altLang="zh-CN" dirty="0">
              <a:latin typeface="华文仿宋" panose="02010600040101010101" pitchFamily="2" charset="-122"/>
              <a:ea typeface="华文仿宋" panose="02010600040101010101" pitchFamily="2" charset="-122"/>
            </a:endParaRPr>
          </a:p>
        </p:txBody>
      </p:sp>
      <p:pic>
        <p:nvPicPr>
          <p:cNvPr id="5" name="内容占位符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204" y="1509937"/>
            <a:ext cx="4482013" cy="3575247"/>
          </a:xfr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3475" y="1592436"/>
            <a:ext cx="3735815" cy="3462287"/>
          </a:xfrm>
          <a:prstGeom prst="rect">
            <a:avLst/>
          </a:prstGeom>
        </p:spPr>
      </p:pic>
      <p:sp>
        <p:nvSpPr>
          <p:cNvPr id="11" name="TextBox 6"/>
          <p:cNvSpPr txBox="1"/>
          <p:nvPr/>
        </p:nvSpPr>
        <p:spPr>
          <a:xfrm>
            <a:off x="5243874" y="5909527"/>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11-37  </a:t>
            </a:r>
            <a:r>
              <a:rPr lang="zh-CN" altLang="en-US" dirty="0" smtClean="0">
                <a:latin typeface="华文仿宋" panose="02010600040101010101" pitchFamily="2" charset="-122"/>
                <a:ea typeface="华文仿宋" panose="02010600040101010101" pitchFamily="2" charset="-122"/>
              </a:rPr>
              <a:t>申请登记服务组件运行环境</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359020605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en-US" altLang="zh-CN" dirty="0" smtClean="0"/>
              <a:t>11.7 </a:t>
            </a:r>
            <a:r>
              <a:rPr lang="zh-CN" altLang="en-US" dirty="0"/>
              <a:t>部署</a:t>
            </a:r>
            <a:r>
              <a:rPr lang="zh-CN" altLang="en-US" dirty="0" smtClean="0"/>
              <a:t>模型</a:t>
            </a: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41</a:t>
            </a:fld>
            <a:endParaRPr lang="zh-CN" altLang="en-US"/>
          </a:p>
        </p:txBody>
      </p:sp>
      <p:sp>
        <p:nvSpPr>
          <p:cNvPr id="3" name="内容占位符 2"/>
          <p:cNvSpPr>
            <a:spLocks noGrp="1"/>
          </p:cNvSpPr>
          <p:nvPr>
            <p:ph idx="1"/>
          </p:nvPr>
        </p:nvSpPr>
        <p:spPr>
          <a:xfrm>
            <a:off x="457200" y="1988840"/>
            <a:ext cx="8229600" cy="4752528"/>
          </a:xfrm>
        </p:spPr>
        <p:txBody>
          <a:bodyPr/>
          <a:lstStyle/>
          <a:p>
            <a:r>
              <a:rPr lang="zh-CN" altLang="en-US" dirty="0" smtClean="0"/>
              <a:t>又称实施模型</a:t>
            </a:r>
            <a:endParaRPr lang="en-US" altLang="zh-CN" dirty="0" smtClean="0"/>
          </a:p>
          <a:p>
            <a:r>
              <a:rPr lang="zh-CN" altLang="en-US" dirty="0" smtClean="0"/>
              <a:t>作用：定义构成应用程序的各个部分在物理结构上的安装和部署位置。</a:t>
            </a:r>
            <a:endParaRPr lang="en-US" altLang="zh-CN" dirty="0" smtClean="0"/>
          </a:p>
          <a:p>
            <a:r>
              <a:rPr lang="zh-CN" altLang="en-US" dirty="0" smtClean="0"/>
              <a:t>其中，物理结构包括客户机、服务器、网络节点、移动设备等所有可能的程序逻辑处理设备和文件存放设备。</a:t>
            </a:r>
            <a:endParaRPr lang="en-US" altLang="zh-CN" dirty="0" smtClean="0"/>
          </a:p>
        </p:txBody>
      </p:sp>
    </p:spTree>
    <p:extLst>
      <p:ext uri="{BB962C8B-B14F-4D97-AF65-F5344CB8AC3E}">
        <p14:creationId xmlns:p14="http://schemas.microsoft.com/office/powerpoint/2010/main" val="36617696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107504" y="375788"/>
            <a:ext cx="8229600" cy="1066800"/>
          </a:xfrm>
        </p:spPr>
        <p:txBody>
          <a:bodyPr/>
          <a:lstStyle/>
          <a:p>
            <a:pPr eaLnBrk="1" hangingPunct="1"/>
            <a:r>
              <a:rPr lang="zh-CN" altLang="en-US" sz="2800" dirty="0"/>
              <a:t>例：供电企业管理系统</a:t>
            </a:r>
            <a:endParaRPr lang="zh-CN" altLang="en-US" sz="2800" dirty="0" smtClean="0"/>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42</a:t>
            </a:fld>
            <a:endParaRPr lang="zh-CN" altLang="en-US"/>
          </a:p>
        </p:txBody>
      </p:sp>
      <p:sp>
        <p:nvSpPr>
          <p:cNvPr id="6" name="TextBox 6"/>
          <p:cNvSpPr txBox="1"/>
          <p:nvPr/>
        </p:nvSpPr>
        <p:spPr>
          <a:xfrm>
            <a:off x="107504" y="6165304"/>
            <a:ext cx="3792622" cy="369332"/>
          </a:xfrm>
          <a:prstGeom prst="rect">
            <a:avLst/>
          </a:prstGeom>
          <a:solidFill>
            <a:schemeClr val="bg1"/>
          </a:solidFill>
        </p:spPr>
        <p:txBody>
          <a:bodyPr wrap="square" rtlCol="0">
            <a:spAutoFit/>
          </a:bodyPr>
          <a:lstStyle/>
          <a:p>
            <a:r>
              <a:rPr lang="zh-CN" altLang="en-US" dirty="0">
                <a:latin typeface="华文仿宋" panose="02010600040101010101" pitchFamily="2" charset="-122"/>
                <a:ea typeface="华文仿宋" panose="02010600040101010101" pitchFamily="2" charset="-122"/>
              </a:rPr>
              <a:t>图</a:t>
            </a:r>
            <a:r>
              <a:rPr lang="en-US" altLang="zh-CN" dirty="0" smtClean="0">
                <a:latin typeface="华文仿宋" panose="02010600040101010101" pitchFamily="2" charset="-122"/>
                <a:ea typeface="华文仿宋" panose="02010600040101010101" pitchFamily="2" charset="-122"/>
              </a:rPr>
              <a:t>11-48  </a:t>
            </a:r>
            <a:r>
              <a:rPr lang="zh-CN" altLang="en-US" dirty="0" smtClean="0">
                <a:latin typeface="华文仿宋" panose="02010600040101010101" pitchFamily="2" charset="-122"/>
                <a:ea typeface="华文仿宋" panose="02010600040101010101" pitchFamily="2" charset="-122"/>
              </a:rPr>
              <a:t>供电企业管理系统部署模型</a:t>
            </a:r>
            <a:endParaRPr lang="en-US" altLang="zh-CN" dirty="0">
              <a:latin typeface="华文仿宋" panose="02010600040101010101" pitchFamily="2" charset="-122"/>
              <a:ea typeface="华文仿宋" panose="02010600040101010101" pitchFamily="2" charset="-122"/>
            </a:endParaRP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3509" y="1196752"/>
            <a:ext cx="3298221" cy="4804054"/>
          </a:xfrm>
        </p:spPr>
      </p:pic>
      <p:sp>
        <p:nvSpPr>
          <p:cNvPr id="10" name="内容占位符 2"/>
          <p:cNvSpPr txBox="1">
            <a:spLocks/>
          </p:cNvSpPr>
          <p:nvPr/>
        </p:nvSpPr>
        <p:spPr bwMode="auto">
          <a:xfrm>
            <a:off x="3884120" y="697361"/>
            <a:ext cx="5259880" cy="6048672"/>
          </a:xfrm>
          <a:prstGeom prst="rect">
            <a:avLst/>
          </a:prstGeom>
          <a:solidFill>
            <a:schemeClr val="bg1"/>
          </a:solidFill>
          <a:ln>
            <a:noFill/>
          </a:ln>
          <a:extLst/>
        </p:spPr>
        <p:txBody>
          <a:bodyPr vert="horz" wrap="square" lIns="91440" tIns="45720" rIns="91440" bIns="45720" numCol="1" anchor="t" anchorCtr="0" compatLnSpc="1">
            <a:prstTxWarp prst="textNoShape">
              <a:avLst/>
            </a:prstTxWarp>
          </a:bodyPr>
          <a:lstStyle>
            <a:lvl1pPr marL="365125" indent="-255588" algn="l" rtl="0" eaLnBrk="0" fontAlgn="base" hangingPunct="0">
              <a:spcBef>
                <a:spcPts val="300"/>
              </a:spcBef>
              <a:spcAft>
                <a:spcPct val="0"/>
              </a:spcAft>
              <a:buClr>
                <a:srgbClr val="A04DA3"/>
              </a:buClr>
              <a:buFont typeface="Georgia"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itchFamily="18" charset="0"/>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zh-CN" altLang="en-US" sz="2000" dirty="0" smtClean="0"/>
              <a:t>基于</a:t>
            </a:r>
            <a:r>
              <a:rPr lang="en-US" altLang="zh-CN" sz="2000" dirty="0" smtClean="0"/>
              <a:t>Web</a:t>
            </a:r>
            <a:r>
              <a:rPr lang="zh-CN" altLang="en-US" sz="2000" dirty="0" smtClean="0"/>
              <a:t>的应用程序，采用</a:t>
            </a:r>
            <a:r>
              <a:rPr lang="en-US" altLang="zh-CN" sz="2000" dirty="0" smtClean="0"/>
              <a:t>Oracle</a:t>
            </a:r>
            <a:r>
              <a:rPr lang="zh-CN" altLang="en-US" sz="2000" dirty="0" smtClean="0"/>
              <a:t>数据库</a:t>
            </a:r>
            <a:endParaRPr lang="en-US" altLang="zh-CN" sz="2000" dirty="0" smtClean="0"/>
          </a:p>
          <a:p>
            <a:pPr marL="109537" indent="0">
              <a:buFont typeface="Georgia" pitchFamily="18" charset="0"/>
              <a:buNone/>
            </a:pPr>
            <a:r>
              <a:rPr lang="en-US" altLang="zh-CN" sz="2000" dirty="0" smtClean="0"/>
              <a:t>                     ------Web</a:t>
            </a:r>
            <a:r>
              <a:rPr lang="zh-CN" altLang="en-US" sz="2000" dirty="0" smtClean="0"/>
              <a:t>服务器，数据库服务器</a:t>
            </a:r>
            <a:endParaRPr lang="en-US" altLang="zh-CN" sz="2000" dirty="0" smtClean="0"/>
          </a:p>
          <a:p>
            <a:r>
              <a:rPr lang="en-US" altLang="zh-CN" sz="2000" dirty="0" smtClean="0"/>
              <a:t>  </a:t>
            </a:r>
            <a:r>
              <a:rPr lang="en-US" altLang="zh-CN" sz="2000" dirty="0" err="1" smtClean="0"/>
              <a:t>BusinessControl</a:t>
            </a:r>
            <a:r>
              <a:rPr lang="zh-CN" altLang="en-US" sz="2000" dirty="0" smtClean="0"/>
              <a:t>层、</a:t>
            </a:r>
            <a:r>
              <a:rPr lang="en-US" altLang="zh-CN" sz="2000" dirty="0" smtClean="0"/>
              <a:t>Entity</a:t>
            </a:r>
            <a:r>
              <a:rPr lang="zh-CN" altLang="en-US" sz="2000" dirty="0" smtClean="0"/>
              <a:t>层、</a:t>
            </a:r>
            <a:r>
              <a:rPr lang="en-US" altLang="zh-CN" sz="2000" dirty="0" err="1" smtClean="0"/>
              <a:t>DBControl</a:t>
            </a:r>
            <a:r>
              <a:rPr lang="zh-CN" altLang="en-US" sz="2000" dirty="0" smtClean="0"/>
              <a:t>层。</a:t>
            </a:r>
            <a:endParaRPr lang="en-US" altLang="zh-CN" sz="2000" dirty="0" smtClean="0"/>
          </a:p>
          <a:p>
            <a:r>
              <a:rPr lang="zh-CN" altLang="en-US" sz="2000" dirty="0" smtClean="0"/>
              <a:t>银行代收电费，需要银行收费接口，这个接口的安全要求、通信协议与其他业务不同。考虑增加一台收费前置机部署银行收费接口</a:t>
            </a:r>
            <a:endParaRPr lang="en-US" altLang="zh-CN" sz="2000" dirty="0" smtClean="0"/>
          </a:p>
          <a:p>
            <a:r>
              <a:rPr lang="zh-CN" altLang="en-US" sz="2000" dirty="0"/>
              <a:t>呼叫中心</a:t>
            </a:r>
            <a:r>
              <a:rPr lang="zh-CN" altLang="en-US" sz="2000" dirty="0" smtClean="0"/>
              <a:t>系统申请登记，需要数字证书认证才能操作系统，因此添加</a:t>
            </a:r>
            <a:r>
              <a:rPr lang="en-US" altLang="zh-CN" sz="2000" dirty="0" smtClean="0"/>
              <a:t>CA</a:t>
            </a:r>
            <a:r>
              <a:rPr lang="zh-CN" altLang="en-US" sz="2000" dirty="0" smtClean="0"/>
              <a:t>认证服务器</a:t>
            </a:r>
            <a:endParaRPr lang="en-US" altLang="zh-CN" sz="2000" dirty="0" smtClean="0"/>
          </a:p>
          <a:p>
            <a:r>
              <a:rPr lang="zh-CN" altLang="en-US" sz="2000" dirty="0" smtClean="0"/>
              <a:t>历史数据备份、管理和查询，增加历史数据库服务器。</a:t>
            </a:r>
            <a:endParaRPr lang="en-US" altLang="zh-CN" sz="2000" dirty="0" smtClean="0"/>
          </a:p>
          <a:p>
            <a:r>
              <a:rPr lang="zh-CN" altLang="en-US" sz="2000" dirty="0"/>
              <a:t>为抄表</a:t>
            </a:r>
            <a:r>
              <a:rPr lang="zh-CN" altLang="en-US" sz="2000" dirty="0" smtClean="0"/>
              <a:t>机部署硬件，便于抄表示数导入导出到管理系统。</a:t>
            </a:r>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2000" dirty="0" smtClean="0"/>
          </a:p>
          <a:p>
            <a:endParaRPr lang="en-US" altLang="zh-CN" sz="1800" dirty="0" smtClean="0"/>
          </a:p>
        </p:txBody>
      </p:sp>
    </p:spTree>
    <p:extLst>
      <p:ext uri="{BB962C8B-B14F-4D97-AF65-F5344CB8AC3E}">
        <p14:creationId xmlns:p14="http://schemas.microsoft.com/office/powerpoint/2010/main" val="11662660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a:xfrm>
            <a:off x="457200" y="836613"/>
            <a:ext cx="8229600" cy="1066800"/>
          </a:xfrm>
        </p:spPr>
        <p:txBody>
          <a:bodyPr/>
          <a:lstStyle/>
          <a:p>
            <a:pPr eaLnBrk="1" hangingPunct="1"/>
            <a:r>
              <a:rPr lang="zh-CN" altLang="en-US" dirty="0" smtClean="0"/>
              <a:t>本章</a:t>
            </a:r>
            <a:r>
              <a:rPr lang="zh-CN" altLang="en-US" dirty="0"/>
              <a:t>小结</a:t>
            </a:r>
            <a:endParaRPr lang="zh-CN" altLang="en-US" dirty="0" smtClean="0"/>
          </a:p>
        </p:txBody>
      </p:sp>
      <p:sp>
        <p:nvSpPr>
          <p:cNvPr id="7171" name="Rectangle 3"/>
          <p:cNvSpPr>
            <a:spLocks noGrp="1" noChangeArrowheads="1"/>
          </p:cNvSpPr>
          <p:nvPr>
            <p:ph idx="1"/>
          </p:nvPr>
        </p:nvSpPr>
        <p:spPr>
          <a:xfrm>
            <a:off x="457200" y="2155949"/>
            <a:ext cx="8229600" cy="2425179"/>
          </a:xfrm>
        </p:spPr>
        <p:txBody>
          <a:bodyPr lIns="80976" tIns="40488" rIns="80976" bIns="40488" numCol="2">
            <a:normAutofit/>
          </a:bodyPr>
          <a:lstStyle/>
          <a:p>
            <a:pPr eaLnBrk="1" hangingPunct="1">
              <a:defRPr/>
            </a:pPr>
            <a:r>
              <a:rPr lang="en-US" altLang="zh-CN" dirty="0" smtClean="0">
                <a:latin typeface="华文仿宋" pitchFamily="2" charset="-122"/>
                <a:ea typeface="华文仿宋" pitchFamily="2" charset="-122"/>
              </a:rPr>
              <a:t>11.1</a:t>
            </a:r>
            <a:r>
              <a:rPr lang="zh-CN" altLang="en-US" dirty="0" smtClean="0">
                <a:latin typeface="华文仿宋" pitchFamily="2" charset="-122"/>
                <a:ea typeface="华文仿宋" pitchFamily="2" charset="-122"/>
              </a:rPr>
              <a:t>、确定系统用况</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11.2</a:t>
            </a:r>
            <a:r>
              <a:rPr lang="zh-CN" altLang="en-US" dirty="0" smtClean="0">
                <a:latin typeface="华文仿宋" pitchFamily="2" charset="-122"/>
                <a:ea typeface="华文仿宋" pitchFamily="2" charset="-122"/>
              </a:rPr>
              <a:t>、分析业务规则</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11.3</a:t>
            </a:r>
            <a:r>
              <a:rPr lang="zh-CN" altLang="en-US" dirty="0" smtClean="0">
                <a:latin typeface="华文仿宋" pitchFamily="2" charset="-122"/>
                <a:ea typeface="华文仿宋" pitchFamily="2" charset="-122"/>
              </a:rPr>
              <a:t>、用况实现</a:t>
            </a:r>
          </a:p>
          <a:p>
            <a:pPr eaLnBrk="1" hangingPunct="1">
              <a:defRPr/>
            </a:pPr>
            <a:r>
              <a:rPr lang="en-US" altLang="zh-CN" dirty="0" smtClean="0">
                <a:latin typeface="华文仿宋" pitchFamily="2" charset="-122"/>
                <a:ea typeface="华文仿宋" pitchFamily="2" charset="-122"/>
              </a:rPr>
              <a:t>11.4</a:t>
            </a:r>
            <a:r>
              <a:rPr lang="zh-CN" altLang="en-US" dirty="0" smtClean="0">
                <a:latin typeface="华文仿宋" pitchFamily="2" charset="-122"/>
                <a:ea typeface="华文仿宋" pitchFamily="2" charset="-122"/>
              </a:rPr>
              <a:t>、软件架构和框架</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11.5</a:t>
            </a:r>
            <a:r>
              <a:rPr lang="zh-CN" altLang="en-US" dirty="0" smtClean="0">
                <a:latin typeface="华文仿宋" pitchFamily="2" charset="-122"/>
                <a:ea typeface="华文仿宋" pitchFamily="2" charset="-122"/>
              </a:rPr>
              <a:t>、分析模型</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11.6</a:t>
            </a:r>
            <a:r>
              <a:rPr lang="zh-CN" altLang="en-US" dirty="0" smtClean="0">
                <a:latin typeface="华文仿宋" pitchFamily="2" charset="-122"/>
                <a:ea typeface="华文仿宋" pitchFamily="2" charset="-122"/>
              </a:rPr>
              <a:t>、组件模型</a:t>
            </a:r>
            <a:endParaRPr lang="en-US" altLang="zh-CN" dirty="0" smtClean="0">
              <a:latin typeface="华文仿宋" pitchFamily="2" charset="-122"/>
              <a:ea typeface="华文仿宋" pitchFamily="2" charset="-122"/>
            </a:endParaRPr>
          </a:p>
          <a:p>
            <a:pPr eaLnBrk="1" hangingPunct="1">
              <a:defRPr/>
            </a:pPr>
            <a:r>
              <a:rPr lang="en-US" altLang="zh-CN" dirty="0" smtClean="0">
                <a:latin typeface="华文仿宋" pitchFamily="2" charset="-122"/>
                <a:ea typeface="华文仿宋" pitchFamily="2" charset="-122"/>
              </a:rPr>
              <a:t>11.7</a:t>
            </a:r>
            <a:r>
              <a:rPr lang="zh-CN" altLang="en-US" dirty="0" smtClean="0">
                <a:latin typeface="华文仿宋" pitchFamily="2" charset="-122"/>
                <a:ea typeface="华文仿宋" pitchFamily="2" charset="-122"/>
              </a:rPr>
              <a:t>、部署模型</a:t>
            </a:r>
            <a:endParaRPr lang="en-US" altLang="zh-CN" dirty="0" smtClean="0">
              <a:latin typeface="华文仿宋" pitchFamily="2" charset="-122"/>
              <a:ea typeface="华文仿宋" pitchFamily="2" charset="-122"/>
            </a:endParaRPr>
          </a:p>
        </p:txBody>
      </p:sp>
      <p:sp>
        <p:nvSpPr>
          <p:cNvPr id="2" name="灯片编号占位符 1"/>
          <p:cNvSpPr>
            <a:spLocks noGrp="1"/>
          </p:cNvSpPr>
          <p:nvPr>
            <p:ph type="sldNum" sz="quarter" idx="12"/>
          </p:nvPr>
        </p:nvSpPr>
        <p:spPr/>
        <p:txBody>
          <a:bodyPr/>
          <a:lstStyle/>
          <a:p>
            <a:pPr>
              <a:defRPr/>
            </a:pPr>
            <a:fld id="{EBDEDCD2-1EBD-4B63-85DC-16AEED8815EF}" type="slidenum">
              <a:rPr lang="zh-CN" altLang="en-US" smtClean="0"/>
              <a:pPr>
                <a:defRPr/>
              </a:pPr>
              <a:t>43</a:t>
            </a:fld>
            <a:endParaRPr lang="zh-CN" altLang="en-US"/>
          </a:p>
        </p:txBody>
      </p:sp>
    </p:spTree>
    <p:extLst>
      <p:ext uri="{BB962C8B-B14F-4D97-AF65-F5344CB8AC3E}">
        <p14:creationId xmlns:p14="http://schemas.microsoft.com/office/powerpoint/2010/main" val="39378155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a:xfrm>
            <a:off x="3132138" y="2852738"/>
            <a:ext cx="2663825" cy="1066800"/>
          </a:xfrm>
        </p:spPr>
        <p:txBody>
          <a:bodyPr/>
          <a:lstStyle/>
          <a:p>
            <a:pPr eaLnBrk="1" hangingPunct="1"/>
            <a:r>
              <a:rPr lang="zh-CN" altLang="en-US" sz="7200" smtClean="0"/>
              <a:t>谢 谢 ！</a:t>
            </a:r>
          </a:p>
        </p:txBody>
      </p:sp>
      <p:sp>
        <p:nvSpPr>
          <p:cNvPr id="2" name="灯片编号占位符 1"/>
          <p:cNvSpPr>
            <a:spLocks noGrp="1"/>
          </p:cNvSpPr>
          <p:nvPr>
            <p:ph type="sldNum" sz="quarter" idx="12"/>
          </p:nvPr>
        </p:nvSpPr>
        <p:spPr/>
        <p:txBody>
          <a:bodyPr/>
          <a:lstStyle/>
          <a:p>
            <a:pPr>
              <a:defRPr/>
            </a:pPr>
            <a:fld id="{FE3BA964-C729-4674-8E48-E07964A83231}" type="slidenum">
              <a:rPr lang="zh-CN" altLang="en-US" smtClean="0"/>
              <a:pPr>
                <a:defRPr/>
              </a:pPr>
              <a:t>44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5</a:t>
            </a:fld>
            <a:endParaRPr lang="zh-CN" altLang="en-US"/>
          </a:p>
        </p:txBody>
      </p:sp>
      <p:sp>
        <p:nvSpPr>
          <p:cNvPr id="8" name="TextBox 7"/>
          <p:cNvSpPr txBox="1"/>
          <p:nvPr/>
        </p:nvSpPr>
        <p:spPr>
          <a:xfrm>
            <a:off x="581696" y="755993"/>
            <a:ext cx="7128792" cy="830997"/>
          </a:xfrm>
          <a:prstGeom prst="rect">
            <a:avLst/>
          </a:prstGeom>
          <a:noFill/>
        </p:spPr>
        <p:txBody>
          <a:bodyPr wrap="square" rtlCol="0">
            <a:spAutoFit/>
          </a:bodyPr>
          <a:lstStyle/>
          <a:p>
            <a:r>
              <a:rPr lang="zh-CN" altLang="en-US" sz="1600" dirty="0" smtClean="0">
                <a:latin typeface="华文仿宋" panose="02010600040101010101" pitchFamily="2" charset="-122"/>
                <a:ea typeface="华文仿宋" panose="02010600040101010101" pitchFamily="2" charset="-122"/>
              </a:rPr>
              <a:t>下图是一个办理登机手续业务用况场景。</a:t>
            </a:r>
            <a:endParaRPr lang="en-US" altLang="zh-CN" sz="1600" dirty="0" smtClean="0">
              <a:latin typeface="华文仿宋" panose="02010600040101010101" pitchFamily="2" charset="-122"/>
              <a:ea typeface="华文仿宋" panose="02010600040101010101" pitchFamily="2" charset="-122"/>
            </a:endParaRPr>
          </a:p>
          <a:p>
            <a:r>
              <a:rPr lang="zh-CN" altLang="en-US" sz="1600" dirty="0" smtClean="0">
                <a:latin typeface="华文仿宋" panose="02010600040101010101" pitchFamily="2" charset="-122"/>
                <a:ea typeface="华文仿宋" panose="02010600040101010101" pitchFamily="2" charset="-122"/>
              </a:rPr>
              <a:t>备选的系统用况：客户出示机票和身份证、值机人员核对身份证、值机人员办理登机手续、值机人员打印登机</a:t>
            </a:r>
            <a:r>
              <a:rPr lang="zh-CN" altLang="en-US" sz="1600" dirty="0">
                <a:latin typeface="华文仿宋" panose="02010600040101010101" pitchFamily="2" charset="-122"/>
                <a:ea typeface="华文仿宋" panose="02010600040101010101" pitchFamily="2" charset="-122"/>
              </a:rPr>
              <a:t>牌</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712" y="1708932"/>
            <a:ext cx="4991100" cy="5114925"/>
          </a:xfrm>
          <a:prstGeom prst="rect">
            <a:avLst/>
          </a:prstGeom>
        </p:spPr>
      </p:pic>
    </p:spTree>
    <p:extLst>
      <p:ext uri="{BB962C8B-B14F-4D97-AF65-F5344CB8AC3E}">
        <p14:creationId xmlns:p14="http://schemas.microsoft.com/office/powerpoint/2010/main" val="1300081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504" y="1124744"/>
            <a:ext cx="4145623" cy="4248472"/>
          </a:xfrm>
          <a:prstGeom prst="rect">
            <a:avLst/>
          </a:prstGeom>
        </p:spPr>
      </p:pic>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6</a:t>
            </a:fld>
            <a:endParaRPr lang="zh-CN" altLang="en-US"/>
          </a:p>
        </p:txBody>
      </p:sp>
      <p:sp>
        <p:nvSpPr>
          <p:cNvPr id="8" name="TextBox 7"/>
          <p:cNvSpPr txBox="1"/>
          <p:nvPr/>
        </p:nvSpPr>
        <p:spPr>
          <a:xfrm>
            <a:off x="4345576" y="1725486"/>
            <a:ext cx="4536504" cy="3046988"/>
          </a:xfrm>
          <a:prstGeom prst="rect">
            <a:avLst/>
          </a:prstGeom>
          <a:noFill/>
        </p:spPr>
        <p:txBody>
          <a:bodyPr wrap="square" rtlCol="0">
            <a:spAutoFit/>
          </a:bodyPr>
          <a:lstStyle/>
          <a:p>
            <a:r>
              <a:rPr lang="zh-CN" altLang="en-US" sz="1600" dirty="0" smtClean="0">
                <a:latin typeface="华文仿宋" panose="02010600040101010101" pitchFamily="2" charset="-122"/>
                <a:ea typeface="华文仿宋" panose="02010600040101010101" pitchFamily="2" charset="-122"/>
              </a:rPr>
              <a:t>判断是否为系统用况：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b="1" dirty="0">
                <a:solidFill>
                  <a:schemeClr val="accent2">
                    <a:lumMod val="75000"/>
                  </a:schemeClr>
                </a:solidFill>
                <a:latin typeface="华文仿宋" panose="02010600040101010101" pitchFamily="2" charset="-122"/>
                <a:ea typeface="华文仿宋" panose="02010600040101010101" pitchFamily="2" charset="-122"/>
              </a:rPr>
              <a:t>1</a:t>
            </a:r>
            <a:r>
              <a:rPr lang="zh-CN" altLang="en-US" sz="1600" b="1" dirty="0">
                <a:solidFill>
                  <a:schemeClr val="accent2">
                    <a:lumMod val="75000"/>
                  </a:schemeClr>
                </a:solidFill>
                <a:latin typeface="华文仿宋" panose="02010600040101010101" pitchFamily="2" charset="-122"/>
                <a:ea typeface="华文仿宋" panose="02010600040101010101" pitchFamily="2" charset="-122"/>
              </a:rPr>
              <a:t>）客户出示机票和身份证：</a:t>
            </a:r>
            <a:endParaRPr lang="en-US" altLang="zh-CN" sz="1600" b="1" dirty="0">
              <a:solidFill>
                <a:schemeClr val="accent2">
                  <a:lumMod val="75000"/>
                </a:schemeClr>
              </a:solidFill>
              <a:latin typeface="华文仿宋" panose="02010600040101010101" pitchFamily="2" charset="-122"/>
              <a:ea typeface="华文仿宋" panose="02010600040101010101" pitchFamily="2" charset="-122"/>
            </a:endParaRPr>
          </a:p>
          <a:p>
            <a:r>
              <a:rPr lang="en-US" altLang="zh-CN" sz="1600" dirty="0">
                <a:latin typeface="华文仿宋" panose="02010600040101010101" pitchFamily="2" charset="-122"/>
                <a:ea typeface="华文仿宋" panose="02010600040101010101" pitchFamily="2" charset="-122"/>
              </a:rPr>
              <a:t>          </a:t>
            </a:r>
            <a:r>
              <a:rPr lang="en-US" altLang="zh-CN" sz="1600" dirty="0" smtClean="0">
                <a:latin typeface="华文仿宋" panose="02010600040101010101" pitchFamily="2" charset="-122"/>
                <a:ea typeface="华文仿宋" panose="02010600040101010101" pitchFamily="2" charset="-122"/>
              </a:rPr>
              <a:t>                    --</a:t>
            </a:r>
            <a:r>
              <a:rPr lang="zh-CN" altLang="en-US" sz="1600" dirty="0" smtClean="0">
                <a:latin typeface="华文仿宋" panose="02010600040101010101" pitchFamily="2" charset="-122"/>
                <a:ea typeface="华文仿宋" panose="02010600040101010101" pitchFamily="2" charset="-122"/>
              </a:rPr>
              <a:t>非</a:t>
            </a:r>
            <a:r>
              <a:rPr lang="zh-CN" altLang="en-US" sz="1600" dirty="0">
                <a:latin typeface="华文仿宋" panose="02010600040101010101" pitchFamily="2" charset="-122"/>
                <a:ea typeface="华文仿宋" panose="02010600040101010101" pitchFamily="2" charset="-122"/>
              </a:rPr>
              <a:t>系统用况</a:t>
            </a:r>
            <a:endParaRPr lang="en-US" altLang="zh-CN" sz="1600" dirty="0">
              <a:latin typeface="华文仿宋" panose="02010600040101010101" pitchFamily="2" charset="-122"/>
              <a:ea typeface="华文仿宋" panose="02010600040101010101" pitchFamily="2" charset="-122"/>
            </a:endParaRPr>
          </a:p>
          <a:p>
            <a:r>
              <a:rPr lang="en-US" altLang="zh-CN" sz="1600" b="1" dirty="0">
                <a:solidFill>
                  <a:schemeClr val="accent2">
                    <a:lumMod val="75000"/>
                  </a:schemeClr>
                </a:solidFill>
                <a:latin typeface="华文仿宋" panose="02010600040101010101" pitchFamily="2" charset="-122"/>
                <a:ea typeface="华文仿宋" panose="02010600040101010101" pitchFamily="2" charset="-122"/>
              </a:rPr>
              <a:t>2</a:t>
            </a:r>
            <a:r>
              <a:rPr lang="zh-CN" altLang="en-US" sz="1600" b="1" dirty="0">
                <a:solidFill>
                  <a:schemeClr val="accent2">
                    <a:lumMod val="75000"/>
                  </a:schemeClr>
                </a:solidFill>
                <a:latin typeface="华文仿宋" panose="02010600040101010101" pitchFamily="2" charset="-122"/>
                <a:ea typeface="华文仿宋" panose="02010600040101010101" pitchFamily="2" charset="-122"/>
              </a:rPr>
              <a:t>）值机人员核对身份证：</a:t>
            </a:r>
            <a:endParaRPr lang="en-US" altLang="zh-CN" sz="1600" b="1" dirty="0">
              <a:solidFill>
                <a:schemeClr val="accent2">
                  <a:lumMod val="75000"/>
                </a:schemeClr>
              </a:solidFill>
              <a:latin typeface="华文仿宋" panose="02010600040101010101" pitchFamily="2" charset="-122"/>
              <a:ea typeface="华文仿宋" panose="02010600040101010101" pitchFamily="2" charset="-122"/>
            </a:endParaRPr>
          </a:p>
          <a:p>
            <a:r>
              <a:rPr lang="en-US" altLang="zh-CN" sz="1600" dirty="0">
                <a:latin typeface="华文仿宋" panose="02010600040101010101" pitchFamily="2" charset="-122"/>
                <a:ea typeface="华文仿宋" panose="02010600040101010101" pitchFamily="2" charset="-122"/>
              </a:rPr>
              <a:t>      --</a:t>
            </a:r>
            <a:r>
              <a:rPr lang="zh-CN" altLang="en-US" sz="1600" dirty="0">
                <a:latin typeface="华文仿宋" panose="02010600040101010101" pitchFamily="2" charset="-122"/>
                <a:ea typeface="华文仿宋" panose="02010600040101010101" pitchFamily="2" charset="-122"/>
              </a:rPr>
              <a:t>传统方式，肉眼核实</a:t>
            </a:r>
            <a:r>
              <a:rPr lang="zh-CN" altLang="en-US" sz="1600" dirty="0" smtClean="0">
                <a:latin typeface="华文仿宋" panose="02010600040101010101" pitchFamily="2" charset="-122"/>
                <a:ea typeface="华文仿宋" panose="02010600040101010101" pitchFamily="2" charset="-122"/>
              </a:rPr>
              <a:t>，非</a:t>
            </a:r>
            <a:r>
              <a:rPr lang="zh-CN" altLang="en-US" sz="1600" dirty="0">
                <a:latin typeface="华文仿宋" panose="02010600040101010101" pitchFamily="2" charset="-122"/>
                <a:ea typeface="华文仿宋" panose="02010600040101010101" pitchFamily="2" charset="-122"/>
              </a:rPr>
              <a:t>系统用况</a:t>
            </a:r>
            <a:endParaRPr lang="en-US" altLang="zh-CN" sz="1600" dirty="0">
              <a:latin typeface="华文仿宋" panose="02010600040101010101" pitchFamily="2" charset="-122"/>
              <a:ea typeface="华文仿宋" panose="02010600040101010101" pitchFamily="2" charset="-122"/>
            </a:endParaRPr>
          </a:p>
          <a:p>
            <a:r>
              <a:rPr lang="en-US" altLang="zh-CN" sz="1600" dirty="0">
                <a:latin typeface="华文仿宋" panose="02010600040101010101" pitchFamily="2" charset="-122"/>
                <a:ea typeface="华文仿宋" panose="02010600040101010101" pitchFamily="2" charset="-122"/>
              </a:rPr>
              <a:t>      --</a:t>
            </a:r>
            <a:r>
              <a:rPr lang="zh-CN" altLang="en-US" sz="1600" dirty="0">
                <a:latin typeface="华文仿宋" panose="02010600040101010101" pitchFamily="2" charset="-122"/>
                <a:ea typeface="华文仿宋" panose="02010600040101010101" pitchFamily="2" charset="-122"/>
              </a:rPr>
              <a:t>电子客票，身份证验证</a:t>
            </a:r>
            <a:r>
              <a:rPr lang="zh-CN" altLang="en-US" sz="1600" dirty="0" smtClean="0">
                <a:latin typeface="华文仿宋" panose="02010600040101010101" pitchFamily="2" charset="-122"/>
                <a:ea typeface="华文仿宋" panose="02010600040101010101" pitchFamily="2" charset="-122"/>
              </a:rPr>
              <a:t>，系统</a:t>
            </a:r>
            <a:r>
              <a:rPr lang="zh-CN" altLang="en-US" sz="1600" dirty="0">
                <a:latin typeface="华文仿宋" panose="02010600040101010101" pitchFamily="2" charset="-122"/>
                <a:ea typeface="华文仿宋" panose="02010600040101010101" pitchFamily="2" charset="-122"/>
              </a:rPr>
              <a:t>用况范围</a:t>
            </a:r>
            <a:endParaRPr lang="en-US" altLang="zh-CN" sz="1600" dirty="0">
              <a:latin typeface="华文仿宋" panose="02010600040101010101" pitchFamily="2" charset="-122"/>
              <a:ea typeface="华文仿宋" panose="02010600040101010101" pitchFamily="2" charset="-122"/>
            </a:endParaRPr>
          </a:p>
          <a:p>
            <a:r>
              <a:rPr lang="en-US" altLang="zh-CN" sz="1600" b="1" dirty="0">
                <a:solidFill>
                  <a:schemeClr val="accent2">
                    <a:lumMod val="75000"/>
                  </a:schemeClr>
                </a:solidFill>
                <a:latin typeface="华文仿宋" panose="02010600040101010101" pitchFamily="2" charset="-122"/>
                <a:ea typeface="华文仿宋" panose="02010600040101010101" pitchFamily="2" charset="-122"/>
              </a:rPr>
              <a:t>3</a:t>
            </a:r>
            <a:r>
              <a:rPr lang="zh-CN" altLang="en-US" sz="1600" b="1" dirty="0">
                <a:solidFill>
                  <a:schemeClr val="accent2">
                    <a:lumMod val="75000"/>
                  </a:schemeClr>
                </a:solidFill>
                <a:latin typeface="华文仿宋" panose="02010600040101010101" pitchFamily="2" charset="-122"/>
                <a:ea typeface="华文仿宋" panose="02010600040101010101" pitchFamily="2" charset="-122"/>
              </a:rPr>
              <a:t>）值机人员办理登机手续：</a:t>
            </a:r>
            <a:endParaRPr lang="en-US" altLang="zh-CN" sz="1600" b="1" dirty="0">
              <a:solidFill>
                <a:schemeClr val="accent2">
                  <a:lumMod val="75000"/>
                </a:schemeClr>
              </a:solidFill>
              <a:latin typeface="华文仿宋" panose="02010600040101010101" pitchFamily="2" charset="-122"/>
              <a:ea typeface="华文仿宋" panose="02010600040101010101" pitchFamily="2" charset="-122"/>
            </a:endParaRPr>
          </a:p>
          <a:p>
            <a:r>
              <a:rPr lang="en-US" altLang="zh-CN" sz="1600" b="1" dirty="0" smtClean="0">
                <a:solidFill>
                  <a:schemeClr val="accent2">
                    <a:lumMod val="75000"/>
                  </a:schemeClr>
                </a:solidFill>
                <a:latin typeface="华文仿宋" panose="02010600040101010101" pitchFamily="2" charset="-122"/>
                <a:ea typeface="华文仿宋" panose="02010600040101010101" pitchFamily="2" charset="-122"/>
              </a:rPr>
              <a:t>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系统</a:t>
            </a:r>
            <a:r>
              <a:rPr lang="zh-CN" altLang="en-US" sz="1600" dirty="0">
                <a:latin typeface="华文仿宋" panose="02010600040101010101" pitchFamily="2" charset="-122"/>
                <a:ea typeface="华文仿宋" panose="02010600040101010101" pitchFamily="2" charset="-122"/>
              </a:rPr>
              <a:t>用况</a:t>
            </a:r>
            <a:endParaRPr lang="en-US" altLang="zh-CN" sz="1600" dirty="0">
              <a:latin typeface="华文仿宋" panose="02010600040101010101" pitchFamily="2" charset="-122"/>
              <a:ea typeface="华文仿宋" panose="02010600040101010101" pitchFamily="2" charset="-122"/>
            </a:endParaRPr>
          </a:p>
          <a:p>
            <a:r>
              <a:rPr lang="en-US" altLang="zh-CN" sz="1600" b="1" dirty="0">
                <a:solidFill>
                  <a:schemeClr val="accent2">
                    <a:lumMod val="75000"/>
                  </a:schemeClr>
                </a:solidFill>
                <a:latin typeface="华文仿宋" panose="02010600040101010101" pitchFamily="2" charset="-122"/>
                <a:ea typeface="华文仿宋" panose="02010600040101010101" pitchFamily="2" charset="-122"/>
              </a:rPr>
              <a:t>4</a:t>
            </a:r>
            <a:r>
              <a:rPr lang="zh-CN" altLang="en-US" sz="1600" b="1" dirty="0">
                <a:solidFill>
                  <a:schemeClr val="accent2">
                    <a:lumMod val="75000"/>
                  </a:schemeClr>
                </a:solidFill>
                <a:latin typeface="华文仿宋" panose="02010600040101010101" pitchFamily="2" charset="-122"/>
                <a:ea typeface="华文仿宋" panose="02010600040101010101" pitchFamily="2" charset="-122"/>
              </a:rPr>
              <a:t>）值机人员打印登机牌</a:t>
            </a:r>
            <a:endParaRPr lang="en-US" altLang="zh-CN" sz="1600" b="1" dirty="0">
              <a:solidFill>
                <a:schemeClr val="accent2">
                  <a:lumMod val="75000"/>
                </a:schemeClr>
              </a:solidFill>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     ---</a:t>
            </a:r>
            <a:r>
              <a:rPr lang="zh-CN" altLang="en-US" sz="1600" dirty="0" smtClean="0">
                <a:latin typeface="华文仿宋" panose="02010600040101010101" pitchFamily="2" charset="-122"/>
                <a:ea typeface="华文仿宋" panose="02010600040101010101" pitchFamily="2" charset="-122"/>
              </a:rPr>
              <a:t>取消</a:t>
            </a:r>
            <a:r>
              <a:rPr lang="zh-CN" altLang="en-US" sz="1600" dirty="0">
                <a:latin typeface="华文仿宋" panose="02010600040101010101" pitchFamily="2" charset="-122"/>
                <a:ea typeface="华文仿宋" panose="02010600040101010101" pitchFamily="2" charset="-122"/>
              </a:rPr>
              <a:t>值机人员打印登机牌这个备选用况的独立用况资格，将它作为值机人员办理登机手续的一个包含用况</a:t>
            </a:r>
          </a:p>
        </p:txBody>
      </p:sp>
      <p:sp>
        <p:nvSpPr>
          <p:cNvPr id="5" name="标题 1"/>
          <p:cNvSpPr>
            <a:spLocks noGrp="1"/>
          </p:cNvSpPr>
          <p:nvPr>
            <p:ph type="title"/>
          </p:nvPr>
        </p:nvSpPr>
        <p:spPr>
          <a:xfrm>
            <a:off x="3851920" y="656911"/>
            <a:ext cx="4236218" cy="1066800"/>
          </a:xfrm>
        </p:spPr>
        <p:txBody>
          <a:bodyPr/>
          <a:lstStyle/>
          <a:p>
            <a:r>
              <a:rPr lang="zh-CN" altLang="en-US" sz="2400" dirty="0" smtClean="0">
                <a:solidFill>
                  <a:srgbClr val="FF0000"/>
                </a:solidFill>
              </a:rPr>
              <a:t>系统用况：可以用计算机实现</a:t>
            </a:r>
            <a:endParaRPr lang="zh-CN" altLang="en-US" sz="2400" dirty="0">
              <a:solidFill>
                <a:srgbClr val="FF0000"/>
              </a:solidFill>
            </a:endParaRPr>
          </a:p>
        </p:txBody>
      </p:sp>
    </p:spTree>
    <p:extLst>
      <p:ext uri="{BB962C8B-B14F-4D97-AF65-F5344CB8AC3E}">
        <p14:creationId xmlns:p14="http://schemas.microsoft.com/office/powerpoint/2010/main" val="192419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28670"/>
            <a:ext cx="8229600" cy="5645168"/>
          </a:xfrm>
        </p:spPr>
        <p:txBody>
          <a:bodyPr/>
          <a:lstStyle/>
          <a:p>
            <a:pPr>
              <a:buNone/>
            </a:pP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判断备选系统用况是否被纳入系统的基本方法：</a:t>
            </a: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pPr>
              <a:buNone/>
            </a:pPr>
            <a:endParaRPr lang="en-US" altLang="zh-CN" sz="2400" b="1" dirty="0" smtClean="0">
              <a:solidFill>
                <a:schemeClr val="accent2">
                  <a:lumMod val="75000"/>
                </a:schemeClr>
              </a:solidFill>
              <a:latin typeface="华文仿宋" panose="02010600040101010101" pitchFamily="2" charset="-122"/>
              <a:ea typeface="华文仿宋" panose="02010600040101010101" pitchFamily="2" charset="-122"/>
            </a:endParaRPr>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映射：</a:t>
            </a:r>
            <a:r>
              <a:rPr lang="zh-CN" altLang="en-US" sz="2400" dirty="0" smtClean="0">
                <a:latin typeface="华文仿宋" panose="02010600040101010101" pitchFamily="2" charset="-122"/>
                <a:ea typeface="华文仿宋" panose="02010600040101010101" pitchFamily="2" charset="-122"/>
              </a:rPr>
              <a:t>最直接的办法</a:t>
            </a:r>
            <a:endParaRPr lang="en-US" altLang="zh-CN" sz="2400" dirty="0" smtClean="0">
              <a:latin typeface="华文仿宋" panose="02010600040101010101" pitchFamily="2" charset="-122"/>
              <a:ea typeface="华文仿宋" panose="02010600040101010101" pitchFamily="2" charset="-122"/>
            </a:endParaRPr>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抽象：</a:t>
            </a:r>
            <a:r>
              <a:rPr lang="zh-CN" altLang="en-US" sz="2400" dirty="0" smtClean="0">
                <a:latin typeface="华文仿宋" panose="02010600040101010101" pitchFamily="2" charset="-122"/>
                <a:ea typeface="华文仿宋" panose="02010600040101010101" pitchFamily="2" charset="-122"/>
              </a:rPr>
              <a:t>找出备选用况中</a:t>
            </a:r>
            <a:r>
              <a:rPr lang="zh-CN" altLang="en-US" sz="2400" dirty="0" smtClean="0">
                <a:latin typeface="华文仿宋" panose="02010600040101010101" pitchFamily="2" charset="-122"/>
                <a:ea typeface="华文仿宋" panose="02010600040101010101" pitchFamily="2" charset="-122"/>
              </a:rPr>
              <a:t>计算机真正</a:t>
            </a:r>
            <a:r>
              <a:rPr lang="zh-CN" altLang="en-US" sz="2400" dirty="0" smtClean="0">
                <a:latin typeface="华文仿宋" panose="02010600040101010101" pitchFamily="2" charset="-122"/>
                <a:ea typeface="华文仿宋" panose="02010600040101010101" pitchFamily="2" charset="-122"/>
              </a:rPr>
              <a:t>做的事情</a:t>
            </a:r>
            <a:endParaRPr lang="en-US" altLang="zh-CN" sz="2400" dirty="0" smtClean="0">
              <a:latin typeface="华文仿宋" panose="02010600040101010101" pitchFamily="2" charset="-122"/>
              <a:ea typeface="华文仿宋" panose="02010600040101010101" pitchFamily="2" charset="-122"/>
            </a:endParaRPr>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合并：</a:t>
            </a:r>
            <a:r>
              <a:rPr lang="zh-CN" altLang="zh-CN" sz="2400" dirty="0">
                <a:latin typeface="华文仿宋" panose="02010600040101010101" pitchFamily="2" charset="-122"/>
                <a:ea typeface="华文仿宋" panose="02010600040101010101" pitchFamily="2" charset="-122"/>
              </a:rPr>
              <a:t>当业务场景中</a:t>
            </a:r>
            <a:r>
              <a:rPr lang="zh-CN" altLang="zh-CN" sz="2400" dirty="0" smtClean="0">
                <a:latin typeface="华文仿宋" panose="02010600040101010101" pitchFamily="2" charset="-122"/>
                <a:ea typeface="华文仿宋" panose="02010600040101010101" pitchFamily="2" charset="-122"/>
              </a:rPr>
              <a:t>备选</a:t>
            </a:r>
            <a:r>
              <a:rPr lang="zh-CN" altLang="en-US" sz="2400" dirty="0" smtClean="0">
                <a:latin typeface="华文仿宋" panose="02010600040101010101" pitchFamily="2" charset="-122"/>
                <a:ea typeface="华文仿宋" panose="02010600040101010101" pitchFamily="2" charset="-122"/>
              </a:rPr>
              <a:t>用况</a:t>
            </a:r>
            <a:r>
              <a:rPr lang="zh-CN" altLang="zh-CN" sz="2400" dirty="0" smtClean="0">
                <a:latin typeface="华文仿宋" panose="02010600040101010101" pitchFamily="2" charset="-122"/>
                <a:ea typeface="华文仿宋" panose="02010600040101010101" pitchFamily="2" charset="-122"/>
              </a:rPr>
              <a:t>不</a:t>
            </a:r>
            <a:r>
              <a:rPr lang="zh-CN" altLang="zh-CN" sz="2400" dirty="0">
                <a:latin typeface="华文仿宋" panose="02010600040101010101" pitchFamily="2" charset="-122"/>
                <a:ea typeface="华文仿宋" panose="02010600040101010101" pitchFamily="2" charset="-122"/>
              </a:rPr>
              <a:t>具备独立性时，它必然是其他某个事件的组成部分。</a:t>
            </a:r>
            <a:endParaRPr lang="en-US" altLang="zh-CN" sz="2400" dirty="0">
              <a:latin typeface="华文仿宋" panose="02010600040101010101" pitchFamily="2" charset="-122"/>
              <a:ea typeface="华文仿宋" panose="02010600040101010101" pitchFamily="2" charset="-122"/>
            </a:endParaRPr>
          </a:p>
          <a:p>
            <a:r>
              <a:rPr lang="zh-CN" altLang="en-US" sz="2400" b="1" dirty="0">
                <a:solidFill>
                  <a:schemeClr val="accent2">
                    <a:lumMod val="75000"/>
                  </a:schemeClr>
                </a:solidFill>
                <a:latin typeface="华文仿宋" panose="02010600040101010101" pitchFamily="2" charset="-122"/>
                <a:ea typeface="华文仿宋" panose="02010600040101010101" pitchFamily="2" charset="-122"/>
              </a:rPr>
              <a:t>拆分</a:t>
            </a:r>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a:t>
            </a:r>
            <a:r>
              <a:rPr lang="zh-CN" altLang="en-US" sz="2400" dirty="0" smtClean="0">
                <a:latin typeface="华文仿宋" panose="02010600040101010101" pitchFamily="2" charset="-122"/>
                <a:ea typeface="华文仿宋" panose="02010600040101010101" pitchFamily="2" charset="-122"/>
              </a:rPr>
              <a:t>用况场景中的备选用况粒度很大，在这个备选用况当中包含几件事情，就需要进行拆分</a:t>
            </a:r>
            <a:endParaRPr lang="en-US" altLang="zh-CN" sz="2400" dirty="0">
              <a:latin typeface="华文仿宋" panose="02010600040101010101" pitchFamily="2" charset="-122"/>
              <a:ea typeface="华文仿宋" panose="02010600040101010101" pitchFamily="2" charset="-122"/>
            </a:endParaRPr>
          </a:p>
          <a:p>
            <a:r>
              <a:rPr lang="zh-CN" altLang="en-US" sz="2400" b="1" dirty="0" smtClean="0">
                <a:solidFill>
                  <a:schemeClr val="accent2">
                    <a:lumMod val="75000"/>
                  </a:schemeClr>
                </a:solidFill>
                <a:latin typeface="华文仿宋" panose="02010600040101010101" pitchFamily="2" charset="-122"/>
                <a:ea typeface="华文仿宋" panose="02010600040101010101" pitchFamily="2" charset="-122"/>
              </a:rPr>
              <a:t>演绎：</a:t>
            </a:r>
            <a:r>
              <a:rPr lang="zh-CN" altLang="en-US" sz="2400" dirty="0" smtClean="0">
                <a:latin typeface="华文仿宋" panose="02010600040101010101" pitchFamily="2" charset="-122"/>
                <a:ea typeface="华文仿宋" panose="02010600040101010101" pitchFamily="2" charset="-122"/>
              </a:rPr>
              <a:t>业务用况场景中找不到备选用况，或者备选用况看上去不适合用计算机来实现。但我们能够预见到某个可能 的系统用况潜伏在这个场景当中，我们就需要使用演绎法将它找出来。</a:t>
            </a:r>
            <a:endParaRPr lang="en-US" altLang="zh-CN" sz="2400" dirty="0" smtClean="0">
              <a:latin typeface="华文仿宋" panose="02010600040101010101" pitchFamily="2" charset="-122"/>
              <a:ea typeface="华文仿宋" panose="02010600040101010101" pitchFamily="2" charset="-122"/>
            </a:endParaRPr>
          </a:p>
          <a:p>
            <a:pPr marL="109537" indent="0">
              <a:buNone/>
            </a:pPr>
            <a:endParaRPr lang="en-US" altLang="zh-CN" sz="2400" dirty="0">
              <a:latin typeface="华文仿宋" panose="02010600040101010101" pitchFamily="2" charset="-122"/>
              <a:ea typeface="华文仿宋" panose="02010600040101010101" pitchFamily="2" charset="-122"/>
            </a:endParaRPr>
          </a:p>
        </p:txBody>
      </p:sp>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7</a:t>
            </a:fld>
            <a:endParaRPr lang="zh-CN" altLang="en-US"/>
          </a:p>
        </p:txBody>
      </p:sp>
    </p:spTree>
    <p:extLst>
      <p:ext uri="{BB962C8B-B14F-4D97-AF65-F5344CB8AC3E}">
        <p14:creationId xmlns:p14="http://schemas.microsoft.com/office/powerpoint/2010/main" val="255172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8</a:t>
            </a:fld>
            <a:endParaRPr lang="zh-CN" altLang="en-US"/>
          </a:p>
        </p:txBody>
      </p:sp>
      <p:sp>
        <p:nvSpPr>
          <p:cNvPr id="8" name="TextBox 7"/>
          <p:cNvSpPr txBox="1"/>
          <p:nvPr/>
        </p:nvSpPr>
        <p:spPr>
          <a:xfrm>
            <a:off x="279410" y="3859894"/>
            <a:ext cx="7056784" cy="3293209"/>
          </a:xfrm>
          <a:prstGeom prst="rect">
            <a:avLst/>
          </a:prstGeom>
          <a:noFill/>
        </p:spPr>
        <p:txBody>
          <a:bodyPr wrap="square" rtlCol="0">
            <a:spAutoFit/>
          </a:bodyPr>
          <a:lstStyle/>
          <a:p>
            <a:r>
              <a:rPr lang="zh-CN" altLang="en-US" sz="1600" dirty="0" smtClean="0">
                <a:latin typeface="华文仿宋" panose="02010600040101010101" pitchFamily="2" charset="-122"/>
                <a:ea typeface="华文仿宋" panose="02010600040101010101" pitchFamily="2" charset="-122"/>
              </a:rPr>
              <a:t>举例：低压用户申请永久用电业务用况场景</a:t>
            </a:r>
            <a:endParaRPr lang="en-US" altLang="zh-CN" sz="1600" dirty="0" smtClean="0">
              <a:latin typeface="华文仿宋" panose="02010600040101010101" pitchFamily="2" charset="-122"/>
              <a:ea typeface="华文仿宋" panose="02010600040101010101" pitchFamily="2" charset="-122"/>
            </a:endParaRPr>
          </a:p>
          <a:p>
            <a:r>
              <a:rPr lang="zh-CN" altLang="en-US" sz="1600" dirty="0" smtClean="0">
                <a:latin typeface="华文仿宋" panose="02010600040101010101" pitchFamily="2" charset="-122"/>
                <a:ea typeface="华文仿宋" panose="02010600040101010101" pitchFamily="2" charset="-122"/>
              </a:rPr>
              <a:t>针对低压用户申请永久用电业务场景中的活动逐个分析：</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1.</a:t>
            </a:r>
            <a:r>
              <a:rPr lang="zh-CN" altLang="en-US" sz="1600" dirty="0" smtClean="0">
                <a:latin typeface="华文仿宋" panose="02010600040101010101" pitchFamily="2" charset="-122"/>
                <a:ea typeface="华文仿宋" panose="02010600040101010101" pitchFamily="2" charset="-122"/>
              </a:rPr>
              <a:t>申请登记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直接映射成系统用况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2.</a:t>
            </a:r>
            <a:r>
              <a:rPr lang="zh-CN" altLang="en-US" sz="1600" dirty="0" smtClean="0">
                <a:latin typeface="华文仿宋" panose="02010600040101010101" pitchFamily="2" charset="-122"/>
                <a:ea typeface="华文仿宋" panose="02010600040101010101" pitchFamily="2" charset="-122"/>
              </a:rPr>
              <a:t>分配勘察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抽象出一个查询勘察员的系统用况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3.</a:t>
            </a:r>
            <a:r>
              <a:rPr lang="zh-CN" altLang="en-US" sz="1600" dirty="0" smtClean="0">
                <a:latin typeface="华文仿宋" panose="02010600040101010101" pitchFamily="2" charset="-122"/>
                <a:ea typeface="华文仿宋" panose="02010600040101010101" pitchFamily="2" charset="-122"/>
              </a:rPr>
              <a:t>现场勘察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拆分成打印勘察单和录入勘察单两个系统用况</a:t>
            </a:r>
            <a:endParaRPr lang="en-US" altLang="zh-CN" sz="1600" dirty="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4.</a:t>
            </a:r>
            <a:r>
              <a:rPr lang="zh-CN" altLang="en-US" sz="1600" dirty="0" smtClean="0">
                <a:latin typeface="华文仿宋" panose="02010600040101010101" pitchFamily="2" charset="-122"/>
                <a:ea typeface="华文仿宋" panose="02010600040101010101" pitchFamily="2" charset="-122"/>
              </a:rPr>
              <a:t>是否符合用电条件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交互类规则，不是系统用况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5.</a:t>
            </a:r>
            <a:r>
              <a:rPr lang="zh-CN" altLang="en-US" sz="1600" dirty="0" smtClean="0">
                <a:latin typeface="华文仿宋" panose="02010600040101010101" pitchFamily="2" charset="-122"/>
                <a:ea typeface="华文仿宋" panose="02010600040101010101" pitchFamily="2" charset="-122"/>
              </a:rPr>
              <a:t>业务存档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抽象出终止业务流程系统用况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6.</a:t>
            </a:r>
            <a:r>
              <a:rPr lang="zh-CN" altLang="en-US" sz="1600" dirty="0" smtClean="0">
                <a:latin typeface="华文仿宋" panose="02010600040101010101" pitchFamily="2" charset="-122"/>
                <a:ea typeface="华文仿宋" panose="02010600040101010101" pitchFamily="2" charset="-122"/>
              </a:rPr>
              <a:t>用电审批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直接映射成</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7.</a:t>
            </a:r>
            <a:r>
              <a:rPr lang="zh-CN" altLang="en-US" sz="1600" dirty="0" smtClean="0">
                <a:latin typeface="华文仿宋" panose="02010600040101010101" pitchFamily="2" charset="-122"/>
                <a:ea typeface="华文仿宋" panose="02010600040101010101" pitchFamily="2" charset="-122"/>
              </a:rPr>
              <a:t>配电审批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从配电审批</a:t>
            </a:r>
            <a:r>
              <a:rPr lang="zh-CN" altLang="en-US" sz="1600" dirty="0" smtClean="0">
                <a:latin typeface="华文仿宋" panose="02010600040101010101" pitchFamily="2" charset="-122"/>
                <a:ea typeface="华文仿宋" panose="02010600040101010101" pitchFamily="2" charset="-122"/>
              </a:rPr>
              <a:t>系统用况拆分</a:t>
            </a:r>
            <a:r>
              <a:rPr lang="zh-CN" altLang="en-US" sz="1600" dirty="0">
                <a:latin typeface="华文仿宋" panose="02010600040101010101" pitchFamily="2" charset="-122"/>
                <a:ea typeface="华文仿宋" panose="02010600040101010101" pitchFamily="2" charset="-122"/>
              </a:rPr>
              <a:t>出查询变压器容量</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8.</a:t>
            </a:r>
            <a:r>
              <a:rPr lang="zh-CN" altLang="en-US" sz="1600" dirty="0" smtClean="0">
                <a:latin typeface="华文仿宋" panose="02010600040101010101" pitchFamily="2" charset="-122"/>
                <a:ea typeface="华文仿宋" panose="02010600040101010101" pitchFamily="2" charset="-122"/>
              </a:rPr>
              <a:t>业务收费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拆分出计算业务费和收取业务费两个</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9.</a:t>
            </a:r>
            <a:r>
              <a:rPr lang="zh-CN" altLang="en-US" sz="1600" dirty="0" smtClean="0">
                <a:latin typeface="华文仿宋" panose="02010600040101010101" pitchFamily="2" charset="-122"/>
                <a:ea typeface="华文仿宋" panose="02010600040101010101" pitchFamily="2" charset="-122"/>
              </a:rPr>
              <a:t>现场施工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抽象出扫描电气资料图</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10.</a:t>
            </a:r>
            <a:r>
              <a:rPr lang="zh-CN" altLang="en-US" sz="1600" dirty="0" smtClean="0">
                <a:latin typeface="华文仿宋" panose="02010600040101010101" pitchFamily="2" charset="-122"/>
                <a:ea typeface="华文仿宋" panose="02010600040101010101" pitchFamily="2" charset="-122"/>
              </a:rPr>
              <a:t>安装电表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抽象出抄录表底数</a:t>
            </a:r>
            <a:r>
              <a:rPr lang="zh-CN" altLang="en-US" sz="1600" dirty="0" smtClean="0">
                <a:latin typeface="华文仿宋" panose="02010600040101010101" pitchFamily="2" charset="-122"/>
                <a:ea typeface="华文仿宋" panose="02010600040101010101" pitchFamily="2" charset="-122"/>
              </a:rPr>
              <a:t>系统用况，</a:t>
            </a:r>
            <a:r>
              <a:rPr lang="zh-CN" altLang="en-US" sz="1600" dirty="0">
                <a:latin typeface="华文仿宋" panose="02010600040101010101" pitchFamily="2" charset="-122"/>
                <a:ea typeface="华文仿宋" panose="02010600040101010101" pitchFamily="2" charset="-122"/>
              </a:rPr>
              <a:t>增加提交资产出库单</a:t>
            </a:r>
            <a:r>
              <a:rPr lang="zh-CN" altLang="en-US" sz="1600" dirty="0" smtClean="0">
                <a:latin typeface="华文仿宋" panose="02010600040101010101" pitchFamily="2" charset="-122"/>
                <a:ea typeface="华文仿宋" panose="02010600040101010101" pitchFamily="2" charset="-122"/>
              </a:rPr>
              <a:t>系统用况。</a:t>
            </a:r>
            <a:endParaRPr lang="zh-CN" altLang="en-US" sz="1600" dirty="0">
              <a:latin typeface="华文仿宋" panose="02010600040101010101" pitchFamily="2" charset="-122"/>
              <a:ea typeface="华文仿宋" panose="02010600040101010101" pitchFamily="2" charset="-122"/>
            </a:endParaRPr>
          </a:p>
          <a:p>
            <a:endParaRPr lang="zh-CN" altLang="en-US" sz="1600" dirty="0">
              <a:latin typeface="华文仿宋" panose="02010600040101010101" pitchFamily="2" charset="-122"/>
              <a:ea typeface="华文仿宋" panose="02010600040101010101"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368300"/>
            <a:ext cx="6013301" cy="3491594"/>
          </a:xfrm>
          <a:prstGeom prst="rect">
            <a:avLst/>
          </a:prstGeom>
        </p:spPr>
      </p:pic>
    </p:spTree>
    <p:extLst>
      <p:ext uri="{BB962C8B-B14F-4D97-AF65-F5344CB8AC3E}">
        <p14:creationId xmlns:p14="http://schemas.microsoft.com/office/powerpoint/2010/main" val="38252352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9E27DACD-DC96-4EDE-A91E-EF3FB8DE5C5B}" type="slidenum">
              <a:rPr lang="zh-CN" altLang="en-US" smtClean="0"/>
              <a:pPr>
                <a:defRPr/>
              </a:pPr>
              <a:t>9</a:t>
            </a:fld>
            <a:endParaRPr lang="zh-CN" altLang="en-US"/>
          </a:p>
        </p:txBody>
      </p:sp>
      <p:sp>
        <p:nvSpPr>
          <p:cNvPr id="8" name="TextBox 7"/>
          <p:cNvSpPr txBox="1">
            <a:spLocks noGrp="1"/>
          </p:cNvSpPr>
          <p:nvPr>
            <p:ph idx="1"/>
          </p:nvPr>
        </p:nvSpPr>
        <p:spPr>
          <a:xfrm>
            <a:off x="107504" y="1412776"/>
            <a:ext cx="8229600" cy="3754874"/>
          </a:xfrm>
          <a:prstGeom prst="rect">
            <a:avLst/>
          </a:prstGeom>
          <a:noFill/>
        </p:spPr>
        <p:txBody>
          <a:bodyPr wrap="square" rtlCol="0">
            <a:spAutoFit/>
          </a:bodyPr>
          <a:lstStyle/>
          <a:p>
            <a:r>
              <a:rPr lang="zh-CN" altLang="en-US" sz="1600" dirty="0" smtClean="0">
                <a:latin typeface="华文仿宋" panose="02010600040101010101" pitchFamily="2" charset="-122"/>
                <a:ea typeface="华文仿宋" panose="02010600040101010101" pitchFamily="2" charset="-122"/>
              </a:rPr>
              <a:t>举例：低压用户申请永久用电业务用况场景</a:t>
            </a:r>
            <a:endParaRPr lang="en-US" altLang="zh-CN" sz="1600" dirty="0" smtClean="0">
              <a:latin typeface="华文仿宋" panose="02010600040101010101" pitchFamily="2" charset="-122"/>
              <a:ea typeface="华文仿宋" panose="02010600040101010101" pitchFamily="2" charset="-122"/>
            </a:endParaRPr>
          </a:p>
          <a:p>
            <a:r>
              <a:rPr lang="zh-CN" altLang="en-US" sz="1600" dirty="0" smtClean="0">
                <a:latin typeface="华文仿宋" panose="02010600040101010101" pitchFamily="2" charset="-122"/>
                <a:ea typeface="华文仿宋" panose="02010600040101010101" pitchFamily="2" charset="-122"/>
              </a:rPr>
              <a:t>针对低压用户申请永久用电业务场景中的活动逐个分析：</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1.</a:t>
            </a:r>
            <a:r>
              <a:rPr lang="zh-CN" altLang="en-US" sz="1600" dirty="0" smtClean="0">
                <a:latin typeface="华文仿宋" panose="02010600040101010101" pitchFamily="2" charset="-122"/>
                <a:ea typeface="华文仿宋" panose="02010600040101010101" pitchFamily="2" charset="-122"/>
              </a:rPr>
              <a:t>申请登记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直接映射成系统用况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2.</a:t>
            </a:r>
            <a:r>
              <a:rPr lang="zh-CN" altLang="en-US" sz="1600" dirty="0" smtClean="0">
                <a:latin typeface="华文仿宋" panose="02010600040101010101" pitchFamily="2" charset="-122"/>
                <a:ea typeface="华文仿宋" panose="02010600040101010101" pitchFamily="2" charset="-122"/>
              </a:rPr>
              <a:t>分配勘察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抽象出一个查询勘察员的系统用况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3.</a:t>
            </a:r>
            <a:r>
              <a:rPr lang="zh-CN" altLang="en-US" sz="1600" dirty="0" smtClean="0">
                <a:latin typeface="华文仿宋" panose="02010600040101010101" pitchFamily="2" charset="-122"/>
                <a:ea typeface="华文仿宋" panose="02010600040101010101" pitchFamily="2" charset="-122"/>
              </a:rPr>
              <a:t>现场勘察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拆分成打印勘察单和录入勘察单两个系统用况</a:t>
            </a:r>
            <a:endParaRPr lang="en-US" altLang="zh-CN" sz="1600" dirty="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4.</a:t>
            </a:r>
            <a:r>
              <a:rPr lang="zh-CN" altLang="en-US" sz="1600" dirty="0" smtClean="0">
                <a:latin typeface="华文仿宋" panose="02010600040101010101" pitchFamily="2" charset="-122"/>
                <a:ea typeface="华文仿宋" panose="02010600040101010101" pitchFamily="2" charset="-122"/>
              </a:rPr>
              <a:t>是否符合用电条件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交互类规则，不是系统用况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5.</a:t>
            </a:r>
            <a:r>
              <a:rPr lang="zh-CN" altLang="en-US" sz="1600" dirty="0" smtClean="0">
                <a:latin typeface="华文仿宋" panose="02010600040101010101" pitchFamily="2" charset="-122"/>
                <a:ea typeface="华文仿宋" panose="02010600040101010101" pitchFamily="2" charset="-122"/>
              </a:rPr>
              <a:t>业务存档                  </a:t>
            </a:r>
            <a:r>
              <a:rPr lang="en-US" altLang="zh-CN" sz="1600" dirty="0" smtClean="0">
                <a:latin typeface="华文仿宋" panose="02010600040101010101" pitchFamily="2" charset="-122"/>
                <a:ea typeface="华文仿宋" panose="02010600040101010101" pitchFamily="2" charset="-122"/>
              </a:rPr>
              <a:t>---</a:t>
            </a:r>
            <a:r>
              <a:rPr lang="zh-CN" altLang="en-US" sz="1600" dirty="0" smtClean="0">
                <a:latin typeface="华文仿宋" panose="02010600040101010101" pitchFamily="2" charset="-122"/>
                <a:ea typeface="华文仿宋" panose="02010600040101010101" pitchFamily="2" charset="-122"/>
              </a:rPr>
              <a:t>抽象出终止业务流程系统用况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6.</a:t>
            </a:r>
            <a:r>
              <a:rPr lang="zh-CN" altLang="en-US" sz="1600" dirty="0" smtClean="0">
                <a:latin typeface="华文仿宋" panose="02010600040101010101" pitchFamily="2" charset="-122"/>
                <a:ea typeface="华文仿宋" panose="02010600040101010101" pitchFamily="2" charset="-122"/>
              </a:rPr>
              <a:t>用电审批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直接映射成</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7.</a:t>
            </a:r>
            <a:r>
              <a:rPr lang="zh-CN" altLang="en-US" sz="1600" dirty="0" smtClean="0">
                <a:latin typeface="华文仿宋" panose="02010600040101010101" pitchFamily="2" charset="-122"/>
                <a:ea typeface="华文仿宋" panose="02010600040101010101" pitchFamily="2" charset="-122"/>
              </a:rPr>
              <a:t>配电审批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从配电审批</a:t>
            </a:r>
            <a:r>
              <a:rPr lang="zh-CN" altLang="en-US" sz="1600" dirty="0" smtClean="0">
                <a:latin typeface="华文仿宋" panose="02010600040101010101" pitchFamily="2" charset="-122"/>
                <a:ea typeface="华文仿宋" panose="02010600040101010101" pitchFamily="2" charset="-122"/>
              </a:rPr>
              <a:t>系统用况拆分</a:t>
            </a:r>
            <a:r>
              <a:rPr lang="zh-CN" altLang="en-US" sz="1600" dirty="0">
                <a:latin typeface="华文仿宋" panose="02010600040101010101" pitchFamily="2" charset="-122"/>
                <a:ea typeface="华文仿宋" panose="02010600040101010101" pitchFamily="2" charset="-122"/>
              </a:rPr>
              <a:t>出查询变压器容量</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8.</a:t>
            </a:r>
            <a:r>
              <a:rPr lang="zh-CN" altLang="en-US" sz="1600" dirty="0" smtClean="0">
                <a:latin typeface="华文仿宋" panose="02010600040101010101" pitchFamily="2" charset="-122"/>
                <a:ea typeface="华文仿宋" panose="02010600040101010101" pitchFamily="2" charset="-122"/>
              </a:rPr>
              <a:t>业务收费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拆分出计算业务费和收取业务费两个</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9.</a:t>
            </a:r>
            <a:r>
              <a:rPr lang="zh-CN" altLang="en-US" sz="1600" dirty="0" smtClean="0">
                <a:latin typeface="华文仿宋" panose="02010600040101010101" pitchFamily="2" charset="-122"/>
                <a:ea typeface="华文仿宋" panose="02010600040101010101" pitchFamily="2" charset="-122"/>
              </a:rPr>
              <a:t>现场施工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抽象出扫描电气资料图</a:t>
            </a:r>
            <a:r>
              <a:rPr lang="zh-CN" altLang="en-US" sz="1600" dirty="0" smtClean="0">
                <a:latin typeface="华文仿宋" panose="02010600040101010101" pitchFamily="2" charset="-122"/>
                <a:ea typeface="华文仿宋" panose="02010600040101010101" pitchFamily="2" charset="-122"/>
              </a:rPr>
              <a:t>系统用况</a:t>
            </a:r>
            <a:endParaRPr lang="en-US" altLang="zh-CN" sz="1600" dirty="0" smtClean="0">
              <a:latin typeface="华文仿宋" panose="02010600040101010101" pitchFamily="2" charset="-122"/>
              <a:ea typeface="华文仿宋" panose="02010600040101010101" pitchFamily="2" charset="-122"/>
            </a:endParaRPr>
          </a:p>
          <a:p>
            <a:r>
              <a:rPr lang="en-US" altLang="zh-CN" sz="1600" dirty="0" smtClean="0">
                <a:latin typeface="华文仿宋" panose="02010600040101010101" pitchFamily="2" charset="-122"/>
                <a:ea typeface="华文仿宋" panose="02010600040101010101" pitchFamily="2" charset="-122"/>
              </a:rPr>
              <a:t>10.</a:t>
            </a:r>
            <a:r>
              <a:rPr lang="zh-CN" altLang="en-US" sz="1600" dirty="0" smtClean="0">
                <a:latin typeface="华文仿宋" panose="02010600040101010101" pitchFamily="2" charset="-122"/>
                <a:ea typeface="华文仿宋" panose="02010600040101010101" pitchFamily="2" charset="-122"/>
              </a:rPr>
              <a:t>安装电表    </a:t>
            </a:r>
            <a:r>
              <a:rPr lang="en-US" altLang="zh-CN" sz="1600" dirty="0" smtClean="0">
                <a:latin typeface="华文仿宋" panose="02010600040101010101" pitchFamily="2" charset="-122"/>
                <a:ea typeface="华文仿宋" panose="02010600040101010101" pitchFamily="2" charset="-122"/>
              </a:rPr>
              <a:t>---</a:t>
            </a:r>
            <a:r>
              <a:rPr lang="zh-CN" altLang="en-US" sz="1600" dirty="0">
                <a:latin typeface="华文仿宋" panose="02010600040101010101" pitchFamily="2" charset="-122"/>
                <a:ea typeface="华文仿宋" panose="02010600040101010101" pitchFamily="2" charset="-122"/>
              </a:rPr>
              <a:t>抽象出抄录表底数</a:t>
            </a:r>
            <a:r>
              <a:rPr lang="zh-CN" altLang="en-US" sz="1600" dirty="0" smtClean="0">
                <a:latin typeface="华文仿宋" panose="02010600040101010101" pitchFamily="2" charset="-122"/>
                <a:ea typeface="华文仿宋" panose="02010600040101010101" pitchFamily="2" charset="-122"/>
              </a:rPr>
              <a:t>系统用况，</a:t>
            </a:r>
            <a:r>
              <a:rPr lang="zh-CN" altLang="en-US" sz="1600" dirty="0">
                <a:latin typeface="华文仿宋" panose="02010600040101010101" pitchFamily="2" charset="-122"/>
                <a:ea typeface="华文仿宋" panose="02010600040101010101" pitchFamily="2" charset="-122"/>
              </a:rPr>
              <a:t>增加提交资产出库单</a:t>
            </a:r>
            <a:r>
              <a:rPr lang="zh-CN" altLang="en-US" sz="1600" dirty="0" smtClean="0">
                <a:latin typeface="华文仿宋" panose="02010600040101010101" pitchFamily="2" charset="-122"/>
                <a:ea typeface="华文仿宋" panose="02010600040101010101" pitchFamily="2" charset="-122"/>
              </a:rPr>
              <a:t>系统用况。</a:t>
            </a:r>
            <a:endParaRPr lang="zh-CN" altLang="en-US" sz="1600" dirty="0">
              <a:latin typeface="华文仿宋" panose="02010600040101010101" pitchFamily="2" charset="-122"/>
              <a:ea typeface="华文仿宋" panose="02010600040101010101" pitchFamily="2" charset="-122"/>
            </a:endParaRPr>
          </a:p>
          <a:p>
            <a:r>
              <a:rPr lang="zh-CN" altLang="en-US" sz="1600" dirty="0" smtClean="0">
                <a:latin typeface="华文仿宋" panose="02010600040101010101" pitchFamily="2" charset="-122"/>
                <a:ea typeface="华文仿宋" panose="02010600040101010101" pitchFamily="2" charset="-122"/>
              </a:rPr>
              <a:t>右图：申请永久用电系统用况图</a:t>
            </a:r>
            <a:endParaRPr lang="zh-CN" altLang="en-US" sz="1600" dirty="0">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315416"/>
            <a:ext cx="4041705" cy="6858000"/>
          </a:xfrm>
          <a:prstGeom prst="rect">
            <a:avLst/>
          </a:prstGeom>
        </p:spPr>
      </p:pic>
    </p:spTree>
    <p:extLst>
      <p:ext uri="{BB962C8B-B14F-4D97-AF65-F5344CB8AC3E}">
        <p14:creationId xmlns:p14="http://schemas.microsoft.com/office/powerpoint/2010/main" val="255172359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12111</TotalTime>
  <Words>7796</Words>
  <Application>Microsoft Office PowerPoint</Application>
  <PresentationFormat>全屏显示(4:3)</PresentationFormat>
  <Paragraphs>524</Paragraphs>
  <Slides>44</Slides>
  <Notes>44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44</vt:i4>
      </vt:variant>
    </vt:vector>
  </HeadingPairs>
  <TitlesOfParts>
    <vt:vector size="53" baseType="lpstr">
      <vt:lpstr>方正姚体</vt:lpstr>
      <vt:lpstr>华文仿宋</vt:lpstr>
      <vt:lpstr>宋体</vt:lpstr>
      <vt:lpstr>Calibri</vt:lpstr>
      <vt:lpstr>Georgia</vt:lpstr>
      <vt:lpstr>Times New Roman</vt:lpstr>
      <vt:lpstr>Trebuchet MS</vt:lpstr>
      <vt:lpstr>Wingdings 2</vt:lpstr>
      <vt:lpstr>都市</vt:lpstr>
      <vt:lpstr>第11章 系统分析</vt:lpstr>
      <vt:lpstr>本章主要内容</vt:lpstr>
      <vt:lpstr>11.1 确定系统用况</vt:lpstr>
      <vt:lpstr>11.1 确定系统用况</vt:lpstr>
      <vt:lpstr>PowerPoint 演示文稿</vt:lpstr>
      <vt:lpstr>系统用况：可以用计算机实现</vt:lpstr>
      <vt:lpstr>PowerPoint 演示文稿</vt:lpstr>
      <vt:lpstr>PowerPoint 演示文稿</vt:lpstr>
      <vt:lpstr>PowerPoint 演示文稿</vt:lpstr>
      <vt:lpstr>如何描述系统用况</vt:lpstr>
      <vt:lpstr>如何描述系统用况</vt:lpstr>
      <vt:lpstr>PowerPoint 演示文稿</vt:lpstr>
      <vt:lpstr>PowerPoint 演示文稿</vt:lpstr>
      <vt:lpstr>11.2 分析业务规则</vt:lpstr>
      <vt:lpstr>11.2 分析业务规则</vt:lpstr>
      <vt:lpstr>分析全局规则</vt:lpstr>
      <vt:lpstr>PowerPoint 演示文稿</vt:lpstr>
      <vt:lpstr>分析交互规则</vt:lpstr>
      <vt:lpstr>分析交互规则</vt:lpstr>
      <vt:lpstr>分析交互规则</vt:lpstr>
      <vt:lpstr>PowerPoint 演示文稿</vt:lpstr>
      <vt:lpstr>分析内禀规则</vt:lpstr>
      <vt:lpstr>11.3 用况实现</vt:lpstr>
      <vt:lpstr>例：su_申请登记用况</vt:lpstr>
      <vt:lpstr>例：su_申请登记用况</vt:lpstr>
      <vt:lpstr>例：su_申请登记用况</vt:lpstr>
      <vt:lpstr>PowerPoint 演示文稿</vt:lpstr>
      <vt:lpstr>11.4 软件架构和框架</vt:lpstr>
      <vt:lpstr>软件架构</vt:lpstr>
      <vt:lpstr>软件架构</vt:lpstr>
      <vt:lpstr>软件架构</vt:lpstr>
      <vt:lpstr>11.5 分析模型</vt:lpstr>
      <vt:lpstr>例：申请登记用况</vt:lpstr>
      <vt:lpstr>例：申请登记用况</vt:lpstr>
      <vt:lpstr>例：申请登记用况</vt:lpstr>
      <vt:lpstr>例：申请登记用况</vt:lpstr>
      <vt:lpstr>例：申请登记用况</vt:lpstr>
      <vt:lpstr>例：申请登记用况</vt:lpstr>
      <vt:lpstr>11.6 组件模型</vt:lpstr>
      <vt:lpstr>例：申请登记用况</vt:lpstr>
      <vt:lpstr>11.7 部署模型</vt:lpstr>
      <vt:lpstr>例：供电企业管理系统</vt:lpstr>
      <vt:lpstr>本章小结</vt:lpstr>
      <vt:lpstr>谢 谢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Jun</dc:creator>
  <cp:lastModifiedBy>admin</cp:lastModifiedBy>
  <cp:revision>1321</cp:revision>
  <dcterms:created xsi:type="dcterms:W3CDTF">2013-09-12T15:42:02Z</dcterms:created>
  <dcterms:modified xsi:type="dcterms:W3CDTF">2017-04-20T10:08:34Z</dcterms:modified>
</cp:coreProperties>
</file>