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73" r:id="rId4"/>
    <p:sldId id="269" r:id="rId5"/>
    <p:sldId id="260" r:id="rId6"/>
    <p:sldId id="257" r:id="rId7"/>
    <p:sldId id="266" r:id="rId8"/>
    <p:sldId id="264" r:id="rId9"/>
    <p:sldId id="265" r:id="rId10"/>
    <p:sldId id="263" r:id="rId11"/>
    <p:sldId id="262" r:id="rId12"/>
    <p:sldId id="270" r:id="rId13"/>
    <p:sldId id="272" r:id="rId14"/>
    <p:sldId id="284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5" autoAdjust="0"/>
    <p:restoredTop sz="89399" autoAdjust="0"/>
  </p:normalViewPr>
  <p:slideViewPr>
    <p:cSldViewPr snapToGrid="0">
      <p:cViewPr varScale="1">
        <p:scale>
          <a:sx n="74" d="100"/>
          <a:sy n="74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5C19B-83A8-4A25-B308-A328675A92F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C3C5-3BA0-4905-A4EB-2A4C8597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defRPr sz="1200">
                <a:solidFill>
                  <a:schemeClr val="tx1"/>
                </a:solidFill>
                <a:latin typeface="Times" pitchFamily="34" charset="0"/>
              </a:defRPr>
            </a:lvl1pPr>
            <a:lvl2pPr marL="757066" indent="-291179" algn="l" eaLnBrk="0" hangingPunct="0">
              <a:defRPr sz="1200">
                <a:solidFill>
                  <a:schemeClr val="tx1"/>
                </a:solidFill>
                <a:latin typeface="Times" pitchFamily="34" charset="0"/>
              </a:defRPr>
            </a:lvl2pPr>
            <a:lvl3pPr marL="1164717" indent="-232943" algn="l" eaLnBrk="0" hangingPunct="0">
              <a:defRPr sz="1200">
                <a:solidFill>
                  <a:schemeClr val="tx1"/>
                </a:solidFill>
                <a:latin typeface="Times" pitchFamily="34" charset="0"/>
              </a:defRPr>
            </a:lvl3pPr>
            <a:lvl4pPr marL="1630604" indent="-232943" algn="l" eaLnBrk="0" hangingPunct="0">
              <a:defRPr sz="1200">
                <a:solidFill>
                  <a:schemeClr val="tx1"/>
                </a:solidFill>
                <a:latin typeface="Times" pitchFamily="34" charset="0"/>
              </a:defRPr>
            </a:lvl4pPr>
            <a:lvl5pPr marL="2096491" indent="-232943" algn="l" eaLnBrk="0" hangingPunct="0">
              <a:defRPr sz="1200">
                <a:solidFill>
                  <a:schemeClr val="tx1"/>
                </a:solidFill>
                <a:latin typeface="Times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34" charset="0"/>
              </a:defRPr>
            </a:lvl9pPr>
          </a:lstStyle>
          <a:p>
            <a:pPr algn="r" eaLnBrk="1" hangingPunct="1"/>
            <a:fld id="{FB2E3D5A-6EED-4842-A2BF-D34B41AB6F42}" type="slidenum">
              <a:rPr lang="en-US" altLang="en-US" smtClean="0"/>
              <a:pPr algn="r" eaLnBrk="1" hangingPunct="1"/>
              <a:t>15</a:t>
            </a:fld>
            <a:endParaRPr lang="en-US" altLang="en-US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Helvetica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00642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40EF9-C2FF-4AD1-A602-5F8326F958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4626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3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9494-A7F3-4812-ADAA-B429089E3BC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arteas/Teaching-Algorithm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umboldt.onthe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 </a:t>
            </a:r>
            <a:r>
              <a:rPr lang="en-US" dirty="0" smtClean="0"/>
              <a:t>212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Participation </a:t>
            </a:r>
            <a:r>
              <a:rPr lang="en-US" dirty="0" smtClean="0"/>
              <a:t>(5%)</a:t>
            </a:r>
            <a:endParaRPr lang="en-US" dirty="0"/>
          </a:p>
          <a:p>
            <a:pPr lvl="0"/>
            <a:r>
              <a:rPr lang="en-US" dirty="0"/>
              <a:t>!!GitHub usage (5%)!! </a:t>
            </a:r>
          </a:p>
          <a:p>
            <a:pPr lvl="0"/>
            <a:r>
              <a:rPr lang="en-US" dirty="0"/>
              <a:t>Programming assignments,  homework, and micro assignments </a:t>
            </a:r>
            <a:r>
              <a:rPr lang="en-US" dirty="0" smtClean="0"/>
              <a:t>(</a:t>
            </a:r>
            <a:r>
              <a:rPr lang="en-US" dirty="0" smtClean="0"/>
              <a:t>45</a:t>
            </a:r>
            <a:r>
              <a:rPr lang="en-US" dirty="0" smtClean="0"/>
              <a:t>%)</a:t>
            </a:r>
            <a:endParaRPr lang="en-US" dirty="0"/>
          </a:p>
          <a:p>
            <a:pPr lvl="0"/>
            <a:r>
              <a:rPr lang="en-US" dirty="0" smtClean="0"/>
              <a:t>Midterm(s) (20%)</a:t>
            </a:r>
            <a:endParaRPr lang="en-US" dirty="0"/>
          </a:p>
          <a:p>
            <a:pPr lvl="0"/>
            <a:r>
              <a:rPr lang="en-US" dirty="0"/>
              <a:t>Final exam (25%)</a:t>
            </a:r>
          </a:p>
        </p:txBody>
      </p:sp>
    </p:spTree>
    <p:extLst>
      <p:ext uri="{BB962C8B-B14F-4D97-AF65-F5344CB8AC3E}">
        <p14:creationId xmlns:p14="http://schemas.microsoft.com/office/powerpoint/2010/main" val="482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grade translations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93.00 – 100.00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71.00 – 75.99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90.00 – 92.99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69.00 – 70.99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87.00 – 89.99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B+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82.00 – 86.99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B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60.00 – 68.99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78.00 – 81.99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B-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00.00 – 59.99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76.00 – 77.99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C+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6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71B3-8940-478F-907F-A66985E5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DE1A-8E21-475D-9D81-B5C4A3B3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CF0A-DDC1-43D1-900F-03DE156E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course materials are posted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054-8C4D-45CB-8052-F2347E01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almost always find the starter code for the lecture on GitHub several hours (if not the day before) the lecture.  </a:t>
            </a:r>
          </a:p>
          <a:p>
            <a:pPr lvl="1"/>
            <a:r>
              <a:rPr lang="en-US" u="sng" dirty="0"/>
              <a:t>I encourage you to download the code so you can more easily follow along.</a:t>
            </a:r>
          </a:p>
          <a:p>
            <a:r>
              <a:rPr lang="en-US" dirty="0"/>
              <a:t>I almost always post my final lecture code on GitHub immediately after class (unless I get distracted)</a:t>
            </a:r>
          </a:p>
          <a:p>
            <a:r>
              <a:rPr lang="en-US" dirty="0"/>
              <a:t>For those wanting to get a head start on </a:t>
            </a:r>
            <a:r>
              <a:rPr lang="en-US" dirty="0" err="1"/>
              <a:t>homeworks</a:t>
            </a:r>
            <a:r>
              <a:rPr lang="en-US" dirty="0"/>
              <a:t> and labs, I almost always post HW and lab descriptions a few days before I introduce them in class.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 that I reserve the right to significantly change things until they are actually assigned.!</a:t>
            </a:r>
          </a:p>
        </p:txBody>
      </p:sp>
    </p:spTree>
    <p:extLst>
      <p:ext uri="{BB962C8B-B14F-4D97-AF65-F5344CB8AC3E}">
        <p14:creationId xmlns:p14="http://schemas.microsoft.com/office/powerpoint/2010/main" val="4793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slides that I stole from Scott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81570" algn="l"/>
              </a:tabLst>
            </a:pPr>
            <a:r>
              <a:rPr lang="en-US" altLang="en-US"/>
              <a:t>What is an Algorithm?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>
              <a:tabLst>
                <a:tab pos="741138" algn="l"/>
              </a:tabLst>
            </a:pPr>
            <a:r>
              <a:rPr lang="en-US" altLang="en-US" dirty="0"/>
              <a:t>An </a:t>
            </a:r>
            <a:r>
              <a:rPr lang="en-US" altLang="en-US" b="1" i="1" dirty="0">
                <a:solidFill>
                  <a:srgbClr val="BF0000"/>
                </a:solidFill>
              </a:rPr>
              <a:t>algorithm</a:t>
            </a:r>
            <a:r>
              <a:rPr lang="en-US" altLang="en-US" dirty="0"/>
              <a:t> is a step-by-step description of a procedure which, if followed closely, produces a well-defined result.</a:t>
            </a:r>
          </a:p>
          <a:p>
            <a:pPr indent="0">
              <a:tabLst>
                <a:tab pos="741138" algn="l"/>
              </a:tabLst>
            </a:pPr>
            <a:endParaRPr lang="en-US" altLang="en-US" dirty="0"/>
          </a:p>
          <a:p>
            <a:pPr indent="0">
              <a:tabLst>
                <a:tab pos="741138" algn="l"/>
              </a:tabLst>
            </a:pPr>
            <a:r>
              <a:rPr lang="en-US" altLang="en-US" dirty="0"/>
              <a:t>The simplest example is that of a </a:t>
            </a:r>
            <a:r>
              <a:rPr lang="en-US" altLang="en-US" b="1" dirty="0"/>
              <a:t>recipe</a:t>
            </a:r>
            <a:r>
              <a:rPr lang="en-US" altLang="en-US" dirty="0"/>
              <a:t>.  Like a recipe, algorithms make assumptions about the knowledge of the user and of the ingredients (hardware, compilers, </a:t>
            </a:r>
            <a:r>
              <a:rPr lang="en-US" altLang="en-US" dirty="0" err="1"/>
              <a:t>etc</a:t>
            </a:r>
            <a:r>
              <a:rPr lang="en-US" altLang="en-US" dirty="0"/>
              <a:t>…) that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06512338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 we want to know about algorithms?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indent="0"/>
            <a:r>
              <a:rPr lang="en-US" altLang="en-US" dirty="0"/>
              <a:t>Does the program halt?</a:t>
            </a:r>
          </a:p>
          <a:p>
            <a:pPr indent="0"/>
            <a:endParaRPr lang="en-US" altLang="en-US" dirty="0"/>
          </a:p>
          <a:p>
            <a:pPr indent="0"/>
            <a:r>
              <a:rPr lang="en-US" altLang="en-US" dirty="0"/>
              <a:t>Does the program run correctly?</a:t>
            </a:r>
          </a:p>
          <a:p>
            <a:pPr indent="0"/>
            <a:endParaRPr lang="en-US" altLang="en-US" dirty="0"/>
          </a:p>
          <a:p>
            <a:pPr indent="0"/>
            <a:r>
              <a:rPr lang="en-US" altLang="en-US" dirty="0"/>
              <a:t>How long does the program take to run?</a:t>
            </a:r>
          </a:p>
          <a:p>
            <a:pPr indent="0"/>
            <a:endParaRPr lang="en-US" altLang="en-US" dirty="0"/>
          </a:p>
          <a:p>
            <a:pPr indent="0"/>
            <a:r>
              <a:rPr lang="en-US" altLang="en-US" dirty="0"/>
              <a:t>How much memory/storage does the program require?</a:t>
            </a:r>
          </a:p>
          <a:p>
            <a:pPr indent="0"/>
            <a:endParaRPr lang="en-US" altLang="en-US" dirty="0"/>
          </a:p>
          <a:p>
            <a:pPr indent="0"/>
            <a:r>
              <a:rPr lang="en-US" altLang="en-US" dirty="0"/>
              <a:t>How can we talk about any of these without reference to a particular computer architecture/ programming language/ list of peripherals/ other?</a:t>
            </a:r>
          </a:p>
        </p:txBody>
      </p:sp>
    </p:spTree>
    <p:extLst>
      <p:ext uri="{BB962C8B-B14F-4D97-AF65-F5344CB8AC3E}">
        <p14:creationId xmlns:p14="http://schemas.microsoft.com/office/powerpoint/2010/main" val="334634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>
              <a:tabLst>
                <a:tab pos="741138" algn="l"/>
              </a:tabLst>
            </a:pPr>
            <a:r>
              <a:rPr lang="en-US" altLang="en-US" dirty="0"/>
              <a:t>A </a:t>
            </a:r>
            <a:r>
              <a:rPr lang="en-US" altLang="en-US" b="1" i="1" dirty="0">
                <a:solidFill>
                  <a:srgbClr val="BF0000"/>
                </a:solidFill>
              </a:rPr>
              <a:t>problem instance</a:t>
            </a:r>
            <a:r>
              <a:rPr lang="en-US" altLang="en-US" dirty="0"/>
              <a:t> is a specific task to be solved on a specific input.</a:t>
            </a:r>
          </a:p>
          <a:p>
            <a:pPr indent="0">
              <a:tabLst>
                <a:tab pos="741138" algn="l"/>
              </a:tabLst>
            </a:pPr>
            <a:endParaRPr lang="en-US" altLang="en-US" dirty="0"/>
          </a:p>
          <a:p>
            <a:pPr indent="0">
              <a:tabLst>
                <a:tab pos="741138" algn="l"/>
              </a:tabLst>
            </a:pPr>
            <a:r>
              <a:rPr lang="en-US" altLang="en-US" dirty="0"/>
              <a:t>A </a:t>
            </a:r>
            <a:r>
              <a:rPr lang="en-US" altLang="en-US" b="1" i="1" dirty="0">
                <a:solidFill>
                  <a:srgbClr val="BF0000"/>
                </a:solidFill>
              </a:rPr>
              <a:t>problem</a:t>
            </a:r>
            <a:r>
              <a:rPr lang="en-US" altLang="en-US" dirty="0"/>
              <a:t> is a collection of similar problem instances.</a:t>
            </a:r>
          </a:p>
          <a:p>
            <a:pPr indent="0">
              <a:tabLst>
                <a:tab pos="741138" algn="l"/>
              </a:tabLst>
            </a:pPr>
            <a:endParaRPr lang="en-US" altLang="en-US" dirty="0"/>
          </a:p>
          <a:p>
            <a:pPr indent="0">
              <a:tabLst>
                <a:tab pos="741138" algn="l"/>
              </a:tabLst>
            </a:pPr>
            <a:r>
              <a:rPr lang="en-US" altLang="en-US" dirty="0"/>
              <a:t>An algorithm is </a:t>
            </a:r>
            <a:r>
              <a:rPr lang="en-US" altLang="en-US" b="1" i="1" dirty="0">
                <a:solidFill>
                  <a:srgbClr val="BF0000"/>
                </a:solidFill>
              </a:rPr>
              <a:t>correct for a given problem instance</a:t>
            </a:r>
            <a:r>
              <a:rPr lang="en-US" altLang="en-US" dirty="0"/>
              <a:t> if it produces the desired output for this instance.</a:t>
            </a:r>
          </a:p>
          <a:p>
            <a:pPr indent="0">
              <a:tabLst>
                <a:tab pos="741138" algn="l"/>
              </a:tabLst>
            </a:pPr>
            <a:endParaRPr lang="en-US" altLang="en-US" dirty="0"/>
          </a:p>
          <a:p>
            <a:pPr indent="0">
              <a:tabLst>
                <a:tab pos="741138" algn="l"/>
              </a:tabLst>
            </a:pPr>
            <a:r>
              <a:rPr lang="en-US" altLang="en-US" dirty="0"/>
              <a:t>An algorithm is </a:t>
            </a:r>
            <a:r>
              <a:rPr lang="en-US" altLang="en-US" b="1" i="1" dirty="0">
                <a:solidFill>
                  <a:srgbClr val="BF0000"/>
                </a:solidFill>
              </a:rPr>
              <a:t>correct for a problem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dirty="0"/>
              <a:t> (</a:t>
            </a:r>
            <a:r>
              <a:rPr lang="en-US" altLang="en-US" b="1" i="1" dirty="0">
                <a:solidFill>
                  <a:srgbClr val="BF0000"/>
                </a:solidFill>
              </a:rPr>
              <a:t>solves</a:t>
            </a:r>
            <a:r>
              <a:rPr lang="en-US" altLang="en-US" dirty="0"/>
              <a:t> problem </a:t>
            </a:r>
            <a:r>
              <a:rPr lang="en-US" altLang="en-US" i="1" dirty="0"/>
              <a:t>P</a:t>
            </a:r>
            <a:r>
              <a:rPr lang="en-US" altLang="en-US" dirty="0"/>
              <a:t>) if it is correct for all instances of </a:t>
            </a:r>
            <a:r>
              <a:rPr lang="en-US" altLang="en-US" i="1" dirty="0"/>
              <a:t>P</a:t>
            </a:r>
            <a:r>
              <a:rPr lang="en-US" altLang="en-US" dirty="0"/>
              <a:t>.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81570" algn="l"/>
              </a:tabLst>
            </a:pPr>
            <a:r>
              <a:rPr lang="en-US" altLang="en-US"/>
              <a:t>When Does an Algorithm Solve a Problem?</a:t>
            </a:r>
          </a:p>
        </p:txBody>
      </p:sp>
    </p:spTree>
    <p:extLst>
      <p:ext uri="{BB962C8B-B14F-4D97-AF65-F5344CB8AC3E}">
        <p14:creationId xmlns:p14="http://schemas.microsoft.com/office/powerpoint/2010/main" val="3273740426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845469" y="193105"/>
            <a:ext cx="8429625" cy="891852"/>
          </a:xfrm>
        </p:spPr>
        <p:txBody>
          <a:bodyPr>
            <a:normAutofit fontScale="90000"/>
          </a:bodyPr>
          <a:lstStyle/>
          <a:p>
            <a:r>
              <a:rPr lang="en-US" dirty="0"/>
              <a:t>Luciana wants to sort the numbers 3, 28, 13, 6, and 4.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845469" y="1125140"/>
            <a:ext cx="4250531" cy="5249540"/>
          </a:xfrm>
        </p:spPr>
        <p:txBody>
          <a:bodyPr>
            <a:normAutofit/>
          </a:bodyPr>
          <a:lstStyle/>
          <a:p>
            <a:pPr marL="522368" indent="-522368">
              <a:spcBef>
                <a:spcPct val="20000"/>
              </a:spcBef>
              <a:buAutoNum type="alphaUcPeriod"/>
            </a:pPr>
            <a:r>
              <a:rPr lang="en-US" sz="2250" dirty="0"/>
              <a:t>By our terminology, this is a problem</a:t>
            </a:r>
          </a:p>
          <a:p>
            <a:pPr marL="522368" indent="-522368">
              <a:spcBef>
                <a:spcPct val="20000"/>
              </a:spcBef>
              <a:buAutoNum type="alphaUcPeriod"/>
            </a:pPr>
            <a:r>
              <a:rPr lang="en-US" sz="2250" dirty="0"/>
              <a:t>By our terminology, this is a problem instance</a:t>
            </a:r>
          </a:p>
          <a:p>
            <a:pPr marL="522368" indent="-522368">
              <a:spcBef>
                <a:spcPct val="20000"/>
              </a:spcBef>
              <a:buAutoNum type="alphaUcPeriod"/>
            </a:pPr>
            <a:r>
              <a:rPr lang="en-US" sz="2250" dirty="0"/>
              <a:t>By our terminology, this is an algorithm</a:t>
            </a:r>
          </a:p>
          <a:p>
            <a:pPr marL="522368" indent="-522368">
              <a:spcBef>
                <a:spcPct val="20000"/>
              </a:spcBef>
              <a:buAutoNum type="alphaUcPeriod"/>
            </a:pPr>
            <a:r>
              <a:rPr lang="en-US" sz="2250" dirty="0"/>
              <a:t>By our terminology, this is a correct algorithm</a:t>
            </a:r>
          </a:p>
        </p:txBody>
      </p:sp>
      <p:sp>
        <p:nvSpPr>
          <p:cNvPr id="6" name="TPCountdownTrigger"/>
          <p:cNvSpPr/>
          <p:nvPr/>
        </p:nvSpPr>
        <p:spPr bwMode="auto">
          <a:xfrm>
            <a:off x="1524000" y="0"/>
            <a:ext cx="8930" cy="893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D3D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  <a:tabLst>
                <a:tab pos="748951" algn="l"/>
              </a:tabLst>
            </a:pPr>
            <a:endParaRPr lang="en-US" sz="2531">
              <a:solidFill>
                <a:srgbClr val="3D3D66"/>
              </a:solidFill>
              <a:latin typeface="Times" pitchFamily="34" charset="0"/>
            </a:endParaRPr>
          </a:p>
        </p:txBody>
      </p:sp>
      <p:grpSp>
        <p:nvGrpSpPr>
          <p:cNvPr id="10" name="TPCountdown" hidden="1"/>
          <p:cNvGrpSpPr/>
          <p:nvPr>
            <p:custDataLst>
              <p:tags r:id="rId3"/>
            </p:custDataLst>
          </p:nvPr>
        </p:nvGrpSpPr>
        <p:grpSpPr>
          <a:xfrm>
            <a:off x="9685734" y="6322219"/>
            <a:ext cx="892969" cy="446484"/>
            <a:chOff x="7683500" y="5842000"/>
            <a:chExt cx="1270000" cy="635000"/>
          </a:xfrm>
        </p:grpSpPr>
        <p:sp>
          <p:nvSpPr>
            <p:cNvPr id="7" name="CountdownShape" hidden="1"/>
            <p:cNvSpPr/>
            <p:nvPr/>
          </p:nvSpPr>
          <p:spPr bwMode="auto">
            <a:xfrm>
              <a:off x="7683500" y="5842000"/>
              <a:ext cx="1270000" cy="635000"/>
            </a:xfrm>
            <a:prstGeom prst="cube">
              <a:avLst/>
            </a:prstGeom>
            <a:solidFill>
              <a:srgbClr val="33333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4294" tIns="32147" rIns="64294" bIns="321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  <a:tabLst>
                  <a:tab pos="748951" algn="l"/>
                </a:tabLst>
              </a:pPr>
              <a:endParaRPr lang="en-US" sz="2531">
                <a:solidFill>
                  <a:srgbClr val="3D3D66"/>
                </a:solidFill>
                <a:latin typeface="Times" pitchFamily="34" charset="0"/>
              </a:endParaRPr>
            </a:p>
          </p:txBody>
        </p:sp>
        <p:sp>
          <p:nvSpPr>
            <p:cNvPr id="8" name="CountdownText" hidden="1"/>
            <p:cNvSpPr txBox="1"/>
            <p:nvPr/>
          </p:nvSpPr>
          <p:spPr>
            <a:xfrm>
              <a:off x="7785100" y="6045200"/>
              <a:ext cx="889000" cy="381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vert="horz" rtlCol="0" anchor="ctr" anchorCtr="1">
              <a:noAutofit/>
            </a:bodyPr>
            <a:lstStyle/>
            <a:p>
              <a:r>
                <a:rPr lang="en-US" sz="1687" b="1">
                  <a:solidFill>
                    <a:srgbClr val="FF0000"/>
                  </a:solidFill>
                  <a:latin typeface="Tahoma" panose="020B0604030504040204" pitchFamily="34" charset="0"/>
                </a:rPr>
                <a:t>:28</a:t>
              </a:r>
            </a:p>
          </p:txBody>
        </p:sp>
        <p:cxnSp>
          <p:nvCxnSpPr>
            <p:cNvPr id="9" name="CountdownLine" hidden="1"/>
            <p:cNvCxnSpPr/>
            <p:nvPr/>
          </p:nvCxnSpPr>
          <p:spPr bwMode="auto">
            <a:xfrm>
              <a:off x="8001000" y="5943600"/>
              <a:ext cx="508000" cy="0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3D3D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4278162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1881188" y="2608585"/>
            <a:ext cx="8429625" cy="3892227"/>
          </a:xfrm>
        </p:spPr>
        <p:txBody>
          <a:bodyPr>
            <a:normAutofit/>
          </a:bodyPr>
          <a:lstStyle/>
          <a:p>
            <a:pPr>
              <a:tabLst>
                <a:tab pos="741138" algn="l"/>
              </a:tabLst>
            </a:pPr>
            <a:r>
              <a:rPr lang="en-US" altLang="en-US" dirty="0" smtClean="0"/>
              <a:t>Arithmetic </a:t>
            </a:r>
            <a:r>
              <a:rPr lang="en-US" altLang="en-US" dirty="0"/>
              <a:t>operations: +, –, *, /, √, etc…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Logical operations: and, or, not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Array indexing: A[x], where x is a variable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if-then-else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while-loops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for-loops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procedure calls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81570" algn="l"/>
              </a:tabLst>
            </a:pPr>
            <a:r>
              <a:rPr lang="en-US" altLang="en-US"/>
              <a:t>Models of Computation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881188" y="1487910"/>
            <a:ext cx="8429625" cy="77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1pPr>
            <a:lvl2pPr marL="742950" indent="-285750" algn="l" eaLnBrk="0" hangingPunct="0"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2pPr>
            <a:lvl3pPr marL="1143000" indent="-228600" algn="l" eaLnBrk="0" hangingPunct="0"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3pPr>
            <a:lvl4pPr marL="1600200" indent="-228600" algn="l" eaLnBrk="0" hangingPunct="0"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4pPr>
            <a:lvl5pPr marL="2057400" indent="-228600" algn="l" eaLnBrk="0" hangingPunct="0"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800"/>
              </a:spcAft>
              <a:buClr>
                <a:srgbClr val="3A3A7B"/>
              </a:buClr>
              <a:buSzPct val="150000"/>
              <a:buFont typeface="Gill Sans" pitchFamily="34" charset="0"/>
              <a:buChar char="•"/>
              <a:tabLst>
                <a:tab pos="1065213" algn="l"/>
              </a:tabLst>
              <a:defRPr sz="3600">
                <a:solidFill>
                  <a:schemeClr val="tx1"/>
                </a:solidFill>
                <a:latin typeface="Times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531"/>
              <a:t>A </a:t>
            </a:r>
            <a:r>
              <a:rPr lang="en-US" altLang="en-US" sz="2531" b="1" i="1">
                <a:solidFill>
                  <a:srgbClr val="BF0000"/>
                </a:solidFill>
              </a:rPr>
              <a:t>model of computation</a:t>
            </a:r>
            <a:r>
              <a:rPr lang="en-US" altLang="en-US" sz="2531"/>
              <a:t> specifies the primitive operations a computer is assumed to support and their </a:t>
            </a:r>
            <a:r>
              <a:rPr lang="en-US" altLang="en-US" sz="2531" b="1"/>
              <a:t>costs</a:t>
            </a:r>
            <a:r>
              <a:rPr lang="en-US" altLang="en-US" sz="253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426822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(now at canvas.Humboldt.edu) is the central hub for the course</a:t>
            </a:r>
          </a:p>
          <a:p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github.com/acarteas/Teaching-Algorithms/</a:t>
            </a:r>
            <a:r>
              <a:rPr lang="en-US" dirty="0" smtClean="0"/>
              <a:t>) </a:t>
            </a:r>
            <a:r>
              <a:rPr lang="en-US" dirty="0"/>
              <a:t>will be used to store all course materials: course syllabus, official calendar, assignment descriptions, and other course documents</a:t>
            </a:r>
          </a:p>
        </p:txBody>
      </p:sp>
    </p:spTree>
    <p:extLst>
      <p:ext uri="{BB962C8B-B14F-4D97-AF65-F5344CB8AC3E}">
        <p14:creationId xmlns:p14="http://schemas.microsoft.com/office/powerpoint/2010/main" val="3337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41138" algn="l"/>
              </a:tabLst>
            </a:pPr>
            <a:r>
              <a:rPr lang="en-US" altLang="en-US" b="1" i="1" dirty="0">
                <a:solidFill>
                  <a:srgbClr val="BF0000"/>
                </a:solidFill>
              </a:rPr>
              <a:t>Computational resources</a:t>
            </a:r>
            <a:r>
              <a:rPr lang="en-US" altLang="en-US" dirty="0"/>
              <a:t> = CPU time (running time), memory usage (space), messages sent along the network, …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Resource consumption differs depending on the size of the input (length of text, number of records to be sorted, …)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Specify </a:t>
            </a:r>
            <a:r>
              <a:rPr lang="en-US" altLang="en-US" b="1" i="1" dirty="0">
                <a:solidFill>
                  <a:srgbClr val="BF0000"/>
                </a:solidFill>
              </a:rPr>
              <a:t>resource consumption as a function of the inputs size</a:t>
            </a:r>
            <a:r>
              <a:rPr lang="en-US" altLang="en-US" dirty="0"/>
              <a:t>.</a:t>
            </a:r>
          </a:p>
          <a:p>
            <a:pPr>
              <a:tabLst>
                <a:tab pos="741138" algn="l"/>
              </a:tabLst>
            </a:pPr>
            <a:r>
              <a:rPr lang="en-US" altLang="en-US" dirty="0"/>
              <a:t>Resource consumption may even differ greatly for inputs of the same size, depending on their structure (highly unsorted input, almost sorted input, …)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81570" algn="l"/>
              </a:tabLst>
            </a:pPr>
            <a:r>
              <a:rPr lang="en-US" altLang="en-US"/>
              <a:t>Analysis of Computational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3733930130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consumption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/>
              <a:t>The primary computer resources used are time and space</a:t>
            </a:r>
          </a:p>
          <a:p>
            <a:pPr lvl="1" eaLnBrk="1" hangingPunct="1">
              <a:defRPr/>
            </a:pPr>
            <a:r>
              <a:rPr lang="en-US" altLang="en-US" dirty="0"/>
              <a:t>Time means?</a:t>
            </a:r>
          </a:p>
          <a:p>
            <a:pPr lvl="1" eaLnBrk="1" hangingPunct="1">
              <a:defRPr/>
            </a:pPr>
            <a:r>
              <a:rPr lang="en-US" altLang="en-US" dirty="0"/>
              <a:t>Space means?</a:t>
            </a:r>
          </a:p>
          <a:p>
            <a:pPr eaLnBrk="1" hangingPunct="1">
              <a:defRPr/>
            </a:pPr>
            <a:r>
              <a:rPr lang="en-US" altLang="en-US" dirty="0"/>
              <a:t>What is the relationship between the run time of a program and how much space it uses?</a:t>
            </a:r>
          </a:p>
          <a:p>
            <a:pPr eaLnBrk="1" hangingPunct="1">
              <a:defRPr/>
            </a:pPr>
            <a:r>
              <a:rPr lang="en-US" altLang="en-US" dirty="0"/>
              <a:t>Focus on time:</a:t>
            </a:r>
          </a:p>
          <a:p>
            <a:pPr lvl="1" eaLnBrk="1" hangingPunct="1">
              <a:defRPr/>
            </a:pPr>
            <a:r>
              <a:rPr lang="en-US" altLang="en-US" dirty="0"/>
              <a:t>We use the notation T(n) to refer to the runtime of a program </a:t>
            </a:r>
            <a:r>
              <a:rPr lang="en-US" altLang="en-US" b="1" i="1" dirty="0">
                <a:solidFill>
                  <a:srgbClr val="BF0000"/>
                </a:solidFill>
              </a:rPr>
              <a:t>relative to the size of its input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This is usually written as a function, </a:t>
            </a:r>
            <a:r>
              <a:rPr lang="en-US" altLang="en-US" dirty="0" err="1"/>
              <a:t>eg</a:t>
            </a:r>
            <a:r>
              <a:rPr lang="en-US" altLang="en-US" dirty="0"/>
              <a:t>:</a:t>
            </a:r>
          </a:p>
          <a:p>
            <a:pPr marL="316993" lvl="1" indent="0">
              <a:buNone/>
              <a:defRPr/>
            </a:pPr>
            <a:r>
              <a:rPr lang="en-US" altLang="en-US" dirty="0">
                <a:solidFill>
                  <a:srgbClr val="BF0000"/>
                </a:solidFill>
              </a:rPr>
              <a:t>			</a:t>
            </a:r>
            <a:r>
              <a:rPr lang="en-US" altLang="en-US" dirty="0"/>
              <a:t>T(n) = 3n</a:t>
            </a:r>
            <a:r>
              <a:rPr lang="en-US" altLang="en-US" baseline="30000" dirty="0"/>
              <a:t>2</a:t>
            </a:r>
            <a:r>
              <a:rPr lang="en-US" altLang="en-US" dirty="0"/>
              <a:t> + 5n – 3          (</a:t>
            </a:r>
            <a:r>
              <a:rPr lang="en-US" altLang="en-US" dirty="0" err="1"/>
              <a:t>nonrecursive</a:t>
            </a:r>
            <a:r>
              <a:rPr lang="en-US" altLang="en-US" dirty="0"/>
              <a:t>)</a:t>
            </a:r>
          </a:p>
          <a:p>
            <a:pPr marL="316993" lvl="1" indent="0">
              <a:buNone/>
              <a:defRPr/>
            </a:pPr>
            <a:r>
              <a:rPr lang="en-US" altLang="en-US" dirty="0"/>
              <a:t>			T(n) = 2 * T(n/2) + 1	 (recursive)</a:t>
            </a:r>
          </a:p>
        </p:txBody>
      </p:sp>
    </p:spTree>
    <p:extLst>
      <p:ext uri="{BB962C8B-B14F-4D97-AF65-F5344CB8AC3E}">
        <p14:creationId xmlns:p14="http://schemas.microsoft.com/office/powerpoint/2010/main" val="27382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81570" algn="l"/>
              </a:tabLst>
            </a:pPr>
            <a:r>
              <a:rPr lang="en-US" altLang="en-US"/>
              <a:t>Best, Average, and Worst Case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>
              <a:tabLst>
                <a:tab pos="741138" algn="l"/>
              </a:tabLst>
            </a:pPr>
            <a:r>
              <a:rPr lang="en-US" altLang="en-US" dirty="0"/>
              <a:t>The </a:t>
            </a:r>
            <a:r>
              <a:rPr lang="en-US" altLang="en-US" b="1" i="1" dirty="0">
                <a:solidFill>
                  <a:srgbClr val="BF0000"/>
                </a:solidFill>
              </a:rPr>
              <a:t>best-case</a:t>
            </a:r>
            <a:r>
              <a:rPr lang="en-US" altLang="en-US" dirty="0"/>
              <a:t> resource consumption is the </a:t>
            </a:r>
            <a:r>
              <a:rPr lang="en-US" altLang="en-US" b="1" i="1" dirty="0">
                <a:solidFill>
                  <a:srgbClr val="BF0000"/>
                </a:solidFill>
              </a:rPr>
              <a:t>minimum</a:t>
            </a:r>
            <a:r>
              <a:rPr lang="en-US" altLang="en-US" dirty="0"/>
              <a:t> resource consumption over all possible inputs of a given size.  This is a </a:t>
            </a:r>
            <a:r>
              <a:rPr lang="en-US" altLang="en-US" i="1" dirty="0"/>
              <a:t>lower</a:t>
            </a:r>
            <a:r>
              <a:rPr lang="en-US" altLang="en-US" dirty="0"/>
              <a:t> bound on performance.  Usually not our primary concern, though…</a:t>
            </a:r>
          </a:p>
          <a:p>
            <a:pPr indent="0">
              <a:tabLst>
                <a:tab pos="741138" algn="l"/>
              </a:tabLst>
            </a:pPr>
            <a:r>
              <a:rPr lang="en-US" altLang="en-US" dirty="0">
                <a:solidFill>
                  <a:srgbClr val="3D3D67"/>
                </a:solidFill>
              </a:rPr>
              <a:t>The </a:t>
            </a:r>
            <a:r>
              <a:rPr lang="en-US" altLang="en-US" b="1" i="1" dirty="0">
                <a:solidFill>
                  <a:srgbClr val="BF0000"/>
                </a:solidFill>
              </a:rPr>
              <a:t>worst-case</a:t>
            </a:r>
            <a:r>
              <a:rPr lang="en-US" altLang="en-US" dirty="0">
                <a:solidFill>
                  <a:srgbClr val="3D3D67"/>
                </a:solidFill>
              </a:rPr>
              <a:t> resource consumption is the </a:t>
            </a:r>
            <a:r>
              <a:rPr lang="en-US" altLang="en-US" b="1" i="1" dirty="0">
                <a:solidFill>
                  <a:srgbClr val="BF0000"/>
                </a:solidFill>
              </a:rPr>
              <a:t>maximum</a:t>
            </a:r>
            <a:r>
              <a:rPr lang="en-US" altLang="en-US" dirty="0">
                <a:solidFill>
                  <a:srgbClr val="3D3D67"/>
                </a:solidFill>
              </a:rPr>
              <a:t> resource consumption over all inputs of a given size.  This is an </a:t>
            </a:r>
            <a:r>
              <a:rPr lang="en-US" altLang="en-US" i="1" dirty="0">
                <a:solidFill>
                  <a:srgbClr val="3D3D67"/>
                </a:solidFill>
              </a:rPr>
              <a:t>upper</a:t>
            </a:r>
            <a:r>
              <a:rPr lang="en-US" altLang="en-US" dirty="0">
                <a:solidFill>
                  <a:srgbClr val="3D3D67"/>
                </a:solidFill>
              </a:rPr>
              <a:t> bound on performance.  This limits both time and space, so it is </a:t>
            </a:r>
            <a:r>
              <a:rPr lang="en-US" altLang="en-US" u="sng" dirty="0">
                <a:solidFill>
                  <a:srgbClr val="3D3D67"/>
                </a:solidFill>
              </a:rPr>
              <a:t>very important</a:t>
            </a:r>
            <a:r>
              <a:rPr lang="en-US" altLang="en-US" dirty="0">
                <a:solidFill>
                  <a:srgbClr val="3D3D67"/>
                </a:solidFill>
              </a:rPr>
              <a:t>!</a:t>
            </a:r>
          </a:p>
          <a:p>
            <a:pPr indent="0">
              <a:tabLst>
                <a:tab pos="741138" algn="l"/>
              </a:tabLst>
            </a:pPr>
            <a:r>
              <a:rPr lang="en-US" altLang="en-US" dirty="0"/>
              <a:t>The </a:t>
            </a:r>
            <a:r>
              <a:rPr lang="en-US" altLang="en-US" b="1" i="1" dirty="0">
                <a:solidFill>
                  <a:srgbClr val="BF0000"/>
                </a:solidFill>
              </a:rPr>
              <a:t>average-case</a:t>
            </a:r>
            <a:r>
              <a:rPr lang="en-US" altLang="en-US" dirty="0"/>
              <a:t> resource consumption is the </a:t>
            </a:r>
            <a:r>
              <a:rPr lang="en-US" altLang="en-US" b="1" i="1" dirty="0">
                <a:solidFill>
                  <a:srgbClr val="BF0000"/>
                </a:solidFill>
              </a:rPr>
              <a:t>average</a:t>
            </a:r>
            <a:r>
              <a:rPr lang="en-US" altLang="en-US" dirty="0"/>
              <a:t> resource consumption over all possible inputs of a given size.  Can be important for some algorithms, but proofs typically much more different than the extreme cases (require probability theory).</a:t>
            </a:r>
          </a:p>
        </p:txBody>
      </p:sp>
    </p:spTree>
    <p:extLst>
      <p:ext uri="{BB962C8B-B14F-4D97-AF65-F5344CB8AC3E}">
        <p14:creationId xmlns:p14="http://schemas.microsoft.com/office/powerpoint/2010/main" val="3035682331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Notations for Best and Worst Cases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457200"/>
            <a:r>
              <a:rPr lang="en-US" altLang="en-US" dirty="0"/>
              <a:t>Suppose Program X takes time f1(n) in the worst case, and f2(n) in the best case.  These functions might be very weird.  But there might also be a simpler function g1(n) that is strictly larger than f1(n).  And there also might be a simpler function g2(n) that is strictly lower than f2(n).  Then a computer scientist might (informally) say that</a:t>
            </a:r>
          </a:p>
          <a:p>
            <a:pPr marL="685800" indent="-457200"/>
            <a:r>
              <a:rPr lang="en-US" altLang="en-US" dirty="0"/>
              <a:t>Program X has worst case time O( g1(n) </a:t>
            </a:r>
          </a:p>
          <a:p>
            <a:pPr marL="685800" indent="-457200"/>
            <a:r>
              <a:rPr lang="en-US" altLang="en-US" dirty="0"/>
              <a:t>Program X has best case time </a:t>
            </a:r>
            <a:r>
              <a:rPr lang="el-GR" altLang="en-US" dirty="0"/>
              <a:t>Ω</a:t>
            </a:r>
            <a:r>
              <a:rPr lang="en-US" altLang="en-US" dirty="0"/>
              <a:t>( g2(n) )</a:t>
            </a:r>
          </a:p>
          <a:p>
            <a:pPr marL="685800" indent="-457200"/>
            <a:r>
              <a:rPr lang="en-US" altLang="en-US" dirty="0"/>
              <a:t>When O and </a:t>
            </a:r>
            <a:r>
              <a:rPr lang="el-GR" altLang="en-US" dirty="0"/>
              <a:t>Ω</a:t>
            </a:r>
            <a:r>
              <a:rPr lang="en-US" altLang="en-US" dirty="0"/>
              <a:t> are the same, we use </a:t>
            </a:r>
            <a:r>
              <a:rPr lang="el-GR" altLang="en-US" dirty="0"/>
              <a:t>θ</a:t>
            </a:r>
            <a:endParaRPr lang="en-US" altLang="en-US" dirty="0"/>
          </a:p>
          <a:p>
            <a:pPr lvl="1" indent="0">
              <a:buNone/>
            </a:pPr>
            <a:endParaRPr lang="en-US" altLang="en-US" sz="2812" dirty="0"/>
          </a:p>
        </p:txBody>
      </p:sp>
    </p:spTree>
    <p:extLst>
      <p:ext uri="{BB962C8B-B14F-4D97-AF65-F5344CB8AC3E}">
        <p14:creationId xmlns:p14="http://schemas.microsoft.com/office/powerpoint/2010/main" val="350454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>
              <a:tabLst>
                <a:tab pos="741138" algn="l"/>
              </a:tabLst>
            </a:pPr>
            <a:r>
              <a:rPr lang="en-US" altLang="en-US" b="1" i="1" dirty="0">
                <a:solidFill>
                  <a:srgbClr val="BF0000"/>
                </a:solidFill>
              </a:rPr>
              <a:t>Algorithm</a:t>
            </a:r>
            <a:r>
              <a:rPr lang="en-US" altLang="en-US" dirty="0"/>
              <a:t>: Description of a procedure to solve a given problem</a:t>
            </a:r>
          </a:p>
          <a:p>
            <a:pPr indent="0">
              <a:tabLst>
                <a:tab pos="741138" algn="l"/>
              </a:tabLst>
            </a:pPr>
            <a:r>
              <a:rPr lang="en-US" altLang="en-US" b="1" i="1" dirty="0">
                <a:solidFill>
                  <a:srgbClr val="BF0000"/>
                </a:solidFill>
              </a:rPr>
              <a:t>Model of computation</a:t>
            </a:r>
            <a:r>
              <a:rPr lang="en-US" altLang="en-US" dirty="0"/>
              <a:t>:  Specifies permissible operations and their costs</a:t>
            </a:r>
          </a:p>
          <a:p>
            <a:pPr indent="0">
              <a:tabLst>
                <a:tab pos="741138" algn="l"/>
              </a:tabLst>
            </a:pPr>
            <a:r>
              <a:rPr lang="en-US" altLang="en-US" dirty="0"/>
              <a:t>An algorithm is </a:t>
            </a:r>
            <a:r>
              <a:rPr lang="en-US" altLang="en-US" b="1" i="1" dirty="0">
                <a:solidFill>
                  <a:srgbClr val="BF0000"/>
                </a:solidFill>
              </a:rPr>
              <a:t>correct</a:t>
            </a:r>
            <a:r>
              <a:rPr lang="en-US" altLang="en-US" dirty="0"/>
              <a:t> when it produces correct answer for every possible instance of the problem</a:t>
            </a:r>
          </a:p>
          <a:p>
            <a:pPr indent="0">
              <a:tabLst>
                <a:tab pos="741138" algn="l"/>
              </a:tabLst>
            </a:pPr>
            <a:r>
              <a:rPr lang="en-US" altLang="en-US" b="1" i="1" dirty="0">
                <a:solidFill>
                  <a:srgbClr val="BF0000"/>
                </a:solidFill>
              </a:rPr>
              <a:t>Resource </a:t>
            </a:r>
            <a:r>
              <a:rPr lang="en-US" altLang="en-US" b="1" i="1">
                <a:solidFill>
                  <a:srgbClr val="BF0000"/>
                </a:solidFill>
              </a:rPr>
              <a:t>consumption</a:t>
            </a:r>
            <a:r>
              <a:rPr lang="en-US" altLang="en-US"/>
              <a:t> is often a </a:t>
            </a:r>
            <a:r>
              <a:rPr lang="en-US" altLang="en-US" dirty="0"/>
              <a:t>function of input (size)</a:t>
            </a:r>
          </a:p>
          <a:p>
            <a:pPr indent="0">
              <a:tabLst>
                <a:tab pos="741138" algn="l"/>
              </a:tabLst>
            </a:pPr>
            <a:r>
              <a:rPr lang="en-US" altLang="en-US" b="1" i="1" dirty="0">
                <a:solidFill>
                  <a:srgbClr val="BF0000"/>
                </a:solidFill>
              </a:rPr>
              <a:t>Best-case </a:t>
            </a:r>
            <a:r>
              <a:rPr lang="el-GR" altLang="en-US" b="1" i="1" dirty="0">
                <a:solidFill>
                  <a:srgbClr val="C00000"/>
                </a:solidFill>
              </a:rPr>
              <a:t>Ω</a:t>
            </a:r>
            <a:r>
              <a:rPr lang="en-US" altLang="en-US" b="1" i="1" dirty="0">
                <a:solidFill>
                  <a:srgbClr val="C00000"/>
                </a:solidFill>
              </a:rPr>
              <a:t>( )</a:t>
            </a:r>
            <a:r>
              <a:rPr lang="en-US" altLang="en-US" b="1" i="1" dirty="0">
                <a:solidFill>
                  <a:srgbClr val="BF0000"/>
                </a:solidFill>
              </a:rPr>
              <a:t>, worst-case O( ), average-case analysis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81570" algn="l"/>
              </a:tabLst>
            </a:pPr>
            <a:r>
              <a:rPr lang="en-US" altLang="en-US" dirty="0"/>
              <a:t>Things to Recall</a:t>
            </a:r>
          </a:p>
        </p:txBody>
      </p:sp>
    </p:spTree>
    <p:extLst>
      <p:ext uri="{BB962C8B-B14F-4D97-AF65-F5344CB8AC3E}">
        <p14:creationId xmlns:p14="http://schemas.microsoft.com/office/powerpoint/2010/main" val="433964468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Textbook: </a:t>
            </a:r>
            <a:r>
              <a:rPr lang="en-US" dirty="0" err="1"/>
              <a:t>Cormen</a:t>
            </a:r>
            <a:r>
              <a:rPr lang="en-US" dirty="0"/>
              <a:t> et al. - Introduction to Algorithms (3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dirty="0" smtClean="0"/>
              <a:t>through HSU library (see syllabus for link)</a:t>
            </a:r>
          </a:p>
          <a:p>
            <a:r>
              <a:rPr lang="en-US" dirty="0" smtClean="0"/>
              <a:t>Used </a:t>
            </a:r>
            <a:r>
              <a:rPr lang="en-US" dirty="0"/>
              <a:t>for $60.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 will probably work; less than $20 on Amazon</a:t>
            </a:r>
          </a:p>
        </p:txBody>
      </p:sp>
    </p:spTree>
    <p:extLst>
      <p:ext uri="{BB962C8B-B14F-4D97-AF65-F5344CB8AC3E}">
        <p14:creationId xmlns:p14="http://schemas.microsoft.com/office/powerpoint/2010/main" val="96750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Recommended Reading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13" y="1342396"/>
            <a:ext cx="3706486" cy="5515604"/>
          </a:xfrm>
        </p:spPr>
      </p:pic>
    </p:spTree>
    <p:extLst>
      <p:ext uri="{BB962C8B-B14F-4D97-AF65-F5344CB8AC3E}">
        <p14:creationId xmlns:p14="http://schemas.microsoft.com/office/powerpoint/2010/main" val="6143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will be periodically asking "clicker" questions in the </a:t>
            </a:r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point subscription not required </a:t>
            </a:r>
          </a:p>
        </p:txBody>
      </p:sp>
    </p:spTree>
    <p:extLst>
      <p:ext uri="{BB962C8B-B14F-4D97-AF65-F5344CB8AC3E}">
        <p14:creationId xmlns:p14="http://schemas.microsoft.com/office/powerpoint/2010/main" val="29804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Adam’s Schedule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728798-9F2B-4CBF-9CE4-7A9A2045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470" y="1242918"/>
            <a:ext cx="8169060" cy="66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encourage you to use an IDE when working on your solutions. My preference for IDEs are:</a:t>
            </a:r>
          </a:p>
          <a:p>
            <a:pPr lvl="1"/>
            <a:r>
              <a:rPr lang="en-US" dirty="0">
                <a:hlinkClick r:id="rId2"/>
              </a:rPr>
              <a:t>Visual Studio 2017 </a:t>
            </a:r>
            <a:r>
              <a:rPr lang="en-US" dirty="0"/>
              <a:t>(community edition is free for everyone; enterprise is free for HSU CS Majors!)</a:t>
            </a:r>
          </a:p>
          <a:p>
            <a:pPr lvl="1"/>
            <a:r>
              <a:rPr lang="en-US" dirty="0"/>
              <a:t>JetBrains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 err="1"/>
              <a:t>Netbeans</a:t>
            </a:r>
            <a:r>
              <a:rPr lang="en-US" dirty="0"/>
              <a:t> 8.1 (Be sure you're in C++ 11 or C++ 14 mode!)</a:t>
            </a:r>
          </a:p>
          <a:p>
            <a:pPr lvl="1"/>
            <a:r>
              <a:rPr lang="en-US" dirty="0" err="1"/>
              <a:t>CodeBlocks</a:t>
            </a:r>
            <a:r>
              <a:rPr lang="en-US" dirty="0"/>
              <a:t> (Be sure you're in C++ 11 or C++ 14 mode!)</a:t>
            </a:r>
          </a:p>
          <a:p>
            <a:r>
              <a:rPr lang="en-US" dirty="0"/>
              <a:t>I prefer VS 2017 because it has the best and easiest to use debugging capabilities.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40 HW “bonus” points</a:t>
            </a:r>
          </a:p>
          <a:p>
            <a:r>
              <a:rPr lang="en-US" dirty="0" smtClean="0"/>
              <a:t>All </a:t>
            </a:r>
            <a:r>
              <a:rPr lang="en-US" dirty="0"/>
              <a:t>homework must be submitted by the due date</a:t>
            </a:r>
          </a:p>
          <a:p>
            <a:r>
              <a:rPr lang="en-US" dirty="0"/>
              <a:t>No "late" turn-ins </a:t>
            </a:r>
          </a:p>
          <a:p>
            <a:r>
              <a:rPr lang="en-US" dirty="0"/>
              <a:t>"Late" is somewhat floating </a:t>
            </a:r>
          </a:p>
          <a:p>
            <a:r>
              <a:rPr lang="en-US" dirty="0"/>
              <a:t>"Late" means the time after whenever I pull your code from canvas</a:t>
            </a:r>
          </a:p>
          <a:p>
            <a:r>
              <a:rPr lang="en-US" dirty="0"/>
              <a:t>Thus, 12:01 AM is not considered late</a:t>
            </a:r>
          </a:p>
          <a:p>
            <a:r>
              <a:rPr lang="en-US" dirty="0"/>
              <a:t>I usually pull code mid morning after a due date (e.g. around 10AM), but sometimes I forget to pull the code until much later.  </a:t>
            </a:r>
          </a:p>
          <a:p>
            <a:r>
              <a:rPr lang="en-US" dirty="0"/>
              <a:t>Takeaway: Try to have the code in by the true deadline, but if it's a few hours late you're probably fine.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do it!</a:t>
            </a:r>
          </a:p>
          <a:p>
            <a:r>
              <a:rPr lang="en-US" dirty="0"/>
              <a:t>See syllabus for examples of cheating.</a:t>
            </a:r>
          </a:p>
          <a:p>
            <a:r>
              <a:rPr lang="en-US" dirty="0"/>
              <a:t>I usually catch at least one cheater per semester.  Don’t let this be you!</a:t>
            </a:r>
          </a:p>
        </p:txBody>
      </p:sp>
    </p:spTree>
    <p:extLst>
      <p:ext uri="{BB962C8B-B14F-4D97-AF65-F5344CB8AC3E}">
        <p14:creationId xmlns:p14="http://schemas.microsoft.com/office/powerpoint/2010/main" val="423398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Luciana wants to sort the numbers 3, 28, 13, 6, and 4.[;crlf;]25[;]25[;]25[;]False[;]20[;][;crlf;]1.8[;]2[;]0.4[;]0.16[;crlf;]5[;]-1[;]By our terminology, this is a problem1[;]By our terminology, this is a problem[;][;crlf;]20[;]1[;]By our terminology, this is a problem instance2[;]By our terminology, this is a problem instance[;][;crlf;]0[;]-1[;]By our terminology, this is an algorithm3[;]By our terminology, this is an algorithm[;][;crlf;]0[;]1[;]By our terminology, this is a correct algorithm4[;]By our terminology, this is a correct algorithm[;]"/>
  <p:tag name="HASRESULTS" val="True"/>
  <p:tag name="TPQUESTIONXML" val="﻿&lt;?xml version=&quot;1.0&quot; encoding=&quot;utf-8&quot;?&gt;&#10;&lt;questionlist&gt;&#10;    &lt;properties&gt;&#10;        &lt;guid&gt;85733E4127C0452CAE208543BFA78B53&lt;/guid&gt;&#10;        &lt;description /&gt;&#10;        &lt;date&gt;1/21/2015 10:16:27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B351DC76C3F44CB9E8E86CDE24F1506&lt;/guid&gt;&#10;            &lt;repollguid&gt;65866AD70FD648B68214671F6B529F22&lt;/repollguid&gt;&#10;            &lt;sourceid&gt;4D0362AA866C44F0B40FCC8280AD3067&lt;/sourceid&gt;&#10;            &lt;questiontext&gt;Luciana wants to sort the numbers 3, 28, 13, 6, and 4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71EB6C2A21E42F69AA0A60F18645676&lt;/guid&gt;&#10;                    &lt;answertext&gt;By our terminology, this is a problem&lt;/answertext&gt;&#10;                    &lt;valuetype&gt;-1&lt;/valuetype&gt;&#10;                &lt;/answer&gt;&#10;                &lt;answer&gt;&#10;                    &lt;guid&gt;88FF917833694EC18D536488E0872916&lt;/guid&gt;&#10;                    &lt;answertext&gt;By our terminology, this is a problem instance&lt;/answertext&gt;&#10;                    &lt;valuetype&gt;1&lt;/valuetype&gt;&#10;                &lt;/answer&gt;&#10;                &lt;answer&gt;&#10;                    &lt;guid&gt;38BBFA7764394AA193B9EBBC6E8DBF38&lt;/guid&gt;&#10;                    &lt;answertext&gt;By our terminology, this is an algorithm&lt;/answertext&gt;&#10;                    &lt;valuetype&gt;-1&lt;/valuetype&gt;&#10;                &lt;/answer&gt;&#10;                &lt;answer&gt;&#10;                    &lt;guid&gt;6326EF4D63244E60B9497A335D416B58&lt;/guid&gt;&#10;                    &lt;answertext&gt;By our terminology, this is a correct algorithm&lt;/answertext&gt;&#10;                    &lt;valuetype&gt;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2"/>
  <p:tag name="TPCOUNTDOWNSECONDS" val="3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1286</Words>
  <Application>Microsoft Office PowerPoint</Application>
  <PresentationFormat>Widescreen</PresentationFormat>
  <Paragraphs>136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Tahoma</vt:lpstr>
      <vt:lpstr>Times</vt:lpstr>
      <vt:lpstr>Times New Roman</vt:lpstr>
      <vt:lpstr>Office Theme</vt:lpstr>
      <vt:lpstr>Welcome to CS 212</vt:lpstr>
      <vt:lpstr>Course Websites</vt:lpstr>
      <vt:lpstr>Textbook: Cormen et al. - Introduction to Algorithms (3rd edition)</vt:lpstr>
      <vt:lpstr>Other Recommended Reading</vt:lpstr>
      <vt:lpstr>I will be periodically asking "clicker" questions in the course</vt:lpstr>
      <vt:lpstr>Adam’s Schedule</vt:lpstr>
      <vt:lpstr>Programming Environments</vt:lpstr>
      <vt:lpstr>Homework Policy</vt:lpstr>
      <vt:lpstr>A Note on Cheating</vt:lpstr>
      <vt:lpstr>Grade breakdown</vt:lpstr>
      <vt:lpstr>Final grade translations</vt:lpstr>
      <vt:lpstr>GitHub demo</vt:lpstr>
      <vt:lpstr>All course materials are posted on GitHub</vt:lpstr>
      <vt:lpstr>Intro slides that I stole from Scott</vt:lpstr>
      <vt:lpstr>What is an Algorithm?</vt:lpstr>
      <vt:lpstr>What do we want to know about algorithms?</vt:lpstr>
      <vt:lpstr>When Does an Algorithm Solve a Problem?</vt:lpstr>
      <vt:lpstr>Luciana wants to sort the numbers 3, 28, 13, 6, and 4.</vt:lpstr>
      <vt:lpstr>Models of Computation</vt:lpstr>
      <vt:lpstr>Analysis of Computational Resources</vt:lpstr>
      <vt:lpstr>Resource consumption</vt:lpstr>
      <vt:lpstr>Best, Average, and Worst Case</vt:lpstr>
      <vt:lpstr>Notations for Best and Worst Cases</vt:lpstr>
      <vt:lpstr>Things to Recall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211</dc:title>
  <dc:creator>Adam Carter</dc:creator>
  <cp:lastModifiedBy>Adam Carter</cp:lastModifiedBy>
  <cp:revision>26</cp:revision>
  <dcterms:created xsi:type="dcterms:W3CDTF">2017-01-17T03:07:11Z</dcterms:created>
  <dcterms:modified xsi:type="dcterms:W3CDTF">2019-01-22T23:14:18Z</dcterms:modified>
</cp:coreProperties>
</file>