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73" r:id="rId18"/>
    <p:sldId id="272" r:id="rId19"/>
    <p:sldId id="275" r:id="rId20"/>
    <p:sldId id="276" r:id="rId21"/>
    <p:sldId id="277" r:id="rId22"/>
    <p:sldId id="270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20" autoAdjust="0"/>
  </p:normalViewPr>
  <p:slideViewPr>
    <p:cSldViewPr snapToGrid="0">
      <p:cViewPr varScale="1">
        <p:scale>
          <a:sx n="77" d="100"/>
          <a:sy n="77" d="100"/>
        </p:scale>
        <p:origin x="73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6526C-2D6B-412D-99BB-E18D04AC3D4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D49E0-4E68-49CD-8022-6546EC7D9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0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 Note:</a:t>
            </a:r>
            <a:r>
              <a:rPr lang="en-US" baseline="0" dirty="0"/>
              <a:t> I adapted this from a </a:t>
            </a:r>
            <a:r>
              <a:rPr lang="en-US" baseline="0" dirty="0" err="1"/>
              <a:t>MergeSort</a:t>
            </a:r>
            <a:r>
              <a:rPr lang="en-US" baseline="0" dirty="0"/>
              <a:t> algorithm that I wrote a while back. To get it to fit on the screen, I had </a:t>
            </a:r>
            <a:r>
              <a:rPr lang="en-US" baseline="0"/>
              <a:t>to rearrange and </a:t>
            </a:r>
            <a:r>
              <a:rPr lang="en-US" baseline="0" dirty="0"/>
              <a:t>abstract quite a bit.  As such, the algorithm might not compile or be 100%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D49E0-4E68-49CD-8022-6546EC7D9D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9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8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5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7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0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5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DB20-88B2-4109-A7ED-5A190BE0B9C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3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 and Conquer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</a:t>
            </a:r>
            <a:r>
              <a:rPr lang="en-US" dirty="0" err="1"/>
              <a:t>MergeSort</a:t>
            </a:r>
            <a:r>
              <a:rPr lang="en-US" dirty="0"/>
              <a:t> using recurrence relation: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08855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Guess c*N*</a:t>
                </a:r>
                <a:r>
                  <a:rPr lang="en-US" dirty="0" err="1"/>
                  <a:t>LogN</a:t>
                </a: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𝑐𝑛𝐿𝑜𝑔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When c = 1…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08855"/>
              </a:xfrm>
              <a:blipFill>
                <a:blip r:embed="rId2"/>
                <a:stretch>
                  <a:fillRect l="-1005" b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28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solving via substitution, you sometimes have to insert a fudge factor.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Guessing T(n) = O(n)…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r>
                  <a:rPr lang="en-US" dirty="0" err="1"/>
                  <a:t>cn</a:t>
                </a:r>
                <a:r>
                  <a:rPr lang="en-US" dirty="0"/>
                  <a:t> + 1 is not the same as </a:t>
                </a:r>
                <a:r>
                  <a:rPr lang="en-US" dirty="0" err="1"/>
                  <a:t>cn</a:t>
                </a:r>
                <a:r>
                  <a:rPr lang="en-US" dirty="0"/>
                  <a:t>!  Thus, we didn’t prove using substitution.  </a:t>
                </a:r>
              </a:p>
              <a:p>
                <a:r>
                  <a:rPr lang="en-US" dirty="0"/>
                  <a:t>Now, let’s retry…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8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solving via substitution, you sometimes have to insert a fudge factor.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Guessing T(n) = O(n) - d…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When d = 1; c = 1, we get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Thus, our equation is O(N)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61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master method </a:t>
            </a:r>
            <a:r>
              <a:rPr lang="en-US" dirty="0"/>
              <a:t>is a technique that works for many recurrences.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Recurrences must be in the form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 err="1"/>
                  <a:t>a,b</a:t>
                </a:r>
                <a:r>
                  <a:rPr lang="en-US" dirty="0"/>
                  <a:t> are positive constants</a:t>
                </a:r>
              </a:p>
              <a:p>
                <a:r>
                  <a:rPr lang="en-US" i="1" dirty="0"/>
                  <a:t>f</a:t>
                </a:r>
                <a:r>
                  <a:rPr lang="en-US" dirty="0"/>
                  <a:t>(n) is asymptotically positive (i.e. it grows)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44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The three master method cases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05" t="-17972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u="sng" dirty="0"/>
                  <a:t>AND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and all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6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Example of Case #1: 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05" t="-33641" b="-39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 f(n) = n, so we need to use our friend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to convert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31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You Try: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Example of Case #2: 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then,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05" t="-33641" b="-18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6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You try: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9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/>
                  <a:t>Example of Case #3: If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for some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b="1" u="sng" dirty="0"/>
                  <a:t>AND</a:t>
                </a:r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200" dirty="0"/>
                  <a:t> and all large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32" t="-19816" r="-618" b="-29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𝑛𝐿𝑜𝑔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𝑛𝐿𝑜𝑔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0.79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0.79+0.21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.  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Part 1 of Case #3 is proven.  Moving on to part 2…</a:t>
                </a:r>
                <a:endParaRPr lang="en-US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divide an conquer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#1: Do a small bit of work</a:t>
            </a:r>
          </a:p>
          <a:p>
            <a:r>
              <a:rPr lang="en-US" dirty="0"/>
              <a:t>Step #2: Recursively call that does same work on a subset of original data</a:t>
            </a:r>
          </a:p>
          <a:p>
            <a:r>
              <a:rPr lang="en-US" dirty="0"/>
              <a:t>Final Step (sometimes): Recombine results from all recursive calls into end solution.</a:t>
            </a:r>
          </a:p>
        </p:txBody>
      </p:sp>
    </p:spTree>
    <p:extLst>
      <p:ext uri="{BB962C8B-B14F-4D97-AF65-F5344CB8AC3E}">
        <p14:creationId xmlns:p14="http://schemas.microsoft.com/office/powerpoint/2010/main" val="41407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/>
                  <a:t>Example #3: If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for some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b="1" u="sng" dirty="0"/>
                  <a:t>AND</a:t>
                </a:r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200" dirty="0"/>
                  <a:t> and all large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32" t="-19816" r="-1314" b="-29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𝑛𝐿𝑜𝑔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Moving to part 2, we need to show</a:t>
                </a:r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In our case, this means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𝑛𝐿𝑜𝑔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/>
                  <a:t>Simplifying the left-hand side, we get: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Substituting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𝑦𝑖𝑒𝑙𝑑𝑠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𝑛𝐿𝑜𝑔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60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You try: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2, B = 4, f(n) = n^2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1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case 1, f(n) must be </a:t>
                </a:r>
                <a:r>
                  <a:rPr lang="en-US" dirty="0" err="1"/>
                  <a:t>polynomially</a:t>
                </a:r>
                <a:r>
                  <a:rPr lang="en-US" dirty="0"/>
                  <a:t>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case 3, f(n) must be </a:t>
                </a:r>
                <a:r>
                  <a:rPr lang="en-US" dirty="0" err="1"/>
                  <a:t>polynomially</a:t>
                </a:r>
                <a:r>
                  <a:rPr lang="en-US" dirty="0"/>
                  <a:t>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book regarding </a:t>
                </a:r>
                <a:r>
                  <a:rPr lang="en-US" i="1" dirty="0" err="1"/>
                  <a:t>polynomially</a:t>
                </a:r>
                <a:r>
                  <a:rPr lang="en-US" i="1" dirty="0"/>
                  <a:t> larger</a:t>
                </a:r>
                <a:r>
                  <a:rPr lang="en-US" dirty="0"/>
                  <a:t>: </a:t>
                </a:r>
                <a:r>
                  <a:rPr lang="en-US" i="1" dirty="0"/>
                  <a:t>f(n)</a:t>
                </a:r>
                <a:r>
                  <a:rPr lang="en-US" dirty="0"/>
                  <a:t> is </a:t>
                </a:r>
                <a:r>
                  <a:rPr lang="en-US" dirty="0" err="1"/>
                  <a:t>polynomially</a:t>
                </a:r>
                <a:r>
                  <a:rPr lang="en-US" dirty="0"/>
                  <a:t>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and only if the </a:t>
                </a:r>
                <a:r>
                  <a:rPr lang="en-US" dirty="0" err="1"/>
                  <a:t>ratio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can be bounded by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:r>
                  <a:rPr lang="en-US" b="1" i="1" u="sng" dirty="0"/>
                  <a:t>any</a:t>
                </a:r>
                <a:r>
                  <a:rPr lang="en-US" dirty="0"/>
                  <a:t> two positive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Also for case 3, we need to be sure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8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70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Master method will not work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𝑛𝐿𝑜𝑔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Why?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05" t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4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easy (!!?)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6479"/>
            <a:ext cx="7886700" cy="532562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void search(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size,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index = size / 2;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if(size == 0)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-1;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if(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[index] ==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index;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else if(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[index] &gt;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search(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          &amp;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 + 1], 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           index - 1,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else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search(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index, 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5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Binary Search Approach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 approach: count # of steps taken for differing input size, infer growth rate.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8022"/>
              </p:ext>
            </p:extLst>
          </p:nvPr>
        </p:nvGraphicFramePr>
        <p:xfrm>
          <a:off x="1255058" y="2806251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111">
                  <a:extLst>
                    <a:ext uri="{9D8B030D-6E8A-4147-A177-3AD203B41FA5}">
                      <a16:colId xmlns:a16="http://schemas.microsoft.com/office/drawing/2014/main" val="2291757193"/>
                    </a:ext>
                  </a:extLst>
                </a:gridCol>
                <a:gridCol w="4650889">
                  <a:extLst>
                    <a:ext uri="{9D8B030D-6E8A-4147-A177-3AD203B41FA5}">
                      <a16:colId xmlns:a16="http://schemas.microsoft.com/office/drawing/2014/main" val="3658475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3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0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0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6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8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6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7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9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Binary Search Approach #2: Building a recursion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Binary Search Approach #3: Recurrence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T(n) = 1 + T(n/2)</a:t>
                </a:r>
              </a:p>
              <a:p>
                <a:pPr marL="0" indent="0">
                  <a:buNone/>
                </a:pPr>
                <a:r>
                  <a:rPr lang="en-US" dirty="0"/>
                  <a:t>Guess: T(n) = c*Log(n)</a:t>
                </a:r>
              </a:p>
              <a:p>
                <a:pPr marL="0" indent="0">
                  <a:buNone/>
                </a:pPr>
                <a:r>
                  <a:rPr lang="en-US" dirty="0"/>
                  <a:t>Using substitution…</a:t>
                </a:r>
              </a:p>
              <a:p>
                <a:pPr marL="0" indent="0">
                  <a:buNone/>
                </a:pPr>
                <a:r>
                  <a:rPr lang="en-US" dirty="0"/>
                  <a:t>T(n) ≤ 1 + c*Log(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T(n) ≤ 1 + c*(Log(n) – Log(2))</a:t>
                </a:r>
              </a:p>
              <a:p>
                <a:pPr marL="0" indent="0">
                  <a:buNone/>
                </a:pPr>
                <a:r>
                  <a:rPr lang="en-US" dirty="0"/>
                  <a:t>T(n) ≤ 1 + c*(Log(n) – 1)</a:t>
                </a:r>
              </a:p>
              <a:p>
                <a:pPr marL="0" indent="0">
                  <a:buNone/>
                </a:pPr>
                <a:r>
                  <a:rPr lang="en-US" dirty="0"/>
                  <a:t>T(n) ≤ 1 + c*Log(n) – c</a:t>
                </a:r>
              </a:p>
              <a:p>
                <a:pPr marL="0" indent="0">
                  <a:buNone/>
                </a:pPr>
                <a:r>
                  <a:rPr lang="en-US" dirty="0"/>
                  <a:t>When c = 1, terms cancel out, thus…</a:t>
                </a:r>
              </a:p>
              <a:p>
                <a:pPr marL="0" indent="0">
                  <a:buNone/>
                </a:pPr>
                <a:r>
                  <a:rPr lang="en-US" dirty="0"/>
                  <a:t>T(n) ≤ Log(n)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75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55" y="0"/>
            <a:ext cx="6552974" cy="69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2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</a:t>
            </a:r>
            <a:r>
              <a:rPr lang="en-US" dirty="0" err="1"/>
              <a:t>MergeSort</a:t>
            </a:r>
            <a:r>
              <a:rPr lang="en-US" dirty="0"/>
              <a:t> using counts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11509"/>
              </p:ext>
            </p:extLst>
          </p:nvPr>
        </p:nvGraphicFramePr>
        <p:xfrm>
          <a:off x="747058" y="1690689"/>
          <a:ext cx="7492702" cy="413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212">
                  <a:extLst>
                    <a:ext uri="{9D8B030D-6E8A-4147-A177-3AD203B41FA5}">
                      <a16:colId xmlns:a16="http://schemas.microsoft.com/office/drawing/2014/main" val="2291757193"/>
                    </a:ext>
                  </a:extLst>
                </a:gridCol>
                <a:gridCol w="5716490">
                  <a:extLst>
                    <a:ext uri="{9D8B030D-6E8A-4147-A177-3AD203B41FA5}">
                      <a16:colId xmlns:a16="http://schemas.microsoft.com/office/drawing/2014/main" val="3658475303"/>
                    </a:ext>
                  </a:extLst>
                </a:gridCol>
              </a:tblGrid>
              <a:tr h="413303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0530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34299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04785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07680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61515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89195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6580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66163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79552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75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</a:t>
            </a:r>
            <a:r>
              <a:rPr lang="en-US" dirty="0" err="1"/>
              <a:t>MergeSort</a:t>
            </a:r>
            <a:r>
              <a:rPr lang="en-US" dirty="0"/>
              <a:t> using recursion tree: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1101</Words>
  <Application>Microsoft Office PowerPoint</Application>
  <PresentationFormat>On-screen Show (4:3)</PresentationFormat>
  <Paragraphs>134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Office Theme</vt:lpstr>
      <vt:lpstr>Divide and Conquer Algorithms</vt:lpstr>
      <vt:lpstr>The idea behind divide an conquer algorithms</vt:lpstr>
      <vt:lpstr>A very easy (!!?) example</vt:lpstr>
      <vt:lpstr>Analyzing Binary Search Approach #1</vt:lpstr>
      <vt:lpstr>Analyzing Binary Search Approach #2: Building a recursion tree</vt:lpstr>
      <vt:lpstr>Analyzing Binary Search Approach #3: Recurrence equation</vt:lpstr>
      <vt:lpstr>PowerPoint Presentation</vt:lpstr>
      <vt:lpstr>Analyzing MergeSort using counts </vt:lpstr>
      <vt:lpstr>Analyzing MergeSort using recursion tree:</vt:lpstr>
      <vt:lpstr>Analyzing MergeSort using recurrence relation:</vt:lpstr>
      <vt:lpstr>When solving via substitution, you sometimes have to insert a fudge factor.</vt:lpstr>
      <vt:lpstr>When solving via substitution, you sometimes have to insert a fudge factor.</vt:lpstr>
      <vt:lpstr>The master method is a technique that works for many recurrences.</vt:lpstr>
      <vt:lpstr>The three master method cases for T(n)=aT(n/b)+f(n)</vt:lpstr>
      <vt:lpstr>Example of Case #1:  If f(n)=O(n^(〖log〗_b (a-e)) ) for some e&gt;0, then T(n)=Θ(n^(〖log〗_b a) )</vt:lpstr>
      <vt:lpstr>You Try: T(n)=2T(n/4)+1</vt:lpstr>
      <vt:lpstr>Example of Case #2:  If f(n)=Θ(n^(〖log〗_b a) ), then, T(n)=Θ(n^(〖log〗_b a)  ∗log⁡(n)) </vt:lpstr>
      <vt:lpstr>You try: T(n)=2T(n/4)+√n</vt:lpstr>
      <vt:lpstr>Example of Case #3: Iff(n)=Ω(n^(〖log〗_b (a+e)) ) for some e&gt;0 AND if af(n/b)≤cf(n) where c&lt;1 and all large n, then T(n)=Θ(f(n))</vt:lpstr>
      <vt:lpstr>Example #3: Iff(n)=Ω(n^(〖log〗_b (a+e)) ) for some e&gt;0 AND if af(n/b)≤cf(n) where c&lt;1 and all large n, then T(n)=Θ(f(n))</vt:lpstr>
      <vt:lpstr>You try: T(n)=2T(n/4)+n^2</vt:lpstr>
      <vt:lpstr>Limitations of master theorem</vt:lpstr>
      <vt:lpstr>Master method will not work on T(n)=2T(n/2)+nLog(n).  Why?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 Algorithms</dc:title>
  <dc:creator>Adam Carter</dc:creator>
  <cp:lastModifiedBy>Adam Carter</cp:lastModifiedBy>
  <cp:revision>41</cp:revision>
  <dcterms:created xsi:type="dcterms:W3CDTF">2017-01-19T04:54:45Z</dcterms:created>
  <dcterms:modified xsi:type="dcterms:W3CDTF">2019-01-27T23:51:52Z</dcterms:modified>
</cp:coreProperties>
</file>