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7BA-E85B-48C3-B7E6-FC33071C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78F45-2EE2-4E87-9174-2F3FACD0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BDEB-6DCE-4DBC-A761-42CCB442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B4BC-E63B-47C3-9A37-29489A2B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818D-504D-42C3-87EA-990AFF22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BBC0-1219-4E9A-A41A-BE612EB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B6DA-3A9A-4FE7-987A-B7120A144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F9A7-20D7-4097-B423-3AD1A944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6F6D-A30E-4BF4-9167-60F2C9EC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5360A-3ADC-4813-B66D-7D7B34C0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80204-6FB4-4C1D-9AB7-9CED60F94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A812-3F06-4952-BF73-FC3801C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F01F-71A0-49D0-8C10-1880758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6A27-7B9C-4343-8546-14171366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AABE-DE9A-4BB8-85EB-94F4AEB3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D90F-F6AC-493F-B063-0BD8E62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61DB-2268-47AA-8DE2-1A92EF71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2B5B-D689-405D-988F-E89DB2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C9F7-5A0E-4287-8F10-225DA4C4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50D2-E96F-4A4E-99BC-602E992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F728-55B7-45E8-BD6E-56463AE8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65F1-168C-45FB-9907-E171D9B5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DFAE-F8A7-4188-BDED-8E7F7103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443C-21D5-4292-8E19-64F141A5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4ACB-8232-4CC1-A9C1-B9706AC9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79D6-602A-473C-B815-58077162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4C98-0F53-4819-986C-5FED2181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6E150-FA11-4E45-A13D-21C1E77A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1863-8C05-4807-9DE1-CD3EF011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12E71-8430-4039-BBB9-296A3DE5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A1DD-C025-45AF-8C96-A7505BE6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9602-4A89-4C93-B0AD-FDC1B825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FE6C-69E6-4EF1-BCD2-3C04FF74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FCCC-B52F-495D-9B73-DFDD4D30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4BBF0-7C6A-473D-8D87-BBF1CDA9E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E84C6-2C96-421B-83EC-750884F5F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F14C-B8B3-461E-A9DB-741F6A3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17BA4-B4CD-4F87-AD03-7F3B9103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BEDB-F3D2-4D38-BA60-E501F47D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9A69-CB16-4AE4-A70B-D002A453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D72EF-3926-4B77-B241-78E364A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7FBF-C638-4899-8DB8-278A3BDB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1760-AB7A-4938-A342-1D5EBCD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0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C4239-16A7-48DD-B98C-1224B42D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EC3B6-7649-40F2-BF58-0032E81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41FF-EF8F-47B9-AD16-A1E4C24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BC1-90AE-4737-88AB-74C3B3BE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39F-7407-4AE2-9CC0-7A9A8B99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7BCD-E7EE-4D3A-9CF8-D08E8249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907C-6E65-416E-9372-9AB1482D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37A-C728-4F75-A041-BFD29592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0699-2556-470B-B8B7-3C72B12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5F80-1D92-4C29-9BDB-FC55C5C0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E81E9-4493-484E-B76C-24D64EB49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22118-FDC5-489F-B9FA-F6BB0C9A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1108-7581-4A9D-81BC-84EE879E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08D0-CF90-4243-BCF1-23D383A0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64BA-2750-44D0-9858-88C5B49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6EB7-3C3F-48D0-9835-7CDA756B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42440-174F-4553-819A-BAE89FF4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A04-0A4F-4B81-80EC-98B29B05C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4BA2-C92A-406C-B11C-901BE451278B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EFAA-D8F0-4CBD-8776-65D19BBA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078D-D748-4450-B18C-68E541E0A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002C-4C8C-48B9-8665-A1D73617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erinstruction4cs.org/2013/07/13/cs2-in-c-peer-instruction-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hyperlink" Target="http://commons.wikimedia.org/wiki/File:Hewlett-Packard_48GX_Scientific_Graphing_Calculator.jpg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commons.wikimedia.org/wiki/File:Hewlett-Packard_48GX_Scientific_Graphing_Calculator.jpg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3119-9879-46E6-ACA1-33483A9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66B6-4F87-43AE-95AE-765E8319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borrowed from peerinstruction4cs.org:</a:t>
            </a:r>
            <a:br>
              <a:rPr lang="en-US" dirty="0"/>
            </a:br>
            <a:r>
              <a:rPr lang="en-US" dirty="0">
                <a:hlinkClick r:id="rId2"/>
              </a:rPr>
              <a:t>http://www.peerinstruction4cs.org/2013/07/13/cs2-in-c-peer-instruction-materials/</a:t>
            </a:r>
            <a:r>
              <a:rPr lang="en-US" dirty="0"/>
              <a:t> </a:t>
            </a:r>
          </a:p>
          <a:p>
            <a:r>
              <a:rPr lang="en-US" dirty="0"/>
              <a:t>Session ID: 861669 (channel 26)</a:t>
            </a:r>
          </a:p>
        </p:txBody>
      </p:sp>
    </p:spTree>
    <p:extLst>
      <p:ext uri="{BB962C8B-B14F-4D97-AF65-F5344CB8AC3E}">
        <p14:creationId xmlns:p14="http://schemas.microsoft.com/office/powerpoint/2010/main" val="14489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490910" cy="1105936"/>
          </a:xfrm>
        </p:spPr>
        <p:txBody>
          <a:bodyPr>
            <a:normAutofit/>
          </a:bodyPr>
          <a:lstStyle/>
          <a:p>
            <a:r>
              <a:rPr lang="en-US" dirty="0"/>
              <a:t>Using a Stack to buffer file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905001" y="1524000"/>
            <a:ext cx="5257799" cy="4800600"/>
          </a:xfrm>
          <a:ln>
            <a:noFill/>
          </a:ln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mystery(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Stack&lt;string&gt; lines;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string line;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infile,line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lines.push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infile.close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while (!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lines.isEmpty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lines.pop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6858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&lt;&lt;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858000" y="1524000"/>
            <a:ext cx="3352800" cy="426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2000" dirty="0"/>
              <a:t>What does this code do?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all lines of a file to </a:t>
            </a:r>
            <a:r>
              <a:rPr lang="en-US" sz="2000" dirty="0" err="1"/>
              <a:t>cout</a:t>
            </a:r>
            <a:r>
              <a:rPr lang="en-US" sz="2000" dirty="0"/>
              <a:t> 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only the first line of a file to </a:t>
            </a:r>
            <a:r>
              <a:rPr lang="en-US" sz="2000" dirty="0" err="1"/>
              <a:t>cout</a:t>
            </a:r>
            <a:endParaRPr lang="en-US" sz="2000" dirty="0"/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only the last line of a file to </a:t>
            </a:r>
            <a:r>
              <a:rPr lang="en-US" sz="2000" dirty="0" err="1"/>
              <a:t>cout</a:t>
            </a:r>
            <a:endParaRPr lang="en-US" sz="2000" dirty="0"/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Prints all lines of a file to </a:t>
            </a:r>
            <a:r>
              <a:rPr lang="en-US" sz="2000" dirty="0" err="1"/>
              <a:t>cout</a:t>
            </a:r>
            <a:r>
              <a:rPr lang="en-US" sz="2000" dirty="0"/>
              <a:t> in reverse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dirty="0"/>
              <a:t>All/ none/ more than 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6265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6749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Precedence and 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67493" y="1981201"/>
            <a:ext cx="6777317" cy="38514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Ignoring operator precedence rules, how many distinct results are there to the following arithmetic expression?</a:t>
            </a:r>
          </a:p>
          <a:p>
            <a:pPr lvl="1"/>
            <a:r>
              <a:rPr lang="en-US" dirty="0"/>
              <a:t>3 * 3 + 3 * 3</a:t>
            </a:r>
          </a:p>
          <a:p>
            <a:pPr lvl="1"/>
            <a:endParaRPr lang="en-US" dirty="0"/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1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2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3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4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More than 4</a:t>
            </a:r>
          </a:p>
          <a:p>
            <a:pPr marL="525780" indent="-45720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024744" cy="1143000"/>
          </a:xfrm>
        </p:spPr>
        <p:txBody>
          <a:bodyPr/>
          <a:lstStyle/>
          <a:p>
            <a:r>
              <a:rPr lang="en-US" dirty="0"/>
              <a:t>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1" y="1676401"/>
            <a:ext cx="6982609" cy="4080029"/>
          </a:xfrm>
        </p:spPr>
        <p:txBody>
          <a:bodyPr/>
          <a:lstStyle/>
          <a:p>
            <a:r>
              <a:rPr lang="en-US" dirty="0"/>
              <a:t>Ambiguities don’t exist in RPN</a:t>
            </a:r>
          </a:p>
          <a:p>
            <a:r>
              <a:rPr lang="en-US" dirty="0"/>
              <a:t>Also called “postfix” because the operator goes after the operands</a:t>
            </a:r>
          </a:p>
          <a:p>
            <a:endParaRPr lang="en-US" dirty="0"/>
          </a:p>
          <a:p>
            <a:r>
              <a:rPr lang="en-US" dirty="0"/>
              <a:t>Postfix (RPN):</a:t>
            </a:r>
          </a:p>
          <a:p>
            <a:pPr lvl="1"/>
            <a:r>
              <a:rPr lang="en-US" dirty="0"/>
              <a:t>4 3 * 4 3 * +</a:t>
            </a:r>
          </a:p>
          <a:p>
            <a:r>
              <a:rPr lang="en-US" dirty="0"/>
              <a:t>Equivalent Infix:</a:t>
            </a:r>
          </a:p>
          <a:p>
            <a:pPr lvl="1"/>
            <a:r>
              <a:rPr lang="en-US" dirty="0"/>
              <a:t>(4*3) + (4*3)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320513" y="6248400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6"/>
              </a:rPr>
              <a:t>http://commons.wikimedia.org/wiki/File:Hewlett-Packard_48GX_Scientific_Graphing_Calculator.jpg</a:t>
            </a:r>
            <a:endParaRPr lang="en-US" sz="800" dirty="0"/>
          </a:p>
        </p:txBody>
      </p:sp>
      <p:pic>
        <p:nvPicPr>
          <p:cNvPr id="1027" name="Picture 3" descr="The HP-48 was Cynthia Lee's first calculator. It used reverse-polish notation." title="HP-48 calculato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95364"/>
            <a:ext cx="1885950" cy="36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86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304800"/>
            <a:ext cx="7024744" cy="1143000"/>
          </a:xfrm>
        </p:spPr>
        <p:txBody>
          <a:bodyPr/>
          <a:lstStyle/>
          <a:p>
            <a:r>
              <a:rPr lang="en-US" dirty="0"/>
              <a:t>Reverse 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62201" y="1676401"/>
            <a:ext cx="6982609" cy="4080029"/>
          </a:xfrm>
        </p:spPr>
        <p:txBody>
          <a:bodyPr/>
          <a:lstStyle/>
          <a:p>
            <a:r>
              <a:rPr lang="en-US" dirty="0"/>
              <a:t>This postfix expression:</a:t>
            </a:r>
          </a:p>
          <a:p>
            <a:pPr lvl="1"/>
            <a:r>
              <a:rPr lang="en-US" dirty="0"/>
              <a:t>4 3 * 7 2 5 * + +</a:t>
            </a:r>
          </a:p>
          <a:p>
            <a:r>
              <a:rPr lang="en-US" dirty="0"/>
              <a:t>Is equivalent to this infix expression: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((4*3) + (7*2)) + 5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(4*3) + ((7+2) + 5)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(4*3) + (7 + (2*5))</a:t>
            </a:r>
          </a:p>
          <a:p>
            <a:pPr marL="525780" indent="-457200">
              <a:buFont typeface="+mj-lt"/>
              <a:buAutoNum type="alphaUcPeriod"/>
            </a:pPr>
            <a:r>
              <a:rPr lang="en-US" dirty="0"/>
              <a:t>Other/none/more than one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320513" y="6248400"/>
            <a:ext cx="533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6"/>
              </a:rPr>
              <a:t>http://commons.wikimedia.org/wiki/File:Hewlett-Packard_48GX_Scientific_Graphing_Calculator.jpg</a:t>
            </a:r>
            <a:endParaRPr lang="en-US" sz="800" dirty="0"/>
          </a:p>
        </p:txBody>
      </p:sp>
      <p:pic>
        <p:nvPicPr>
          <p:cNvPr id="1027" name="Picture 3" descr="The HP-48 was Cynthia Lee's first calculator. It used reverse-polish notation." title="HP-48 calculato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95364"/>
            <a:ext cx="1885950" cy="365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70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43056" y="228600"/>
            <a:ext cx="7024744" cy="1143000"/>
          </a:xfrm>
        </p:spPr>
        <p:txBody>
          <a:bodyPr/>
          <a:lstStyle/>
          <a:p>
            <a:r>
              <a:rPr lang="en-US" dirty="0"/>
              <a:t>Stacks and RPN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1" y="1524001"/>
            <a:ext cx="6982609" cy="4156229"/>
          </a:xfrm>
          <a:ln>
            <a:noFill/>
          </a:ln>
        </p:spPr>
        <p:txBody>
          <a:bodyPr/>
          <a:lstStyle/>
          <a:p>
            <a:pPr marL="342900" lvl="1"/>
            <a:r>
              <a:rPr lang="en-US" dirty="0"/>
              <a:t>Evaluate this expression with the help of a stack</a:t>
            </a:r>
          </a:p>
          <a:p>
            <a:pPr marL="617220" lvl="2"/>
            <a:r>
              <a:rPr lang="en-US" dirty="0"/>
              <a:t>Encounter a </a:t>
            </a:r>
            <a:r>
              <a:rPr lang="en-US" b="1" dirty="0">
                <a:solidFill>
                  <a:schemeClr val="accent1"/>
                </a:solidFill>
              </a:rPr>
              <a:t>number</a:t>
            </a:r>
            <a:r>
              <a:rPr lang="en-US" dirty="0"/>
              <a:t>: </a:t>
            </a:r>
            <a:r>
              <a:rPr lang="en-US" b="1" dirty="0"/>
              <a:t>PUSH</a:t>
            </a:r>
            <a:r>
              <a:rPr lang="en-US" dirty="0"/>
              <a:t> it</a:t>
            </a:r>
          </a:p>
          <a:p>
            <a:pPr marL="617220" lvl="2"/>
            <a:r>
              <a:rPr lang="en-US" dirty="0"/>
              <a:t>Encounter an </a:t>
            </a:r>
            <a:r>
              <a:rPr lang="en-US" b="1" dirty="0">
                <a:solidFill>
                  <a:schemeClr val="accent1"/>
                </a:solidFill>
              </a:rPr>
              <a:t>operator</a:t>
            </a:r>
            <a:r>
              <a:rPr lang="en-US" dirty="0"/>
              <a:t>: </a:t>
            </a:r>
            <a:r>
              <a:rPr lang="en-US" b="1" dirty="0"/>
              <a:t>POP</a:t>
            </a:r>
            <a:r>
              <a:rPr lang="en-US" dirty="0"/>
              <a:t> two numbers and </a:t>
            </a:r>
            <a:r>
              <a:rPr lang="en-US" b="1" dirty="0"/>
              <a:t>PUSH</a:t>
            </a:r>
            <a:r>
              <a:rPr lang="en-US" dirty="0"/>
              <a:t> result</a:t>
            </a:r>
          </a:p>
          <a:p>
            <a:pPr marL="342900" lvl="1"/>
            <a:r>
              <a:rPr lang="en-US" dirty="0"/>
              <a:t>4 3 * 7 2 5 * + +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323758"/>
              </p:ext>
            </p:extLst>
          </p:nvPr>
        </p:nvGraphicFramePr>
        <p:xfrm>
          <a:off x="22098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53923266"/>
              </p:ext>
            </p:extLst>
          </p:nvPr>
        </p:nvGraphicFramePr>
        <p:xfrm>
          <a:off x="27432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30115724"/>
              </p:ext>
            </p:extLst>
          </p:nvPr>
        </p:nvGraphicFramePr>
        <p:xfrm>
          <a:off x="34290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3200400" y="37033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09951196"/>
              </p:ext>
            </p:extLst>
          </p:nvPr>
        </p:nvGraphicFramePr>
        <p:xfrm>
          <a:off x="39624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65680863"/>
              </p:ext>
            </p:extLst>
          </p:nvPr>
        </p:nvGraphicFramePr>
        <p:xfrm>
          <a:off x="44958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5432550" y="3714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20231527"/>
              </p:ext>
            </p:extLst>
          </p:nvPr>
        </p:nvGraphicFramePr>
        <p:xfrm>
          <a:off x="57150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41210657"/>
              </p:ext>
            </p:extLst>
          </p:nvPr>
        </p:nvGraphicFramePr>
        <p:xfrm>
          <a:off x="65532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11654522"/>
              </p:ext>
            </p:extLst>
          </p:nvPr>
        </p:nvGraphicFramePr>
        <p:xfrm>
          <a:off x="7391400" y="3855720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/>
                        <a:t>29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333592" y="2819401"/>
            <a:ext cx="2105809" cy="2937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1800" i="1" dirty="0"/>
              <a:t>Contents of the stack, reading from top down: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2, 7, 12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10, 7,12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10, 5, 2, 7, 12</a:t>
            </a:r>
          </a:p>
          <a:p>
            <a:pPr marL="525780" indent="-457200">
              <a:buFont typeface="+mj-lt"/>
              <a:buAutoNum type="alphaUcPeriod"/>
            </a:pPr>
            <a:r>
              <a:rPr lang="en-US" sz="2000" b="1" dirty="0">
                <a:solidFill>
                  <a:schemeClr val="tx1"/>
                </a:solidFill>
              </a:rPr>
              <a:t>Other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52286620"/>
              </p:ext>
            </p:extLst>
          </p:nvPr>
        </p:nvGraphicFramePr>
        <p:xfrm>
          <a:off x="5029200" y="3849624"/>
          <a:ext cx="45720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5B49165E-0C60-4D3D-99A9-8D0D2312E3A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248400" y="37149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CE406-88A8-45F4-B75B-753DA5CAF96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4250" y="37033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73302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407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 2</vt:lpstr>
      <vt:lpstr>Office Theme</vt:lpstr>
      <vt:lpstr>Sources</vt:lpstr>
      <vt:lpstr>Using a Stack to buffer file input</vt:lpstr>
      <vt:lpstr>Operator Precedence and Syntax Trees</vt:lpstr>
      <vt:lpstr>Reverse Polish Notation</vt:lpstr>
      <vt:lpstr>Reverse Polish Notation</vt:lpstr>
      <vt:lpstr>Stacks and RPN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Stack to buffer file input</dc:title>
  <dc:creator>Adam Carter</dc:creator>
  <cp:lastModifiedBy>Adam Carter</cp:lastModifiedBy>
  <cp:revision>5</cp:revision>
  <dcterms:created xsi:type="dcterms:W3CDTF">2017-09-04T23:21:29Z</dcterms:created>
  <dcterms:modified xsi:type="dcterms:W3CDTF">2018-01-25T06:09:42Z</dcterms:modified>
</cp:coreProperties>
</file>