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58" r:id="rId4"/>
    <p:sldId id="269" r:id="rId5"/>
    <p:sldId id="260" r:id="rId6"/>
    <p:sldId id="257" r:id="rId7"/>
    <p:sldId id="261" r:id="rId8"/>
    <p:sldId id="266" r:id="rId9"/>
    <p:sldId id="264" r:id="rId10"/>
    <p:sldId id="265" r:id="rId11"/>
    <p:sldId id="263" r:id="rId12"/>
    <p:sldId id="262"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9" autoAdjust="0"/>
  </p:normalViewPr>
  <p:slideViewPr>
    <p:cSldViewPr snapToGrid="0">
      <p:cViewPr varScale="1">
        <p:scale>
          <a:sx n="69" d="100"/>
          <a:sy n="69"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hope is that this system will also allow me to push you while simultaneously allowing you to fail gracefully.</a:t>
            </a:r>
            <a:endParaRPr lang="en-US" dirty="0"/>
          </a:p>
        </p:txBody>
      </p:sp>
      <p:sp>
        <p:nvSpPr>
          <p:cNvPr id="4" name="Slide Number Placeholder 3"/>
          <p:cNvSpPr>
            <a:spLocks noGrp="1"/>
          </p:cNvSpPr>
          <p:nvPr>
            <p:ph type="sldNum" sz="quarter" idx="10"/>
          </p:nvPr>
        </p:nvSpPr>
        <p:spPr/>
        <p:txBody>
          <a:bodyPr/>
          <a:lstStyle/>
          <a:p>
            <a:fld id="{231EC3C5-3BA0-4905-A4EB-2A4C85975701}" type="slidenum">
              <a:rPr lang="en-US" smtClean="0"/>
              <a:t>7</a:t>
            </a:fld>
            <a:endParaRPr lang="en-US"/>
          </a:p>
        </p:txBody>
      </p:sp>
    </p:spTree>
    <p:extLst>
      <p:ext uri="{BB962C8B-B14F-4D97-AF65-F5344CB8AC3E}">
        <p14:creationId xmlns:p14="http://schemas.microsoft.com/office/powerpoint/2010/main" val="294129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1/18/2018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arteas/Teaching-DataStructures/tree/2018-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ople.cs.vt.edu/shaffer/Book/C++3elates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umboldt.onthe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lstStyle/>
          <a:p>
            <a:pPr lvl="0"/>
            <a:r>
              <a:rPr lang="en-US" dirty="0"/>
              <a:t>Participation (5%)</a:t>
            </a:r>
          </a:p>
          <a:p>
            <a:pPr lvl="0"/>
            <a:r>
              <a:rPr lang="en-US" dirty="0"/>
              <a:t>Programming assignments,  homework, and micro assignments (40%)</a:t>
            </a:r>
          </a:p>
          <a:p>
            <a:pPr lvl="0"/>
            <a:r>
              <a:rPr lang="en-US" dirty="0"/>
              <a:t>Labs (10%)</a:t>
            </a:r>
          </a:p>
          <a:p>
            <a:pPr lvl="0"/>
            <a:r>
              <a:rPr lang="en-US" dirty="0"/>
              <a:t>Two midterm exams (10% / ea)</a:t>
            </a:r>
          </a:p>
          <a:p>
            <a:pPr lvl="0"/>
            <a:r>
              <a:rPr lang="en-US" dirty="0"/>
              <a:t>Final exam (25%)</a:t>
            </a:r>
          </a:p>
        </p:txBody>
      </p:sp>
    </p:spTree>
    <p:extLst>
      <p:ext uri="{BB962C8B-B14F-4D97-AF65-F5344CB8AC3E}">
        <p14:creationId xmlns:p14="http://schemas.microsoft.com/office/powerpoint/2010/main" val="4825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fun comment</a:t>
            </a:r>
            <a:endParaRPr lang="en-US" dirty="0"/>
          </a:p>
        </p:txBody>
      </p:sp>
      <p:sp>
        <p:nvSpPr>
          <p:cNvPr id="3" name="Content Placeholder 2"/>
          <p:cNvSpPr>
            <a:spLocks noGrp="1"/>
          </p:cNvSpPr>
          <p:nvPr>
            <p:ph idx="1"/>
          </p:nvPr>
        </p:nvSpPr>
        <p:spPr/>
        <p:txBody>
          <a:bodyPr/>
          <a:lstStyle/>
          <a:p>
            <a:r>
              <a:rPr lang="en-US" dirty="0" smtClean="0"/>
              <a:t>Some days Adam </a:t>
            </a:r>
            <a:r>
              <a:rPr lang="en-US" dirty="0"/>
              <a:t>will seem like he's in a great mood and his lectures will get like 5x better. not a complaint, we can't all be happy-go-lucky all the time, but just something </a:t>
            </a:r>
            <a:r>
              <a:rPr lang="en-US" dirty="0" err="1"/>
              <a:t>i</a:t>
            </a:r>
            <a:r>
              <a:rPr lang="en-US" dirty="0"/>
              <a:t> noticed. </a:t>
            </a:r>
          </a:p>
        </p:txBody>
      </p:sp>
    </p:spTree>
    <p:extLst>
      <p:ext uri="{BB962C8B-B14F-4D97-AF65-F5344CB8AC3E}">
        <p14:creationId xmlns:p14="http://schemas.microsoft.com/office/powerpoint/2010/main" val="20466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a:hlinkClick r:id="rId2"/>
              </a:rPr>
              <a:t>https://github.com/acarteas/Teaching-DataStructures/tree/2018-Spring</a:t>
            </a:r>
            <a:r>
              <a:rPr lang="en-US" dirty="0"/>
              <a:t>) will be used to store all course materials: course syllabus, official calendar, assignment descriptions, and other course documents</a:t>
            </a:r>
          </a:p>
          <a:p>
            <a:r>
              <a:rPr lang="en-US" dirty="0" err="1"/>
              <a:t>Gradescope</a:t>
            </a:r>
            <a:r>
              <a:rPr lang="en-US" dirty="0"/>
              <a:t> (link on Canvas) will be used for labs and some programming assignments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textbook is free!</a:t>
            </a:r>
          </a:p>
        </p:txBody>
      </p:sp>
      <p:sp>
        <p:nvSpPr>
          <p:cNvPr id="3" name="Content Placeholder 2"/>
          <p:cNvSpPr>
            <a:spLocks noGrp="1"/>
          </p:cNvSpPr>
          <p:nvPr>
            <p:ph idx="1"/>
          </p:nvPr>
        </p:nvSpPr>
        <p:spPr/>
        <p:txBody>
          <a:bodyPr/>
          <a:lstStyle/>
          <a:p>
            <a:r>
              <a:rPr lang="en-US" dirty="0"/>
              <a:t>Data Structures and Algorithm Analysis v3.2 by Clifford Shaffer</a:t>
            </a:r>
          </a:p>
          <a:p>
            <a:r>
              <a:rPr lang="en-US" dirty="0"/>
              <a:t>Find the book on course </a:t>
            </a:r>
            <a:r>
              <a:rPr lang="en-US" dirty="0" err="1"/>
              <a:t>Github</a:t>
            </a:r>
            <a:endParaRPr lang="en-US" dirty="0"/>
          </a:p>
          <a:p>
            <a:r>
              <a:rPr lang="en-US" dirty="0"/>
              <a:t>Also available from the author at </a:t>
            </a:r>
            <a:r>
              <a:rPr lang="en-US" dirty="0">
                <a:hlinkClick r:id="rId2"/>
              </a:rPr>
              <a:t>https://people.cs.vt.edu/shaffer/Book/C++3elatest.pdf</a:t>
            </a:r>
            <a:endParaRPr lang="en-US" dirty="0"/>
          </a:p>
          <a:p>
            <a:endParaRPr lang="en-US" dirty="0"/>
          </a:p>
        </p:txBody>
      </p:sp>
    </p:spTree>
    <p:extLst>
      <p:ext uri="{BB962C8B-B14F-4D97-AF65-F5344CB8AC3E}">
        <p14:creationId xmlns:p14="http://schemas.microsoft.com/office/powerpoint/2010/main" val="394508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Recommended 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13" y="1342396"/>
            <a:ext cx="3706486" cy="5515604"/>
          </a:xfrm>
        </p:spPr>
      </p:pic>
    </p:spTree>
    <p:extLst>
      <p:ext uri="{BB962C8B-B14F-4D97-AF65-F5344CB8AC3E}">
        <p14:creationId xmlns:p14="http://schemas.microsoft.com/office/powerpoint/2010/main" val="61439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be periodically asking clicker questions in the course (including today!)</a:t>
            </a:r>
          </a:p>
        </p:txBody>
      </p:sp>
      <p:sp>
        <p:nvSpPr>
          <p:cNvPr id="3" name="Content Placeholder 2"/>
          <p:cNvSpPr>
            <a:spLocks noGrp="1"/>
          </p:cNvSpPr>
          <p:nvPr>
            <p:ph idx="1"/>
          </p:nvPr>
        </p:nvSpPr>
        <p:spPr/>
        <p:txBody>
          <a:bodyPr/>
          <a:lstStyle/>
          <a:p>
            <a:r>
              <a:rPr lang="en-US" dirty="0"/>
              <a:t>Be sure that you have a turning point subscription.</a:t>
            </a:r>
          </a:p>
        </p:txBody>
      </p:sp>
    </p:spTree>
    <p:extLst>
      <p:ext uri="{BB962C8B-B14F-4D97-AF65-F5344CB8AC3E}">
        <p14:creationId xmlns:p14="http://schemas.microsoft.com/office/powerpoint/2010/main" val="2980455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pic>
        <p:nvPicPr>
          <p:cNvPr id="6" name="Content Placeholder 5"/>
          <p:cNvPicPr>
            <a:picLocks noGrp="1" noChangeAspect="1"/>
          </p:cNvPicPr>
          <p:nvPr>
            <p:ph idx="1"/>
          </p:nvPr>
        </p:nvPicPr>
        <p:blipFill>
          <a:blip r:embed="rId2"/>
          <a:stretch>
            <a:fillRect/>
          </a:stretch>
        </p:blipFill>
        <p:spPr>
          <a:xfrm>
            <a:off x="510493" y="1593273"/>
            <a:ext cx="11171013" cy="4537113"/>
          </a:xfrm>
          <a:prstGeom prst="rect">
            <a:avLst/>
          </a:prstGeom>
        </p:spPr>
      </p:pic>
    </p:spTree>
    <p:extLst>
      <p:ext uri="{BB962C8B-B14F-4D97-AF65-F5344CB8AC3E}">
        <p14:creationId xmlns:p14="http://schemas.microsoft.com/office/powerpoint/2010/main" val="122041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r>
              <a:rPr lang="en-US" dirty="0"/>
              <a:t>I’m continuing my “progressive” grading scheme from last semester</a:t>
            </a:r>
          </a:p>
          <a:p>
            <a:r>
              <a:rPr lang="en-US" dirty="0"/>
              <a:t>Idea: I care more about what you know at the end of the semester than what you know at the beginning of the semester</a:t>
            </a:r>
          </a:p>
          <a:p>
            <a:r>
              <a:rPr lang="en-US" dirty="0"/>
              <a:t>Possible solution: Through permissive grading, make it </a:t>
            </a:r>
            <a:r>
              <a:rPr lang="en-US" i="1" dirty="0"/>
              <a:t>easier</a:t>
            </a:r>
            <a:r>
              <a:rPr lang="en-US" dirty="0"/>
              <a:t> to get good grades at the beginning of the semester</a:t>
            </a:r>
          </a:p>
          <a:p>
            <a:pPr lvl="1"/>
            <a:r>
              <a:rPr lang="en-US" dirty="0"/>
              <a:t>Example: In order to get an A on PA1, you only need to get 70 out of 100 points possible.</a:t>
            </a:r>
          </a:p>
          <a:p>
            <a:pPr lvl="1"/>
            <a:r>
              <a:rPr lang="en-US" dirty="0"/>
              <a:t>On the final PA, you will actually need to earn 90+ points to get an A</a:t>
            </a:r>
          </a:p>
        </p:txBody>
      </p:sp>
    </p:spTree>
    <p:extLst>
      <p:ext uri="{BB962C8B-B14F-4D97-AF65-F5344CB8AC3E}">
        <p14:creationId xmlns:p14="http://schemas.microsoft.com/office/powerpoint/2010/main" val="2623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I encourage you to use an IDE when working on your solutions.  In class, I will be using the Clang C++ compiler.  It is much more cross platform than G++.  Therefore feel free to use any IDE that supports Clang (All lab computer should have this installed).  </a:t>
            </a:r>
          </a:p>
          <a:p>
            <a:r>
              <a:rPr lang="en-US" dirty="0"/>
              <a:t>My preference for IDEs are:</a:t>
            </a:r>
          </a:p>
          <a:p>
            <a:pPr lvl="1"/>
            <a:r>
              <a:rPr lang="en-US" dirty="0">
                <a:hlinkClick r:id="rId2"/>
              </a:rPr>
              <a:t>Visual Studio 2017 </a:t>
            </a:r>
            <a:r>
              <a:rPr lang="en-US" dirty="0"/>
              <a:t>with Clang support (requires extra plugin)</a:t>
            </a:r>
          </a:p>
          <a:p>
            <a:pPr lvl="1"/>
            <a:r>
              <a:rPr lang="en-US" dirty="0" err="1"/>
              <a:t>JetBrains</a:t>
            </a:r>
            <a:r>
              <a:rPr lang="en-US" dirty="0"/>
              <a:t> </a:t>
            </a:r>
            <a:r>
              <a:rPr lang="en-US" dirty="0" err="1"/>
              <a:t>CLion</a:t>
            </a:r>
            <a:endParaRPr lang="en-US" dirty="0"/>
          </a:p>
          <a:p>
            <a:pPr lvl="1"/>
            <a:r>
              <a:rPr lang="en-US" dirty="0" err="1"/>
              <a:t>Netbeans</a:t>
            </a:r>
            <a:r>
              <a:rPr lang="en-US" dirty="0"/>
              <a:t> 8.1</a:t>
            </a:r>
          </a:p>
          <a:p>
            <a:pPr lvl="1"/>
            <a:r>
              <a:rPr lang="en-US" dirty="0" err="1"/>
              <a:t>CodeBlocks</a:t>
            </a:r>
            <a:endParaRPr lang="en-US" dirty="0"/>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All homework must be submitted by the due date; NO LATE TURN-INS!</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720</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Welcome to CS 211</vt:lpstr>
      <vt:lpstr>Course Websites</vt:lpstr>
      <vt:lpstr>The required textbook is free!</vt:lpstr>
      <vt:lpstr>Other Recommended Reading</vt:lpstr>
      <vt:lpstr>I will be periodically asking clicker questions in the course (including today!)</vt:lpstr>
      <vt:lpstr>Adam’s Schedule</vt:lpstr>
      <vt:lpstr>Grading</vt:lpstr>
      <vt:lpstr>Programming Environments</vt:lpstr>
      <vt:lpstr>Homework Policy</vt:lpstr>
      <vt:lpstr>A Note on Cheating</vt:lpstr>
      <vt:lpstr>Grade breakdown</vt:lpstr>
      <vt:lpstr>Final grade translations</vt:lpstr>
      <vt:lpstr>What to expect in my course: A review from a prior student</vt:lpstr>
      <vt:lpstr>PowerPoint Presentation</vt:lpstr>
      <vt:lpstr>A more fun comment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13</cp:revision>
  <dcterms:created xsi:type="dcterms:W3CDTF">2017-01-17T03:07:11Z</dcterms:created>
  <dcterms:modified xsi:type="dcterms:W3CDTF">2018-01-18T16:35:00Z</dcterms:modified>
</cp:coreProperties>
</file>