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ink/ink1.xml" ContentType="application/inkml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7-09-07T20:52:49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7056 7188 0,'0'0'0</inkml:trace>
  <inkml:trace contextRef="#ctx0" brushRef="#br0" timeOffset="23480.8479">6503 7675 0,'0'0'15,"0"0"1</inkml:trace>
  <inkml:trace contextRef="#ctx0" brushRef="#br0" timeOffset="27545.0145">6249 15372 0</inkml:trace>
  <inkml:trace contextRef="#ctx0" brushRef="#br0" timeOffset="49300.5225">10689 9481 0,'0'0'15,"0"0"1,0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F8DFD-DB2D-44E1-9574-B959BDDAB6E5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878BF-3AA8-4D2F-A7AF-FB07D14E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0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8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9A9E-B46F-4559-939E-D34141EBA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FF0C5-8EBA-4652-9965-35B8EF3B2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40CC-02F1-4BD5-9E65-F8E670E8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00614-1015-4A8C-94F7-835ABC7F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0D0D-C961-45BA-8F3D-87762DE2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9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163D-E3D1-4A89-BF44-EC5FF86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6F84E-D2B5-4978-9DFA-C1C1D47A2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3A31-E60F-49CD-A3ED-8EEEF9FF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5F520-05F3-42D0-B9B5-6040BD45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B1FF-E260-40CE-BC36-E5806307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7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5A2F1-4951-4E9C-9AE2-EC49170EF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27BF4-D9DF-4AC1-9ABB-7F3AF2716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F0AAE-7091-40AD-ADA6-3836571D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94F94-3683-4530-A9CC-51BD6A77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D1B0-CF3B-4D61-A5BA-0389E631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FA38-4EAB-496D-99EE-6FFC8B61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3353-B121-42DE-8332-E27DD59C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4A8CA-6CDA-4DC9-813B-5F1A8951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8F482-7AEF-4DAA-8C04-2295FF09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9FE2-EACF-4828-A65E-2A5AC780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1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9EEB-531C-4198-879C-3F2F7764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3C8F0-BC32-4305-A0E8-444BA4F87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C813-DF96-4425-8596-07453188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34238-54B6-4613-BE83-5E9B2CCD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8774A-EEB3-44B4-86E7-381C401F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5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D3E3-574D-4058-8E7D-7AEF84F6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04EC6-3AE6-4DF2-8345-99B203841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4D43-C82A-4915-917F-324F0C15D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5C9D7-61D9-4875-B0E7-699315DD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3FDE7-2A1D-448A-8A26-0DF19695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F4C86-F8F4-4F8E-AEE5-4A00958F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12C3-1B01-4B0E-9CE6-10808E14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12F18-AC0A-4A6A-8162-618A87A92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E946D-4628-4067-ACD4-9F9D3A765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08DC9-3C3A-42DE-AD74-23068618C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24D51-49EA-47C1-A3C0-D8A6FEB51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12E56-0FAF-46B8-B5F6-74BA2A12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B930F-5D2D-42EA-93A6-91FA376A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E2B4D-1E8F-422C-B954-A818C0F9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F103-81B2-4159-BBBC-06B87E6B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13608-E467-458E-8448-BD44B3E2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88E95-0082-47E1-8DD2-B7F49DB3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503DE-CFC3-4A15-8952-379C9ECB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3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0ECE3-F135-42C6-A49A-7A52F39E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5DC5E-092D-43AB-AD8A-2CBDCCA1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7AD78-3277-4F3C-A479-C469DFC3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C4AF-71C4-4399-858C-91ABEE18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D6EBA-1EDA-4F8F-8A60-56F3AFCB4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C9AB1-79FD-4030-9560-687962DB5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123F6-287C-408A-8015-1D503259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B5515-2AEE-44C9-8214-38294184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4E41A-EE9B-41AE-BFE2-3D8E8AC6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B781-0C1B-4E9B-9681-F98038AF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F5023-5C9D-46D9-9C4E-293CFC93E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16A48-D109-4121-B602-3863C6761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5573D-8708-4CA5-94C1-7DC16F43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DD19-FBEC-4276-8332-33E4C50AF5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D072C-B61A-4E50-B2AB-8A8C23B4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C7088-CB58-445A-8919-F5333F99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2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178B0-62E7-47D9-A5A3-6C561764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2E28B-2C11-41BF-8B88-7A6721C4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60EEB-2AB8-470C-A2D8-B6B63D651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DD19-FBEC-4276-8332-33E4C50AF56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C749C-6B89-4191-BAF7-06E74EA38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1B95-BF52-4A55-9951-C81B41211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804A-40C6-4699-913E-AB729AE7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erinstruction4cs.org/2013/07/13/cs2-in-c-peer-instruction-materia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.emf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customXml" Target="../ink/ink1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image" Target="../media/image1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3119-9879-46E6-ACA1-33483A90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66B6-4F87-43AE-95AE-765E8319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material borrowed from:</a:t>
            </a:r>
          </a:p>
          <a:p>
            <a:pPr lvl="1"/>
            <a:r>
              <a:rPr lang="en-US" dirty="0"/>
              <a:t>peerinstruction4cs.org:</a:t>
            </a:r>
            <a:br>
              <a:rPr lang="en-US" dirty="0"/>
            </a:br>
            <a:r>
              <a:rPr lang="en-US" dirty="0">
                <a:hlinkClick r:id="rId2"/>
              </a:rPr>
              <a:t>http://www.peerinstruction4cs.org/2013/07/13/cs2-in-c-peer-instruction-materials/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Geeksforgeeks.org</a:t>
            </a:r>
          </a:p>
        </p:txBody>
      </p:sp>
    </p:spTree>
    <p:extLst>
      <p:ext uri="{BB962C8B-B14F-4D97-AF65-F5344CB8AC3E}">
        <p14:creationId xmlns:p14="http://schemas.microsoft.com/office/powerpoint/2010/main" val="144894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04800"/>
            <a:ext cx="7024744" cy="1143000"/>
          </a:xfrm>
        </p:spPr>
        <p:txBody>
          <a:bodyPr/>
          <a:lstStyle/>
          <a:p>
            <a:r>
              <a:rPr lang="en-US" dirty="0"/>
              <a:t>Josephus Survivor Puzzle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362202" y="1672624"/>
            <a:ext cx="5181599" cy="3508977"/>
          </a:xfrm>
        </p:spPr>
        <p:txBody>
          <a:bodyPr/>
          <a:lstStyle/>
          <a:p>
            <a:r>
              <a:rPr lang="en-US" b="1" dirty="0"/>
              <a:t>N</a:t>
            </a:r>
            <a:r>
              <a:rPr lang="en-US" dirty="0"/>
              <a:t> people seated in a circle</a:t>
            </a:r>
          </a:p>
          <a:p>
            <a:r>
              <a:rPr lang="en-US" dirty="0"/>
              <a:t>Skip </a:t>
            </a:r>
            <a:r>
              <a:rPr lang="en-US" b="1" dirty="0"/>
              <a:t>M</a:t>
            </a:r>
            <a:r>
              <a:rPr lang="en-US" dirty="0"/>
              <a:t> living people and kill the (M+1)</a:t>
            </a:r>
            <a:r>
              <a:rPr lang="en-US" dirty="0" err="1"/>
              <a:t>th</a:t>
            </a:r>
            <a:r>
              <a:rPr lang="en-US" dirty="0"/>
              <a:t>, repeatedly around the circle, until two remain</a:t>
            </a:r>
          </a:p>
          <a:p>
            <a:r>
              <a:rPr lang="en-US" dirty="0"/>
              <a:t>Question:</a:t>
            </a:r>
          </a:p>
          <a:p>
            <a:pPr marL="365760" lvl="1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Where do you sit?</a:t>
            </a:r>
          </a:p>
        </p:txBody>
      </p:sp>
      <p:sp>
        <p:nvSpPr>
          <p:cNvPr id="4" name="Oval 3"/>
          <p:cNvSpPr/>
          <p:nvPr>
            <p:custDataLst>
              <p:tags r:id="rId3"/>
            </p:custDataLst>
          </p:nvPr>
        </p:nvSpPr>
        <p:spPr>
          <a:xfrm>
            <a:off x="81534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87630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>
            <p:custDataLst>
              <p:tags r:id="rId5"/>
            </p:custDataLst>
          </p:nvPr>
        </p:nvSpPr>
        <p:spPr>
          <a:xfrm>
            <a:off x="9220200" y="3276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>
            <p:custDataLst>
              <p:tags r:id="rId6"/>
            </p:custDataLst>
          </p:nvPr>
        </p:nvSpPr>
        <p:spPr>
          <a:xfrm>
            <a:off x="9372600" y="3886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>
            <p:custDataLst>
              <p:tags r:id="rId7"/>
            </p:custDataLst>
          </p:nvPr>
        </p:nvSpPr>
        <p:spPr>
          <a:xfrm>
            <a:off x="92202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>
            <p:custDataLst>
              <p:tags r:id="rId8"/>
            </p:custDataLst>
          </p:nvPr>
        </p:nvSpPr>
        <p:spPr>
          <a:xfrm>
            <a:off x="8763000" y="4953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/>
          <p:cNvSpPr/>
          <p:nvPr>
            <p:custDataLst>
              <p:tags r:id="rId9"/>
            </p:custDataLst>
          </p:nvPr>
        </p:nvSpPr>
        <p:spPr>
          <a:xfrm>
            <a:off x="82296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Oval 10"/>
          <p:cNvSpPr/>
          <p:nvPr>
            <p:custDataLst>
              <p:tags r:id="rId10"/>
            </p:custDataLst>
          </p:nvPr>
        </p:nvSpPr>
        <p:spPr>
          <a:xfrm>
            <a:off x="7620000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/>
          <p:cNvSpPr/>
          <p:nvPr>
            <p:custDataLst>
              <p:tags r:id="rId11"/>
            </p:custDataLst>
          </p:nvPr>
        </p:nvSpPr>
        <p:spPr>
          <a:xfrm>
            <a:off x="7086600" y="4572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3" name="Oval 12"/>
          <p:cNvSpPr/>
          <p:nvPr>
            <p:custDataLst>
              <p:tags r:id="rId12"/>
            </p:custDataLst>
          </p:nvPr>
        </p:nvSpPr>
        <p:spPr>
          <a:xfrm>
            <a:off x="685800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Oval 13"/>
          <p:cNvSpPr/>
          <p:nvPr>
            <p:custDataLst>
              <p:tags r:id="rId13"/>
            </p:custDataLst>
          </p:nvPr>
        </p:nvSpPr>
        <p:spPr>
          <a:xfrm>
            <a:off x="7010400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>
            <p:custDataLst>
              <p:tags r:id="rId14"/>
            </p:custDataLst>
          </p:nvPr>
        </p:nvSpPr>
        <p:spPr>
          <a:xfrm>
            <a:off x="74676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>
          <a:xfrm>
            <a:off x="6874054" y="400633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>
          <a:xfrm>
            <a:off x="7026454" y="34290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" name="Rectangle 18"/>
          <p:cNvSpPr/>
          <p:nvPr>
            <p:custDataLst>
              <p:tags r:id="rId17"/>
            </p:custDataLst>
          </p:nvPr>
        </p:nvSpPr>
        <p:spPr>
          <a:xfrm>
            <a:off x="7467600" y="286333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7073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04800"/>
            <a:ext cx="7024744" cy="1143000"/>
          </a:xfrm>
        </p:spPr>
        <p:txBody>
          <a:bodyPr/>
          <a:lstStyle/>
          <a:p>
            <a:r>
              <a:rPr lang="en-US" dirty="0"/>
              <a:t>Josephus Survivor Puzzle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362202" y="1672624"/>
            <a:ext cx="7696199" cy="4956777"/>
          </a:xfrm>
        </p:spPr>
        <p:txBody>
          <a:bodyPr>
            <a:normAutofit/>
          </a:bodyPr>
          <a:lstStyle/>
          <a:p>
            <a:r>
              <a:rPr lang="en-US" b="1" dirty="0"/>
              <a:t>Question: (you will need paper &amp; pencil)</a:t>
            </a:r>
          </a:p>
          <a:p>
            <a:pPr lvl="1"/>
            <a:r>
              <a:rPr lang="en-US" b="1" dirty="0"/>
              <a:t>N = 12, M = 3</a:t>
            </a:r>
          </a:p>
          <a:p>
            <a:pPr marL="68580" indent="0">
              <a:buNone/>
            </a:pPr>
            <a:r>
              <a:rPr lang="en-US" sz="3000" b="1" dirty="0">
                <a:solidFill>
                  <a:schemeClr val="accent1"/>
                </a:solidFill>
              </a:rPr>
              <a:t>Where do you sit?</a:t>
            </a:r>
          </a:p>
          <a:p>
            <a:pPr marL="582930" indent="-51435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 or 2</a:t>
            </a:r>
          </a:p>
          <a:p>
            <a:pPr marL="582930" indent="-51435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 or 6</a:t>
            </a:r>
          </a:p>
          <a:p>
            <a:pPr marL="582930" indent="-51435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5 or 10</a:t>
            </a:r>
          </a:p>
          <a:p>
            <a:pPr marL="582930" indent="-51435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5 or 6</a:t>
            </a:r>
          </a:p>
          <a:p>
            <a:pPr marL="582930" indent="-51435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Other/none/more</a:t>
            </a:r>
          </a:p>
        </p:txBody>
      </p:sp>
      <p:sp>
        <p:nvSpPr>
          <p:cNvPr id="4" name="Oval 3"/>
          <p:cNvSpPr/>
          <p:nvPr>
            <p:custDataLst>
              <p:tags r:id="rId3"/>
            </p:custDataLst>
          </p:nvPr>
        </p:nvSpPr>
        <p:spPr>
          <a:xfrm>
            <a:off x="81534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87630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>
            <p:custDataLst>
              <p:tags r:id="rId5"/>
            </p:custDataLst>
          </p:nvPr>
        </p:nvSpPr>
        <p:spPr>
          <a:xfrm>
            <a:off x="9220200" y="3276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>
            <p:custDataLst>
              <p:tags r:id="rId6"/>
            </p:custDataLst>
          </p:nvPr>
        </p:nvSpPr>
        <p:spPr>
          <a:xfrm>
            <a:off x="9372600" y="3886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>
            <p:custDataLst>
              <p:tags r:id="rId7"/>
            </p:custDataLst>
          </p:nvPr>
        </p:nvSpPr>
        <p:spPr>
          <a:xfrm>
            <a:off x="92202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>
            <p:custDataLst>
              <p:tags r:id="rId8"/>
            </p:custDataLst>
          </p:nvPr>
        </p:nvSpPr>
        <p:spPr>
          <a:xfrm>
            <a:off x="8763000" y="4953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/>
          <p:cNvSpPr/>
          <p:nvPr>
            <p:custDataLst>
              <p:tags r:id="rId9"/>
            </p:custDataLst>
          </p:nvPr>
        </p:nvSpPr>
        <p:spPr>
          <a:xfrm>
            <a:off x="82296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Oval 10"/>
          <p:cNvSpPr/>
          <p:nvPr>
            <p:custDataLst>
              <p:tags r:id="rId10"/>
            </p:custDataLst>
          </p:nvPr>
        </p:nvSpPr>
        <p:spPr>
          <a:xfrm>
            <a:off x="7620000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Oval 11"/>
          <p:cNvSpPr/>
          <p:nvPr>
            <p:custDataLst>
              <p:tags r:id="rId11"/>
            </p:custDataLst>
          </p:nvPr>
        </p:nvSpPr>
        <p:spPr>
          <a:xfrm>
            <a:off x="7086600" y="4572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3" name="Oval 12"/>
          <p:cNvSpPr/>
          <p:nvPr>
            <p:custDataLst>
              <p:tags r:id="rId12"/>
            </p:custDataLst>
          </p:nvPr>
        </p:nvSpPr>
        <p:spPr>
          <a:xfrm>
            <a:off x="685800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Oval 13"/>
          <p:cNvSpPr/>
          <p:nvPr>
            <p:custDataLst>
              <p:tags r:id="rId13"/>
            </p:custDataLst>
          </p:nvPr>
        </p:nvSpPr>
        <p:spPr>
          <a:xfrm>
            <a:off x="7010400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>
            <p:custDataLst>
              <p:tags r:id="rId14"/>
            </p:custDataLst>
          </p:nvPr>
        </p:nvSpPr>
        <p:spPr>
          <a:xfrm>
            <a:off x="7467600" y="2819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>
          <a:xfrm>
            <a:off x="6874054" y="400633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>
          <a:xfrm>
            <a:off x="7026454" y="34290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" name="Rectangle 18"/>
          <p:cNvSpPr/>
          <p:nvPr>
            <p:custDataLst>
              <p:tags r:id="rId17"/>
            </p:custDataLst>
          </p:nvPr>
        </p:nvSpPr>
        <p:spPr>
          <a:xfrm>
            <a:off x="7467600" y="286333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" name="Ink 2"/>
              <p14:cNvContentPartPr/>
              <p14:nvPr/>
            </p14:nvContentPartPr>
            <p14:xfrm>
              <a:off x="2249640" y="2587680"/>
              <a:ext cx="1598760" cy="2946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40280" y="2578320"/>
                <a:ext cx="1617480" cy="29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23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43056" y="1524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Queues and Josephus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057400" y="1330172"/>
            <a:ext cx="7772400" cy="4156229"/>
          </a:xfrm>
          <a:ln>
            <a:noFill/>
          </a:ln>
        </p:spPr>
        <p:txBody>
          <a:bodyPr/>
          <a:lstStyle/>
          <a:p>
            <a:pPr marL="525780" lvl="1" indent="-457200">
              <a:buFont typeface="+mj-lt"/>
              <a:buAutoNum type="arabicPeriod"/>
            </a:pPr>
            <a:r>
              <a:rPr lang="en-US" dirty="0" err="1"/>
              <a:t>Enqueue</a:t>
            </a:r>
            <a:r>
              <a:rPr lang="en-US" dirty="0"/>
              <a:t> everybody</a:t>
            </a:r>
          </a:p>
          <a:p>
            <a:pPr marL="525780" lvl="1" indent="-457200">
              <a:buFont typeface="+mj-lt"/>
              <a:buAutoNum type="arabicPeriod"/>
            </a:pPr>
            <a:r>
              <a:rPr lang="en-US" dirty="0" err="1"/>
              <a:t>Dequeue</a:t>
            </a:r>
            <a:r>
              <a:rPr lang="en-US" dirty="0"/>
              <a:t> and immediately re-</a:t>
            </a:r>
            <a:r>
              <a:rPr lang="en-US" dirty="0" err="1"/>
              <a:t>enqueue</a:t>
            </a:r>
            <a:r>
              <a:rPr lang="en-US" dirty="0"/>
              <a:t> </a:t>
            </a:r>
            <a:r>
              <a:rPr lang="en-US" b="1" dirty="0"/>
              <a:t>M </a:t>
            </a:r>
            <a:r>
              <a:rPr lang="en-US" dirty="0"/>
              <a:t>people. </a:t>
            </a:r>
            <a:endParaRPr lang="en-US" i="1" dirty="0"/>
          </a:p>
          <a:p>
            <a:pPr marL="525780" lvl="1" indent="-457200">
              <a:buFont typeface="+mj-lt"/>
              <a:buAutoNum type="arabicPeriod"/>
            </a:pPr>
            <a:r>
              <a:rPr lang="en-US" dirty="0"/>
              <a:t>Dequeue somebody forever.        </a:t>
            </a:r>
          </a:p>
          <a:p>
            <a:pPr marL="525780" lvl="1" indent="-457200">
              <a:buFont typeface="+mj-lt"/>
              <a:buAutoNum type="arabicPeriod"/>
            </a:pPr>
            <a:r>
              <a:rPr lang="en-US" i="1" dirty="0"/>
              <a:t>If more than two alive, repeat steps 2&amp;3</a:t>
            </a:r>
            <a:endParaRPr lang="en-US" dirty="0"/>
          </a:p>
          <a:p>
            <a:pPr marL="525780" lvl="1" indent="-457200">
              <a:buFont typeface="+mj-lt"/>
              <a:buAutoNum type="arabicPeriod"/>
            </a:pPr>
            <a:endParaRPr lang="en-US" sz="1400" dirty="0"/>
          </a:p>
          <a:p>
            <a:pPr marL="342900" lvl="1"/>
            <a:r>
              <a:rPr lang="en-US" b="1" dirty="0"/>
              <a:t>N = 5, M = 2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3"/>
            </p:custDataLst>
            <p:extLst/>
          </p:nvPr>
        </p:nvGraphicFramePr>
        <p:xfrm>
          <a:off x="2667000" y="4495800"/>
          <a:ext cx="4572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4"/>
            </p:custDataLst>
            <p:extLst/>
          </p:nvPr>
        </p:nvGraphicFramePr>
        <p:xfrm>
          <a:off x="5715000" y="4495800"/>
          <a:ext cx="457200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 descr="http://upload.wikimedia.org/wikipedia/commons/thumb/9/9b/Skull_and_crossbones_vector.svg/220px-Skull_and_crossbones_vector.svg.png" title="Death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712" y="2097505"/>
            <a:ext cx="471488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custDataLst>
              <p:tags r:id="rId6"/>
            </p:custDataLst>
            <p:extLst/>
          </p:nvPr>
        </p:nvGraphicFramePr>
        <p:xfrm>
          <a:off x="3886200" y="4495800"/>
          <a:ext cx="4572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custDataLst>
              <p:tags r:id="rId7"/>
            </p:custDataLst>
            <p:extLst/>
          </p:nvPr>
        </p:nvGraphicFramePr>
        <p:xfrm>
          <a:off x="4495800" y="4495800"/>
          <a:ext cx="4572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>
            <p:custDataLst>
              <p:tags r:id="rId8"/>
            </p:custDataLst>
          </p:nvPr>
        </p:nvSpPr>
        <p:spPr>
          <a:xfrm>
            <a:off x="2743200" y="403860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20" name="Rectangle 19"/>
          <p:cNvSpPr/>
          <p:nvPr>
            <p:custDataLst>
              <p:tags r:id="rId9"/>
            </p:custDataLst>
          </p:nvPr>
        </p:nvSpPr>
        <p:spPr>
          <a:xfrm>
            <a:off x="3356774" y="40386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21" name="Rectangle 20"/>
          <p:cNvSpPr/>
          <p:nvPr>
            <p:custDataLst>
              <p:tags r:id="rId10"/>
            </p:custDataLst>
          </p:nvPr>
        </p:nvSpPr>
        <p:spPr>
          <a:xfrm>
            <a:off x="3964770" y="40386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3.</a:t>
            </a:r>
          </a:p>
        </p:txBody>
      </p:sp>
      <p:sp>
        <p:nvSpPr>
          <p:cNvPr id="22" name="Rectangle 21"/>
          <p:cNvSpPr/>
          <p:nvPr>
            <p:custDataLst>
              <p:tags r:id="rId11"/>
            </p:custDataLst>
          </p:nvPr>
        </p:nvSpPr>
        <p:spPr>
          <a:xfrm>
            <a:off x="4495800" y="40386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24" name="Rectangle 23"/>
          <p:cNvSpPr/>
          <p:nvPr>
            <p:custDataLst>
              <p:tags r:id="rId12"/>
            </p:custDataLst>
          </p:nvPr>
        </p:nvSpPr>
        <p:spPr>
          <a:xfrm>
            <a:off x="5105400" y="40386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3.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custDataLst>
              <p:tags r:id="rId13"/>
            </p:custDataLst>
            <p:extLst/>
          </p:nvPr>
        </p:nvGraphicFramePr>
        <p:xfrm>
          <a:off x="6324600" y="4495800"/>
          <a:ext cx="457200" cy="731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>
            <p:custDataLst>
              <p:tags r:id="rId14"/>
            </p:custDataLst>
          </p:nvPr>
        </p:nvSpPr>
        <p:spPr>
          <a:xfrm>
            <a:off x="5715000" y="40386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2.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custDataLst>
              <p:tags r:id="rId15"/>
            </p:custDataLst>
            <p:extLst/>
          </p:nvPr>
        </p:nvGraphicFramePr>
        <p:xfrm>
          <a:off x="3276600" y="4495800"/>
          <a:ext cx="4572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>
            <p:custDataLst>
              <p:tags r:id="rId16"/>
            </p:custDataLst>
          </p:nvPr>
        </p:nvSpPr>
        <p:spPr>
          <a:xfrm>
            <a:off x="6324600" y="40386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3.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custDataLst>
              <p:tags r:id="rId17"/>
            </p:custDataLst>
            <p:extLst/>
          </p:nvPr>
        </p:nvGraphicFramePr>
        <p:xfrm>
          <a:off x="5105400" y="4495800"/>
          <a:ext cx="457200" cy="1463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?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67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A129-12FF-420E-969B-F01BEF71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 is possible to implement a queue using a series of stacks.  How many </a:t>
            </a:r>
            <a:r>
              <a:rPr lang="en-US" b="1" i="1" dirty="0"/>
              <a:t>stacks</a:t>
            </a:r>
            <a:r>
              <a:rPr lang="en-US" dirty="0"/>
              <a:t> would be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968C-A48E-4D8C-A7E7-C62940D4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3239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A129-12FF-420E-969B-F01BEF71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 is possible to implement a stack using a series of queues.  How many </a:t>
            </a:r>
            <a:r>
              <a:rPr lang="en-US" b="1" i="1" dirty="0"/>
              <a:t>queues</a:t>
            </a:r>
            <a:r>
              <a:rPr lang="en-US" dirty="0"/>
              <a:t> would be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968C-A48E-4D8C-A7E7-C62940D4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864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E16C-123C-4DA2-928B-465972E9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code on the left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13035-4C52-403D-A51C-846CB3812B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IntQueue</a:t>
            </a:r>
            <a:r>
              <a:rPr lang="en-US" dirty="0">
                <a:latin typeface="Consolas" panose="020B0609020204030204" pitchFamily="49" charset="0"/>
              </a:rPr>
              <a:t> q = new </a:t>
            </a:r>
            <a:r>
              <a:rPr lang="en-US" dirty="0" err="1">
                <a:latin typeface="Consolas" panose="020B0609020204030204" pitchFamily="49" charset="0"/>
              </a:rPr>
              <a:t>IntQueue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q.enqueue</a:t>
            </a:r>
            <a:r>
              <a:rPr lang="en-US" dirty="0"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q.enqueue</a:t>
            </a:r>
            <a:r>
              <a:rPr lang="en-US" dirty="0"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 err="1">
                <a:latin typeface="Consolas" panose="020B0609020204030204" pitchFamily="49" charset="0"/>
              </a:rPr>
              <a:t>q.dequeue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</a:t>
            </a:r>
            <a:r>
              <a:rPr lang="en-US" dirty="0" err="1">
                <a:latin typeface="Consolas" panose="020B0609020204030204" pitchFamily="49" charset="0"/>
              </a:rPr>
              <a:t>q.dequeue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q.enqueue</a:t>
            </a:r>
            <a:r>
              <a:rPr lang="en-US" dirty="0">
                <a:latin typeface="Consolas" panose="020B0609020204030204" pitchFamily="49" charset="0"/>
              </a:rPr>
              <a:t>(b);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q.enqueue</a:t>
            </a:r>
            <a:r>
              <a:rPr lang="en-US" dirty="0">
                <a:latin typeface="Consolas" panose="020B0609020204030204" pitchFamily="49" charset="0"/>
              </a:rPr>
              <a:t>(a + b);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ptint</a:t>
            </a:r>
            <a:r>
              <a:rPr lang="en-US" dirty="0">
                <a:latin typeface="Consolas" panose="020B0609020204030204" pitchFamily="49" charset="0"/>
              </a:rPr>
              <a:t>(a);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D9679-6D8F-4CD8-875C-44EE3C98B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Prints numbers from 0 to n-1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Prints numbers from n-1 to 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Prints first n Fibonacci numbers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Prints first n Fibonacci numbers in reverse order</a:t>
            </a:r>
          </a:p>
        </p:txBody>
      </p:sp>
    </p:spTree>
    <p:extLst>
      <p:ext uri="{BB962C8B-B14F-4D97-AF65-F5344CB8AC3E}">
        <p14:creationId xmlns:p14="http://schemas.microsoft.com/office/powerpoint/2010/main" val="16474185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318</Words>
  <Application>Microsoft Office PowerPoint</Application>
  <PresentationFormat>Widescreen</PresentationFormat>
  <Paragraphs>83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Sources</vt:lpstr>
      <vt:lpstr>Josephus Survivor Puzzle</vt:lpstr>
      <vt:lpstr>Josephus Survivor Puzzle</vt:lpstr>
      <vt:lpstr>Queues and Josephus Puzzle</vt:lpstr>
      <vt:lpstr>It is possible to implement a queue using a series of stacks.  How many stacks would be needed?</vt:lpstr>
      <vt:lpstr>It is possible to implement a stack using a series of queues.  How many queues would be needed?</vt:lpstr>
      <vt:lpstr>What does the code on the left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Sources</dc:title>
  <dc:creator>Adam Carter</dc:creator>
  <cp:lastModifiedBy>Adam Carter</cp:lastModifiedBy>
  <cp:revision>5</cp:revision>
  <dcterms:created xsi:type="dcterms:W3CDTF">2017-09-07T03:46:08Z</dcterms:created>
  <dcterms:modified xsi:type="dcterms:W3CDTF">2018-02-06T01:36:34Z</dcterms:modified>
</cp:coreProperties>
</file>