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9" r:id="rId3"/>
    <p:sldId id="258" r:id="rId4"/>
    <p:sldId id="260" r:id="rId5"/>
    <p:sldId id="257" r:id="rId6"/>
    <p:sldId id="261" r:id="rId7"/>
    <p:sldId id="266" r:id="rId8"/>
    <p:sldId id="264" r:id="rId9"/>
    <p:sldId id="265" r:id="rId10"/>
    <p:sldId id="263"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99" autoAdjust="0"/>
  </p:normalViewPr>
  <p:slideViewPr>
    <p:cSldViewPr snapToGrid="0">
      <p:cViewPr varScale="1">
        <p:scale>
          <a:sx n="64" d="100"/>
          <a:sy n="64" d="100"/>
        </p:scale>
        <p:origin x="101"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5C19B-83A8-4A25-B308-A328675A92FC}"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EC3C5-3BA0-4905-A4EB-2A4C85975701}" type="slidenum">
              <a:rPr lang="en-US" smtClean="0"/>
              <a:t>‹#›</a:t>
            </a:fld>
            <a:endParaRPr lang="en-US"/>
          </a:p>
        </p:txBody>
      </p:sp>
    </p:spTree>
    <p:extLst>
      <p:ext uri="{BB962C8B-B14F-4D97-AF65-F5344CB8AC3E}">
        <p14:creationId xmlns:p14="http://schemas.microsoft.com/office/powerpoint/2010/main" val="229528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hope is that this system will also allow me to push you while simultaneously allowing you to fail gracefully.</a:t>
            </a:r>
            <a:endParaRPr lang="en-US" dirty="0"/>
          </a:p>
        </p:txBody>
      </p:sp>
      <p:sp>
        <p:nvSpPr>
          <p:cNvPr id="4" name="Slide Number Placeholder 3"/>
          <p:cNvSpPr>
            <a:spLocks noGrp="1"/>
          </p:cNvSpPr>
          <p:nvPr>
            <p:ph type="sldNum" sz="quarter" idx="10"/>
          </p:nvPr>
        </p:nvSpPr>
        <p:spPr/>
        <p:txBody>
          <a:bodyPr/>
          <a:lstStyle/>
          <a:p>
            <a:fld id="{231EC3C5-3BA0-4905-A4EB-2A4C85975701}" type="slidenum">
              <a:rPr lang="en-US" smtClean="0"/>
              <a:t>6</a:t>
            </a:fld>
            <a:endParaRPr lang="en-US"/>
          </a:p>
        </p:txBody>
      </p:sp>
    </p:spTree>
    <p:extLst>
      <p:ext uri="{BB962C8B-B14F-4D97-AF65-F5344CB8AC3E}">
        <p14:creationId xmlns:p14="http://schemas.microsoft.com/office/powerpoint/2010/main" val="294129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36939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042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11352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69494-A7F3-4812-ADAA-B429089E3BC2}"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59396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69494-A7F3-4812-ADAA-B429089E3BC2}"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1501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69494-A7F3-4812-ADAA-B429089E3BC2}"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92836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69494-A7F3-4812-ADAA-B429089E3BC2}"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304232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69494-A7F3-4812-ADAA-B429089E3BC2}"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7461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9494-A7F3-4812-ADAA-B429089E3BC2}"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33623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22816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169494-A7F3-4812-ADAA-B429089E3BC2}"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1CEEB-3962-4090-A39E-27EEBC588896}" type="slidenum">
              <a:rPr lang="en-US" smtClean="0"/>
              <a:t>‹#›</a:t>
            </a:fld>
            <a:endParaRPr lang="en-US"/>
          </a:p>
        </p:txBody>
      </p:sp>
    </p:spTree>
    <p:extLst>
      <p:ext uri="{BB962C8B-B14F-4D97-AF65-F5344CB8AC3E}">
        <p14:creationId xmlns:p14="http://schemas.microsoft.com/office/powerpoint/2010/main" val="402707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9494-A7F3-4812-ADAA-B429089E3BC2}" type="datetimeFigureOut">
              <a:rPr lang="en-US" smtClean="0"/>
              <a:t>1/15/2018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1CEEB-3962-4090-A39E-27EEBC588896}" type="slidenum">
              <a:rPr lang="en-US" smtClean="0"/>
              <a:t>‹#›</a:t>
            </a:fld>
            <a:endParaRPr lang="en-US"/>
          </a:p>
        </p:txBody>
      </p:sp>
    </p:spTree>
    <p:extLst>
      <p:ext uri="{BB962C8B-B14F-4D97-AF65-F5344CB8AC3E}">
        <p14:creationId xmlns:p14="http://schemas.microsoft.com/office/powerpoint/2010/main" val="112522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carteas/Teaching-DataStructures/tree/2018-Sp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eople.cs.vt.edu/shaffer/Book/C++3elatest.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CS 211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02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lstStyle/>
          <a:p>
            <a:pPr lvl="0"/>
            <a:r>
              <a:rPr lang="en-US" dirty="0"/>
              <a:t>Participation (5%)</a:t>
            </a:r>
          </a:p>
          <a:p>
            <a:pPr lvl="0"/>
            <a:r>
              <a:rPr lang="en-US" dirty="0"/>
              <a:t>Programming assignments,  homework, and micro assignments (40%)</a:t>
            </a:r>
          </a:p>
          <a:p>
            <a:pPr lvl="0"/>
            <a:r>
              <a:rPr lang="en-US" dirty="0"/>
              <a:t>Labs (10%)</a:t>
            </a:r>
          </a:p>
          <a:p>
            <a:pPr lvl="0"/>
            <a:r>
              <a:rPr lang="en-US" dirty="0"/>
              <a:t>Two midterm exams (10% / ea)</a:t>
            </a:r>
          </a:p>
          <a:p>
            <a:pPr lvl="0"/>
            <a:r>
              <a:rPr lang="en-US" dirty="0"/>
              <a:t>Final exam (25%)</a:t>
            </a:r>
          </a:p>
        </p:txBody>
      </p:sp>
    </p:spTree>
    <p:extLst>
      <p:ext uri="{BB962C8B-B14F-4D97-AF65-F5344CB8AC3E}">
        <p14:creationId xmlns:p14="http://schemas.microsoft.com/office/powerpoint/2010/main" val="4825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grade translations</a:t>
            </a:r>
          </a:p>
        </p:txBody>
      </p:sp>
      <p:graphicFrame>
        <p:nvGraphicFramePr>
          <p:cNvPr id="4" name="Content Placeholder 3"/>
          <p:cNvGraphicFramePr>
            <a:graphicFrameLocks noGrp="1"/>
          </p:cNvGraphicFramePr>
          <p:nvPr>
            <p:ph idx="1"/>
          </p:nvPr>
        </p:nvGraphicFramePr>
        <p:xfrm>
          <a:off x="1981200" y="1600200"/>
          <a:ext cx="8229600" cy="3962400"/>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60400">
                <a:tc>
                  <a:txBody>
                    <a:bodyPr/>
                    <a:lstStyle/>
                    <a:p>
                      <a:pPr marL="0" marR="0" algn="just">
                        <a:lnSpc>
                          <a:spcPct val="115000"/>
                        </a:lnSpc>
                        <a:spcBef>
                          <a:spcPts val="0"/>
                        </a:spcBef>
                        <a:spcAft>
                          <a:spcPts val="0"/>
                        </a:spcAft>
                      </a:pPr>
                      <a:r>
                        <a:rPr lang="en-US" sz="2400" dirty="0"/>
                        <a:t>93.00 – 100.00</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71.00 – 75.99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60400">
                <a:tc>
                  <a:txBody>
                    <a:bodyPr/>
                    <a:lstStyle/>
                    <a:p>
                      <a:pPr marL="0" marR="0" algn="just">
                        <a:lnSpc>
                          <a:spcPct val="115000"/>
                        </a:lnSpc>
                        <a:spcBef>
                          <a:spcPts val="0"/>
                        </a:spcBef>
                        <a:spcAft>
                          <a:spcPts val="0"/>
                        </a:spcAft>
                      </a:pPr>
                      <a:r>
                        <a:rPr lang="en-US" sz="2400" dirty="0"/>
                        <a:t>90.00 – 92.99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A-</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69.00 – 70.99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0400">
                <a:tc>
                  <a:txBody>
                    <a:bodyPr/>
                    <a:lstStyle/>
                    <a:p>
                      <a:pPr marL="0" marR="0" algn="just">
                        <a:lnSpc>
                          <a:spcPct val="115000"/>
                        </a:lnSpc>
                        <a:spcBef>
                          <a:spcPts val="0"/>
                        </a:spcBef>
                        <a:spcAft>
                          <a:spcPts val="0"/>
                        </a:spcAft>
                      </a:pPr>
                      <a:r>
                        <a:rPr lang="en-US" sz="2400"/>
                        <a:t>87.00 – 89.99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60400">
                <a:tc>
                  <a:txBody>
                    <a:bodyPr/>
                    <a:lstStyle/>
                    <a:p>
                      <a:pPr marL="0" marR="0" algn="just">
                        <a:lnSpc>
                          <a:spcPct val="115000"/>
                        </a:lnSpc>
                        <a:spcBef>
                          <a:spcPts val="0"/>
                        </a:spcBef>
                        <a:spcAft>
                          <a:spcPts val="0"/>
                        </a:spcAft>
                      </a:pPr>
                      <a:r>
                        <a:rPr lang="en-US" sz="2400"/>
                        <a:t>82.00 – 86.99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B</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60.00 – 68.99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D</a:t>
                      </a:r>
                      <a:endParaRPr lang="en-US" sz="240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60400">
                <a:tc>
                  <a:txBody>
                    <a:bodyPr/>
                    <a:lstStyle/>
                    <a:p>
                      <a:pPr marL="0" marR="0" algn="just">
                        <a:lnSpc>
                          <a:spcPct val="115000"/>
                        </a:lnSpc>
                        <a:spcBef>
                          <a:spcPts val="0"/>
                        </a:spcBef>
                        <a:spcAft>
                          <a:spcPts val="0"/>
                        </a:spcAft>
                      </a:pPr>
                      <a:r>
                        <a:rPr lang="en-US" sz="2400"/>
                        <a:t>78.00 – 81.99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B-</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00.00 – 59.99</a:t>
                      </a:r>
                      <a:endParaRPr lang="en-US" sz="2400" dirty="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dirty="0"/>
                        <a:t>F</a:t>
                      </a: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60400">
                <a:tc>
                  <a:txBody>
                    <a:bodyPr/>
                    <a:lstStyle/>
                    <a:p>
                      <a:pPr marL="0" marR="0" algn="just">
                        <a:lnSpc>
                          <a:spcPct val="115000"/>
                        </a:lnSpc>
                        <a:spcBef>
                          <a:spcPts val="0"/>
                        </a:spcBef>
                        <a:spcAft>
                          <a:spcPts val="0"/>
                        </a:spcAft>
                      </a:pPr>
                      <a:r>
                        <a:rPr lang="en-US" sz="2400"/>
                        <a:t>76.00 – 77.99</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400"/>
                        <a:t>C+</a:t>
                      </a: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a:solidFill>
                          <a:srgbClr val="000000"/>
                        </a:solidFill>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solidFill>
                          <a:srgbClr val="000000"/>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61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B1-AC9A-40B1-A525-6E95527389C5}"/>
              </a:ext>
            </a:extLst>
          </p:cNvPr>
          <p:cNvSpPr>
            <a:spLocks noGrp="1"/>
          </p:cNvSpPr>
          <p:nvPr>
            <p:ph type="title"/>
          </p:nvPr>
        </p:nvSpPr>
        <p:spPr>
          <a:xfrm>
            <a:off x="838200" y="132347"/>
            <a:ext cx="10515600" cy="1325563"/>
          </a:xfrm>
        </p:spPr>
        <p:txBody>
          <a:bodyPr/>
          <a:lstStyle/>
          <a:p>
            <a:r>
              <a:rPr lang="en-US" dirty="0"/>
              <a:t>What to expect in my course: A review from a prior student</a:t>
            </a:r>
          </a:p>
        </p:txBody>
      </p:sp>
      <p:sp>
        <p:nvSpPr>
          <p:cNvPr id="3" name="Content Placeholder 2">
            <a:extLst>
              <a:ext uri="{FF2B5EF4-FFF2-40B4-BE49-F238E27FC236}">
                <a16:creationId xmlns:a16="http://schemas.microsoft.com/office/drawing/2014/main" id="{4CFEEA5E-4D3F-43EE-93BF-60BCAE4537DA}"/>
              </a:ext>
            </a:extLst>
          </p:cNvPr>
          <p:cNvSpPr>
            <a:spLocks noGrp="1"/>
          </p:cNvSpPr>
          <p:nvPr>
            <p:ph idx="1"/>
          </p:nvPr>
        </p:nvSpPr>
        <p:spPr>
          <a:xfrm>
            <a:off x="192505" y="1457910"/>
            <a:ext cx="11887200" cy="5267743"/>
          </a:xfrm>
        </p:spPr>
        <p:txBody>
          <a:bodyPr>
            <a:normAutofit fontScale="92500" lnSpcReduction="20000"/>
          </a:bodyPr>
          <a:lstStyle/>
          <a:p>
            <a:pPr marL="0" indent="0">
              <a:buNone/>
            </a:pPr>
            <a:r>
              <a:rPr lang="en-US" dirty="0"/>
              <a:t>On the rare occasion when the course material presented in class was actually relevant to the course assignments we were given. Most of the time there was not at all enough relevant instruction in class for the assignments given that were worth a large part of our grade. I found myself always needing to use outside resources to learn the material in order to complete assignments, because the relevant instructional material just did not exist as part of class instruction…</a:t>
            </a:r>
          </a:p>
          <a:p>
            <a:pPr marL="0" indent="0">
              <a:buNone/>
            </a:pPr>
            <a:r>
              <a:rPr lang="en-US" dirty="0"/>
              <a:t>…It is insanely unreasonable for a professor to expect students to spend 20 or sometimes more hours per week using outside resources trying to understand what the professor's starter code does, what needs to be done to complete the assignment, how the data structures necessary work in </a:t>
            </a:r>
            <a:r>
              <a:rPr lang="en-US" dirty="0" err="1"/>
              <a:t>c++</a:t>
            </a:r>
            <a:r>
              <a:rPr lang="en-US" dirty="0"/>
              <a:t>, and then how to use the data structure to solve the problem. It was not at all unusual for this to take me and many other people in the class who I spoke to up to or more than 20 hours per week… </a:t>
            </a:r>
          </a:p>
          <a:p>
            <a:pPr marL="0" indent="0">
              <a:buNone/>
            </a:pPr>
            <a:r>
              <a:rPr lang="en-US" dirty="0"/>
              <a:t>…I do not pay thousands of dollars per semester for my education just to have to spend basically the equivalent of a part time job Googling my education on top of that because I'm not getting the information I need to complete the course assignments from my professor's instruction.</a:t>
            </a:r>
          </a:p>
        </p:txBody>
      </p:sp>
    </p:spTree>
    <p:extLst>
      <p:ext uri="{BB962C8B-B14F-4D97-AF65-F5344CB8AC3E}">
        <p14:creationId xmlns:p14="http://schemas.microsoft.com/office/powerpoint/2010/main" val="103802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F49975-5C20-4B84-93E8-082193A6D92F}"/>
              </a:ext>
            </a:extLst>
          </p:cNvPr>
          <p:cNvPicPr>
            <a:picLocks noChangeAspect="1"/>
          </p:cNvPicPr>
          <p:nvPr/>
        </p:nvPicPr>
        <p:blipFill>
          <a:blip r:embed="rId2"/>
          <a:stretch>
            <a:fillRect/>
          </a:stretch>
        </p:blipFill>
        <p:spPr>
          <a:xfrm>
            <a:off x="823070" y="0"/>
            <a:ext cx="10545859" cy="6858000"/>
          </a:xfrm>
          <a:prstGeom prst="rect">
            <a:avLst/>
          </a:prstGeom>
        </p:spPr>
      </p:pic>
    </p:spTree>
    <p:extLst>
      <p:ext uri="{BB962C8B-B14F-4D97-AF65-F5344CB8AC3E}">
        <p14:creationId xmlns:p14="http://schemas.microsoft.com/office/powerpoint/2010/main" val="210089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Websites</a:t>
            </a:r>
          </a:p>
        </p:txBody>
      </p:sp>
      <p:sp>
        <p:nvSpPr>
          <p:cNvPr id="3" name="Content Placeholder 2"/>
          <p:cNvSpPr>
            <a:spLocks noGrp="1"/>
          </p:cNvSpPr>
          <p:nvPr>
            <p:ph idx="1"/>
          </p:nvPr>
        </p:nvSpPr>
        <p:spPr/>
        <p:txBody>
          <a:bodyPr/>
          <a:lstStyle/>
          <a:p>
            <a:r>
              <a:rPr lang="en-US" dirty="0"/>
              <a:t>Canvas (now at canvas.Humboldt.edu) is the central hub for the course</a:t>
            </a:r>
          </a:p>
          <a:p>
            <a:r>
              <a:rPr lang="en-US" dirty="0" err="1"/>
              <a:t>Github</a:t>
            </a:r>
            <a:r>
              <a:rPr lang="en-US" dirty="0"/>
              <a:t> (</a:t>
            </a:r>
            <a:r>
              <a:rPr lang="en-US" dirty="0">
                <a:hlinkClick r:id="rId2"/>
              </a:rPr>
              <a:t>https://github.com/acarteas/Teaching-DataStructures/tree/2018-Spring</a:t>
            </a:r>
            <a:r>
              <a:rPr lang="en-US" dirty="0"/>
              <a:t>) will be used to store all course materials: course syllabus, official calendar, assignment descriptions, and other course documents</a:t>
            </a:r>
          </a:p>
          <a:p>
            <a:r>
              <a:rPr lang="en-US" dirty="0" err="1"/>
              <a:t>Gradescope</a:t>
            </a:r>
            <a:r>
              <a:rPr lang="en-US" dirty="0"/>
              <a:t> (link on Canvas) will be used for labs and some programming assignments</a:t>
            </a:r>
          </a:p>
        </p:txBody>
      </p:sp>
    </p:spTree>
    <p:extLst>
      <p:ext uri="{BB962C8B-B14F-4D97-AF65-F5344CB8AC3E}">
        <p14:creationId xmlns:p14="http://schemas.microsoft.com/office/powerpoint/2010/main" val="3337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required textbook is free!</a:t>
            </a:r>
          </a:p>
        </p:txBody>
      </p:sp>
      <p:sp>
        <p:nvSpPr>
          <p:cNvPr id="3" name="Content Placeholder 2"/>
          <p:cNvSpPr>
            <a:spLocks noGrp="1"/>
          </p:cNvSpPr>
          <p:nvPr>
            <p:ph idx="1"/>
          </p:nvPr>
        </p:nvSpPr>
        <p:spPr/>
        <p:txBody>
          <a:bodyPr/>
          <a:lstStyle/>
          <a:p>
            <a:r>
              <a:rPr lang="en-US" dirty="0"/>
              <a:t>Data Structures and Algorithm Analysis v3.2 by Clifford Shaffer</a:t>
            </a:r>
          </a:p>
          <a:p>
            <a:r>
              <a:rPr lang="en-US" dirty="0"/>
              <a:t>Find the book on course </a:t>
            </a:r>
            <a:r>
              <a:rPr lang="en-US" dirty="0" err="1"/>
              <a:t>Github</a:t>
            </a:r>
            <a:endParaRPr lang="en-US" dirty="0"/>
          </a:p>
          <a:p>
            <a:r>
              <a:rPr lang="en-US" dirty="0"/>
              <a:t>Also available from the author at </a:t>
            </a:r>
            <a:r>
              <a:rPr lang="en-US" dirty="0">
                <a:hlinkClick r:id="rId2"/>
              </a:rPr>
              <a:t>https://people.cs.vt.edu/shaffer/Book/C++3elatest.pdf</a:t>
            </a:r>
            <a:endParaRPr lang="en-US" dirty="0"/>
          </a:p>
          <a:p>
            <a:endParaRPr lang="en-US" dirty="0"/>
          </a:p>
        </p:txBody>
      </p:sp>
    </p:spTree>
    <p:extLst>
      <p:ext uri="{BB962C8B-B14F-4D97-AF65-F5344CB8AC3E}">
        <p14:creationId xmlns:p14="http://schemas.microsoft.com/office/powerpoint/2010/main" val="394508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will be periodically asking clicker questions in the course (including today!)</a:t>
            </a:r>
          </a:p>
        </p:txBody>
      </p:sp>
      <p:sp>
        <p:nvSpPr>
          <p:cNvPr id="3" name="Content Placeholder 2"/>
          <p:cNvSpPr>
            <a:spLocks noGrp="1"/>
          </p:cNvSpPr>
          <p:nvPr>
            <p:ph idx="1"/>
          </p:nvPr>
        </p:nvSpPr>
        <p:spPr/>
        <p:txBody>
          <a:bodyPr/>
          <a:lstStyle/>
          <a:p>
            <a:r>
              <a:rPr lang="en-US" dirty="0"/>
              <a:t>Be sure that you have a turning point subscription.</a:t>
            </a:r>
          </a:p>
        </p:txBody>
      </p:sp>
    </p:spTree>
    <p:extLst>
      <p:ext uri="{BB962C8B-B14F-4D97-AF65-F5344CB8AC3E}">
        <p14:creationId xmlns:p14="http://schemas.microsoft.com/office/powerpoint/2010/main" val="298045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Adam’s Schedule</a:t>
            </a:r>
          </a:p>
        </p:txBody>
      </p:sp>
      <p:pic>
        <p:nvPicPr>
          <p:cNvPr id="5" name="Content Placeholder 4">
            <a:extLst>
              <a:ext uri="{FF2B5EF4-FFF2-40B4-BE49-F238E27FC236}">
                <a16:creationId xmlns:a16="http://schemas.microsoft.com/office/drawing/2014/main" id="{8BC85005-430E-461F-B563-E17EBB6026F1}"/>
              </a:ext>
            </a:extLst>
          </p:cNvPr>
          <p:cNvPicPr>
            <a:picLocks noGrp="1" noChangeAspect="1"/>
          </p:cNvPicPr>
          <p:nvPr>
            <p:ph idx="1"/>
          </p:nvPr>
        </p:nvPicPr>
        <p:blipFill>
          <a:blip r:embed="rId2"/>
          <a:stretch>
            <a:fillRect/>
          </a:stretch>
        </p:blipFill>
        <p:spPr>
          <a:xfrm>
            <a:off x="2471422" y="1236492"/>
            <a:ext cx="8328926" cy="5621508"/>
          </a:xfrm>
          <a:prstGeom prst="rect">
            <a:avLst/>
          </a:prstGeom>
        </p:spPr>
      </p:pic>
    </p:spTree>
    <p:extLst>
      <p:ext uri="{BB962C8B-B14F-4D97-AF65-F5344CB8AC3E}">
        <p14:creationId xmlns:p14="http://schemas.microsoft.com/office/powerpoint/2010/main" val="122041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lstStyle/>
          <a:p>
            <a:r>
              <a:rPr lang="en-US" dirty="0"/>
              <a:t>I’m continuing my “progressive” grading scheme from last semester</a:t>
            </a:r>
          </a:p>
          <a:p>
            <a:r>
              <a:rPr lang="en-US" dirty="0"/>
              <a:t>Idea: I care more about what you know at the end of the semester than what you know at the beginning of the semester</a:t>
            </a:r>
          </a:p>
          <a:p>
            <a:r>
              <a:rPr lang="en-US" dirty="0"/>
              <a:t>Possible solution: Through permissive grading, make it </a:t>
            </a:r>
            <a:r>
              <a:rPr lang="en-US" i="1" dirty="0"/>
              <a:t>easier</a:t>
            </a:r>
            <a:r>
              <a:rPr lang="en-US" dirty="0"/>
              <a:t> to get good grades at the beginning of the semester</a:t>
            </a:r>
          </a:p>
          <a:p>
            <a:pPr lvl="1"/>
            <a:r>
              <a:rPr lang="en-US" dirty="0"/>
              <a:t>Example: In order to get an A on PA1, you only need to get 70 out of 100 points possible.</a:t>
            </a:r>
          </a:p>
          <a:p>
            <a:pPr lvl="1"/>
            <a:r>
              <a:rPr lang="en-US" dirty="0"/>
              <a:t>On the final PA, you will actually need to earn 90+ points to get an A</a:t>
            </a:r>
          </a:p>
        </p:txBody>
      </p:sp>
    </p:spTree>
    <p:extLst>
      <p:ext uri="{BB962C8B-B14F-4D97-AF65-F5344CB8AC3E}">
        <p14:creationId xmlns:p14="http://schemas.microsoft.com/office/powerpoint/2010/main" val="26232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Environments</a:t>
            </a:r>
          </a:p>
        </p:txBody>
      </p:sp>
      <p:sp>
        <p:nvSpPr>
          <p:cNvPr id="3" name="Content Placeholder 2"/>
          <p:cNvSpPr>
            <a:spLocks noGrp="1"/>
          </p:cNvSpPr>
          <p:nvPr>
            <p:ph idx="1"/>
          </p:nvPr>
        </p:nvSpPr>
        <p:spPr/>
        <p:txBody>
          <a:bodyPr>
            <a:normAutofit/>
          </a:bodyPr>
          <a:lstStyle/>
          <a:p>
            <a:r>
              <a:rPr lang="en-US" dirty="0"/>
              <a:t>I encourage you to use an IDE when working on your solutions.  In class, I will be using the Clang C++ compiler.  It is much more cross platform than G++.  Therefore feel free to use any IDE that supports Clang (All lab computer should have this installed).  </a:t>
            </a:r>
          </a:p>
          <a:p>
            <a:r>
              <a:rPr lang="en-US" dirty="0"/>
              <a:t>My preference for IDEs are:</a:t>
            </a:r>
          </a:p>
          <a:p>
            <a:pPr lvl="1"/>
            <a:r>
              <a:rPr lang="en-US" dirty="0"/>
              <a:t>Visual Studio 2017 with Clang support (requires extra plugin)</a:t>
            </a:r>
          </a:p>
          <a:p>
            <a:pPr lvl="1"/>
            <a:r>
              <a:rPr lang="en-US" dirty="0" err="1"/>
              <a:t>JetBrains</a:t>
            </a:r>
            <a:r>
              <a:rPr lang="en-US" dirty="0"/>
              <a:t> </a:t>
            </a:r>
            <a:r>
              <a:rPr lang="en-US" dirty="0" err="1"/>
              <a:t>CLion</a:t>
            </a:r>
            <a:endParaRPr lang="en-US" dirty="0"/>
          </a:p>
          <a:p>
            <a:pPr lvl="1"/>
            <a:r>
              <a:rPr lang="en-US" dirty="0" err="1"/>
              <a:t>Netbeans</a:t>
            </a:r>
            <a:r>
              <a:rPr lang="en-US" dirty="0"/>
              <a:t> 8.1</a:t>
            </a:r>
          </a:p>
          <a:p>
            <a:pPr lvl="1"/>
            <a:r>
              <a:rPr lang="en-US" dirty="0" err="1"/>
              <a:t>CodeBlocks</a:t>
            </a:r>
            <a:endParaRPr lang="en-US" dirty="0"/>
          </a:p>
        </p:txBody>
      </p:sp>
    </p:spTree>
    <p:extLst>
      <p:ext uri="{BB962C8B-B14F-4D97-AF65-F5344CB8AC3E}">
        <p14:creationId xmlns:p14="http://schemas.microsoft.com/office/powerpoint/2010/main" val="226111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Policy</a:t>
            </a:r>
          </a:p>
        </p:txBody>
      </p:sp>
      <p:sp>
        <p:nvSpPr>
          <p:cNvPr id="3" name="Content Placeholder 2"/>
          <p:cNvSpPr>
            <a:spLocks noGrp="1"/>
          </p:cNvSpPr>
          <p:nvPr>
            <p:ph idx="1"/>
          </p:nvPr>
        </p:nvSpPr>
        <p:spPr/>
        <p:txBody>
          <a:bodyPr/>
          <a:lstStyle/>
          <a:p>
            <a:r>
              <a:rPr lang="en-US" dirty="0"/>
              <a:t>All homework must be submitted by the due date; NO LATE TURN-INS!</a:t>
            </a:r>
          </a:p>
          <a:p>
            <a:pPr marL="0" indent="0">
              <a:buNone/>
            </a:pPr>
            <a:endParaRPr lang="en-US" dirty="0"/>
          </a:p>
        </p:txBody>
      </p:sp>
    </p:spTree>
    <p:extLst>
      <p:ext uri="{BB962C8B-B14F-4D97-AF65-F5344CB8AC3E}">
        <p14:creationId xmlns:p14="http://schemas.microsoft.com/office/powerpoint/2010/main" val="319940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Cheating</a:t>
            </a:r>
          </a:p>
        </p:txBody>
      </p:sp>
      <p:sp>
        <p:nvSpPr>
          <p:cNvPr id="3" name="Content Placeholder 2"/>
          <p:cNvSpPr>
            <a:spLocks noGrp="1"/>
          </p:cNvSpPr>
          <p:nvPr>
            <p:ph idx="1"/>
          </p:nvPr>
        </p:nvSpPr>
        <p:spPr/>
        <p:txBody>
          <a:bodyPr/>
          <a:lstStyle/>
          <a:p>
            <a:r>
              <a:rPr lang="en-US" dirty="0"/>
              <a:t>Don't do it!</a:t>
            </a:r>
          </a:p>
          <a:p>
            <a:r>
              <a:rPr lang="en-US" dirty="0"/>
              <a:t>See syllabus for examples of cheating.</a:t>
            </a:r>
          </a:p>
        </p:txBody>
      </p:sp>
    </p:spTree>
    <p:extLst>
      <p:ext uri="{BB962C8B-B14F-4D97-AF65-F5344CB8AC3E}">
        <p14:creationId xmlns:p14="http://schemas.microsoft.com/office/powerpoint/2010/main" val="4233984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702</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Welcome to CS 211</vt:lpstr>
      <vt:lpstr>Course Websites</vt:lpstr>
      <vt:lpstr>The required textbook is free!</vt:lpstr>
      <vt:lpstr>I will be periodically asking clicker questions in the course (including today!)</vt:lpstr>
      <vt:lpstr>Adam’s Schedule</vt:lpstr>
      <vt:lpstr>Grading</vt:lpstr>
      <vt:lpstr>Programming Environments</vt:lpstr>
      <vt:lpstr>Homework Policy</vt:lpstr>
      <vt:lpstr>A Note on Cheating</vt:lpstr>
      <vt:lpstr>Grade breakdown</vt:lpstr>
      <vt:lpstr>Final grade translations</vt:lpstr>
      <vt:lpstr>What to expect in my course: A review from a prior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 211</dc:title>
  <dc:creator>Adam Carter</dc:creator>
  <cp:lastModifiedBy>Adam Carter</cp:lastModifiedBy>
  <cp:revision>9</cp:revision>
  <dcterms:created xsi:type="dcterms:W3CDTF">2017-01-17T03:07:11Z</dcterms:created>
  <dcterms:modified xsi:type="dcterms:W3CDTF">2018-01-15T23:27:20Z</dcterms:modified>
</cp:coreProperties>
</file>