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lesh%20B%20Shetty\Desktop\ZZ\SpringSemester\ELP\EndToEndChatBot\Data\DirectAnswer_DB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Intent Level Chatbot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QuestionsAnswered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Sheet1!$B$2:$B$6</c:f>
              <c:strCache>
                <c:ptCount val="5"/>
                <c:pt idx="0">
                  <c:v>How will I do it?</c:v>
                </c:pt>
                <c:pt idx="1">
                  <c:v>Where will I find it?</c:v>
                </c:pt>
                <c:pt idx="2">
                  <c:v>What is it?</c:v>
                </c:pt>
                <c:pt idx="3">
                  <c:v>When is it?</c:v>
                </c:pt>
                <c:pt idx="4">
                  <c:v>Can I ? Do I?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0.63</c:v>
                </c:pt>
                <c:pt idx="1">
                  <c:v>0.8</c:v>
                </c:pt>
                <c:pt idx="2">
                  <c:v>0.77</c:v>
                </c:pt>
                <c:pt idx="3">
                  <c:v>0.83</c:v>
                </c:pt>
                <c:pt idx="4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40-4EE9-A546-6802281147A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User Satisfaction Rate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Sheet1!$B$2:$B$6</c:f>
              <c:strCache>
                <c:ptCount val="5"/>
                <c:pt idx="0">
                  <c:v>How will I do it?</c:v>
                </c:pt>
                <c:pt idx="1">
                  <c:v>Where will I find it?</c:v>
                </c:pt>
                <c:pt idx="2">
                  <c:v>What is it?</c:v>
                </c:pt>
                <c:pt idx="3">
                  <c:v>When is it?</c:v>
                </c:pt>
                <c:pt idx="4">
                  <c:v>Can I ? Do I?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0.6</c:v>
                </c:pt>
                <c:pt idx="1">
                  <c:v>0.72</c:v>
                </c:pt>
                <c:pt idx="2">
                  <c:v>0.69</c:v>
                </c:pt>
                <c:pt idx="3">
                  <c:v>0.65</c:v>
                </c:pt>
                <c:pt idx="4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40-4EE9-A546-6802281147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76045584"/>
        <c:axId val="576041976"/>
      </c:barChart>
      <c:catAx>
        <c:axId val="57604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041976"/>
        <c:crosses val="autoZero"/>
        <c:auto val="1"/>
        <c:lblAlgn val="ctr"/>
        <c:lblOffset val="100"/>
        <c:noMultiLvlLbl val="0"/>
      </c:catAx>
      <c:valAx>
        <c:axId val="5760419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7604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Top 5 and Bottom</a:t>
            </a:r>
            <a:r>
              <a:rPr lang="en-US" b="0" baseline="0"/>
              <a:t> 5 Knowledgebase articles</a:t>
            </a:r>
            <a:endParaRPr lang="en-US" b="0"/>
          </a:p>
        </c:rich>
      </c:tx>
      <c:layout>
        <c:manualLayout>
          <c:xMode val="edge"/>
          <c:yMode val="edge"/>
          <c:x val="0.21624479272652769"/>
          <c:y val="0.12765241019309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DirectAnswer_DB!$C$9</c:f>
              <c:strCache>
                <c:ptCount val="1"/>
                <c:pt idx="0">
                  <c:v>Usage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33-4980-87C6-93E5C4FB788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33-4980-87C6-93E5C4FB7885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33-4980-87C6-93E5C4FB7885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33-4980-87C6-93E5C4FB7885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A33-4980-87C6-93E5C4FB78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DirectAnswer_DB!$B$10:$B$19</c:f>
              <c:strCache>
                <c:ptCount val="10"/>
                <c:pt idx="0">
                  <c:v>KB 1</c:v>
                </c:pt>
                <c:pt idx="1">
                  <c:v>KB 2</c:v>
                </c:pt>
                <c:pt idx="2">
                  <c:v>KB 3</c:v>
                </c:pt>
                <c:pt idx="3">
                  <c:v>KB 4</c:v>
                </c:pt>
                <c:pt idx="4">
                  <c:v>KB 5</c:v>
                </c:pt>
                <c:pt idx="5">
                  <c:v>KB-1</c:v>
                </c:pt>
                <c:pt idx="6">
                  <c:v>KB-2</c:v>
                </c:pt>
                <c:pt idx="7">
                  <c:v>KB-3</c:v>
                </c:pt>
                <c:pt idx="8">
                  <c:v>KB-4</c:v>
                </c:pt>
                <c:pt idx="9">
                  <c:v>KB-5</c:v>
                </c:pt>
              </c:strCache>
            </c:strRef>
          </c:cat>
          <c:val>
            <c:numRef>
              <c:f>DirectAnswer_DB!$C$10:$C$19</c:f>
              <c:numCache>
                <c:formatCode>General</c:formatCode>
                <c:ptCount val="10"/>
                <c:pt idx="0">
                  <c:v>99</c:v>
                </c:pt>
                <c:pt idx="1">
                  <c:v>85</c:v>
                </c:pt>
                <c:pt idx="2">
                  <c:v>86</c:v>
                </c:pt>
                <c:pt idx="3">
                  <c:v>75</c:v>
                </c:pt>
                <c:pt idx="4">
                  <c:v>79</c:v>
                </c:pt>
                <c:pt idx="5">
                  <c:v>-60</c:v>
                </c:pt>
                <c:pt idx="6">
                  <c:v>-75</c:v>
                </c:pt>
                <c:pt idx="7">
                  <c:v>-82</c:v>
                </c:pt>
                <c:pt idx="8">
                  <c:v>-90</c:v>
                </c:pt>
                <c:pt idx="9">
                  <c:v>-99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33-4980-87C6-93E5C4FB78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8277656"/>
        <c:axId val="518275032"/>
      </c:barChart>
      <c:catAx>
        <c:axId val="51827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275032"/>
        <c:crosses val="autoZero"/>
        <c:auto val="1"/>
        <c:lblAlgn val="ctr"/>
        <c:lblOffset val="100"/>
        <c:noMultiLvlLbl val="0"/>
      </c:catAx>
      <c:valAx>
        <c:axId val="518275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827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55% Of the questions satisfactorily answered by AI-chatbot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% Questions satisfactorily answered by AI-Chatbot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Sheet1!$A$15</c:f>
              <c:strCache>
                <c:ptCount val="1"/>
                <c:pt idx="0">
                  <c:v>Total Questions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B-441E-B220-1EEA4E984BCC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% of questions directed to pdm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Sheet1!$A$15</c:f>
              <c:strCache>
                <c:ptCount val="1"/>
                <c:pt idx="0">
                  <c:v>Total Questions</c:v>
                </c:pt>
              </c:strCache>
            </c:strRef>
          </c:cat>
          <c:val>
            <c:numRef>
              <c:f>Sheet1!$D$15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B-441E-B220-1EEA4E984BCC}"/>
            </c:ext>
          </c:extLst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% Questions unsatisfactorily answered by AI-Chatbot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Sheet1!$A$15</c:f>
              <c:strCache>
                <c:ptCount val="1"/>
                <c:pt idx="0">
                  <c:v>Total Questions</c:v>
                </c:pt>
              </c:strCache>
            </c:strRef>
          </c:cat>
          <c:val>
            <c:numRef>
              <c:f>Sheet1!$C$15</c:f>
              <c:numCache>
                <c:formatCode>0%</c:formatCode>
                <c:ptCount val="1"/>
                <c:pt idx="0">
                  <c:v>0.29000000000000004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B-441E-B220-1EEA4E984B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518261912"/>
        <c:axId val="518264864"/>
        <c:axId val="0"/>
      </c:bar3DChart>
      <c:catAx>
        <c:axId val="5182619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8264864"/>
        <c:crosses val="autoZero"/>
        <c:auto val="1"/>
        <c:lblAlgn val="ctr"/>
        <c:lblOffset val="100"/>
        <c:noMultiLvlLbl val="0"/>
      </c:catAx>
      <c:valAx>
        <c:axId val="5182648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18261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345966578793163"/>
          <c:y val="0.60965962498422976"/>
          <c:w val="0.71243766404199482"/>
          <c:h val="0.238247639931896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7E83-D341-48A7-B103-C7B617CA7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792A-1ACD-47D6-B208-A5FAB162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9552-40C1-49C0-ADA7-F477E641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20F1-8CD7-444C-B30E-D4470337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A822A-C8BB-4581-8D63-8495CF1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96DF-8B4F-4BB1-BCF3-F80BD61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3B090-CA92-4899-B35E-456040E80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5D99-0BD0-4112-B0F8-45E41F1C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2DBF-3ABD-4EA3-A77F-5FA8CFB6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FA30-9380-449F-8741-777FCAD4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DEC18-70A9-47E6-A410-0EACC784D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A99E7-74A2-401E-8357-791565CF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8571-BB49-4C48-859D-C2149F19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EC0B-37C4-423F-AB83-6DD91C5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4CC0-4BDE-4460-9CF3-70F63854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B2E9-6F95-495D-9D56-9E4D519F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181F-37A4-4191-A87A-0BC4BF90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D693-87BA-4AE6-A620-60F4B4B4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49B3-F345-48FD-B392-C2C03AA1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CA39-888B-4180-91DE-76D9C935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ECDF-5AA5-47C3-BC50-35C04548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3833-ADB3-4328-89D3-AA66511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D14E3-8CB8-4E7F-8E75-1734256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714-921D-4AF9-8218-80C66B4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D1E6-FBFD-497B-8F7D-56A28187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CEB5-23D4-4EC9-94D9-4FA55884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6ACC-EB33-4612-B563-A8265FCF5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83C1-27DD-49A5-8B34-024E737CA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8FDD4-BE38-41DA-9E7F-C565F859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9F75C-C3ED-44A1-81B2-3D74E650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25D8-1443-4AA6-8423-BF95BB03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A20F-EE49-406C-A3F9-546CD77C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5167-BCB5-4427-B2E6-6682F3D3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3B89-ED92-47DD-B10B-9957379B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96522-AFF3-490D-8BF6-D735A0E2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C2EDD-6576-4D08-A840-3BFE65DF8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23C94-0DCB-4F1B-B554-B1DE20C9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77BD0-CAE7-47C1-AC0D-61EE5435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65303-5BC2-4F09-97C2-67242C76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D65-058E-4771-9AB9-629C48D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1989F-1717-40F6-B9A5-E4515F10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B475D-14F7-43EE-95FE-6BD5089F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A3BEA-9ACD-4E96-A79F-BC71948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270C0-6AB3-49F9-9719-B1744F27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24A3C-08C8-41B9-A8E1-6FB8AA86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8F66-9900-4FEE-B43D-97E78A4B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924-6E0A-44B9-9DC0-C86F3FAB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BDF2-7C85-40BF-B86E-A6131168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A4B6-C607-4EF7-A6E7-413C1033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C66F-C25B-483F-963E-002B94BB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C1A2-B160-4402-B5FF-C9F8EEA2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C310B-8A99-4F8E-AAC8-E3BBB775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25DC-F2BF-4EA5-B32E-9867839A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44DD2-D1E7-4349-8A9B-95425FE50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B2176-CCC0-4D23-88E3-5F648EC9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5C57-6627-4474-9DBA-1B64CB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E1BBD-2E90-4C0F-8185-1AF563D5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AE306-5BA9-4F78-A59E-0ACD8527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337B6-3448-4C03-A1B0-BF0A0A02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98F6-9B95-4184-9673-C23ADC207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06D3-C65A-4E56-9619-7C992AD83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FD28-6748-4A18-941D-33371EE27F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DD3B-8DB9-4B67-BA4D-B7FC6EE7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4D00-DE3D-4A3B-9947-52D449F3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31E5-3165-4FFE-B5AA-EFB2C950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DD01C55C-7B13-40BF-A54E-00DEFE0DC76D}"/>
              </a:ext>
            </a:extLst>
          </p:cNvPr>
          <p:cNvSpPr/>
          <p:nvPr/>
        </p:nvSpPr>
        <p:spPr>
          <a:xfrm>
            <a:off x="9278747" y="2761873"/>
            <a:ext cx="2136815" cy="27365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129E3-766E-454B-9972-1DBB419F079F}"/>
              </a:ext>
            </a:extLst>
          </p:cNvPr>
          <p:cNvSpPr/>
          <p:nvPr/>
        </p:nvSpPr>
        <p:spPr>
          <a:xfrm>
            <a:off x="3335738" y="3112999"/>
            <a:ext cx="1170432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Intent Parsing</a:t>
            </a:r>
          </a:p>
          <a:p>
            <a:pPr algn="ctr"/>
            <a:r>
              <a:rPr lang="en-US" sz="1600" dirty="0"/>
              <a:t>(LSTM – Recurrent neural network)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54F4A-4215-4198-9826-14543EE250BE}"/>
              </a:ext>
            </a:extLst>
          </p:cNvPr>
          <p:cNvSpPr/>
          <p:nvPr/>
        </p:nvSpPr>
        <p:spPr>
          <a:xfrm>
            <a:off x="5590871" y="3114835"/>
            <a:ext cx="1170432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Entity Parsing</a:t>
            </a:r>
          </a:p>
          <a:p>
            <a:pPr algn="ctr"/>
            <a:r>
              <a:rPr lang="en-US" sz="1600" dirty="0"/>
              <a:t>( Bag of words entity parsing)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02DCE-28C3-4DCC-B2BF-780DAC81A73A}"/>
              </a:ext>
            </a:extLst>
          </p:cNvPr>
          <p:cNvSpPr/>
          <p:nvPr/>
        </p:nvSpPr>
        <p:spPr>
          <a:xfrm>
            <a:off x="7609575" y="3116172"/>
            <a:ext cx="1170432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Decision making </a:t>
            </a:r>
            <a:r>
              <a:rPr lang="en-US" sz="1600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E3588-EB3D-454B-A16C-4BC51458B97D}"/>
              </a:ext>
            </a:extLst>
          </p:cNvPr>
          <p:cNvSpPr/>
          <p:nvPr/>
        </p:nvSpPr>
        <p:spPr>
          <a:xfrm>
            <a:off x="956094" y="3116174"/>
            <a:ext cx="1170432" cy="2029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Sentiment Analysis for </a:t>
            </a:r>
            <a:r>
              <a:rPr lang="en-US" sz="1600" b="1" dirty="0"/>
              <a:t>Sensitivity Check</a:t>
            </a:r>
          </a:p>
          <a:p>
            <a:pPr algn="ctr"/>
            <a:r>
              <a:rPr lang="en-US" sz="1600" dirty="0"/>
              <a:t>(word2vec + Logistic Regression)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3D6EB-8728-4EE4-A75C-6F9D2FBE346F}"/>
              </a:ext>
            </a:extLst>
          </p:cNvPr>
          <p:cNvSpPr/>
          <p:nvPr/>
        </p:nvSpPr>
        <p:spPr>
          <a:xfrm>
            <a:off x="871373" y="5563405"/>
            <a:ext cx="1464062" cy="8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Development</a:t>
            </a:r>
          </a:p>
          <a:p>
            <a:pPr algn="ctr"/>
            <a:r>
              <a:rPr lang="en-US" dirty="0"/>
              <a:t>Manager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F22AF3-BFFC-4812-BCAA-F99126D2D1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03404" y="4858355"/>
            <a:ext cx="0" cy="7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E9CAC2-0A69-45D2-A4CA-4DA35EDB9087}"/>
              </a:ext>
            </a:extLst>
          </p:cNvPr>
          <p:cNvSpPr txBox="1"/>
          <p:nvPr/>
        </p:nvSpPr>
        <p:spPr>
          <a:xfrm>
            <a:off x="1559089" y="5219518"/>
            <a:ext cx="129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sensitive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49403-D7E4-4E45-AF26-3BE1D48FE2B7}"/>
              </a:ext>
            </a:extLst>
          </p:cNvPr>
          <p:cNvSpPr txBox="1"/>
          <p:nvPr/>
        </p:nvSpPr>
        <p:spPr>
          <a:xfrm>
            <a:off x="2140682" y="4167268"/>
            <a:ext cx="105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not</a:t>
            </a:r>
          </a:p>
          <a:p>
            <a:pPr algn="ctr"/>
            <a:r>
              <a:rPr lang="en-US" sz="1400" dirty="0"/>
              <a:t>sensitive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D0D0D-991D-48BB-B2AF-1857E1D6E083}"/>
              </a:ext>
            </a:extLst>
          </p:cNvPr>
          <p:cNvSpPr txBox="1"/>
          <p:nvPr/>
        </p:nvSpPr>
        <p:spPr>
          <a:xfrm>
            <a:off x="5775185" y="2623535"/>
            <a:ext cx="16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match Found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E05B33-EC63-44C3-89CF-089929EB2AD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126526" y="4127983"/>
            <a:ext cx="1209212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AF017F-C754-4E7A-BE2B-7D87D2DDA44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06170" y="4127983"/>
            <a:ext cx="1084701" cy="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BB77D75-C6F3-48A8-B5AD-4514F82F92E2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>
          <a:xfrm rot="5400000">
            <a:off x="3823950" y="3656288"/>
            <a:ext cx="863623" cy="3840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4D821F6-867E-4D3F-AEC6-D0F262B52A06}"/>
              </a:ext>
            </a:extLst>
          </p:cNvPr>
          <p:cNvSpPr txBox="1"/>
          <p:nvPr/>
        </p:nvSpPr>
        <p:spPr>
          <a:xfrm>
            <a:off x="4999854" y="5506554"/>
            <a:ext cx="129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entity/entity not parsed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431EEE-49C3-4663-9064-6CD905462DA0}"/>
              </a:ext>
            </a:extLst>
          </p:cNvPr>
          <p:cNvSpPr txBox="1"/>
          <p:nvPr/>
        </p:nvSpPr>
        <p:spPr>
          <a:xfrm>
            <a:off x="6725334" y="4168516"/>
            <a:ext cx="92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entity parsed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AAA053-C65E-48B1-8839-AC199B1D9DB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761303" y="4129819"/>
            <a:ext cx="848272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504233-C4BD-412A-ADA3-0A4D2DECF4F1}"/>
              </a:ext>
            </a:extLst>
          </p:cNvPr>
          <p:cNvSpPr txBox="1"/>
          <p:nvPr/>
        </p:nvSpPr>
        <p:spPr>
          <a:xfrm>
            <a:off x="8146713" y="5516215"/>
            <a:ext cx="1448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PDM is the best person to answer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A8A9D36-EE5F-46AC-9FEB-7E629FF18ED5}"/>
              </a:ext>
            </a:extLst>
          </p:cNvPr>
          <p:cNvSpPr/>
          <p:nvPr/>
        </p:nvSpPr>
        <p:spPr>
          <a:xfrm>
            <a:off x="9484109" y="2971351"/>
            <a:ext cx="1755648" cy="4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Entropy – </a:t>
            </a:r>
            <a:r>
              <a:rPr lang="en-US" sz="1600" b="1" dirty="0"/>
              <a:t>Lookup DB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D0005D6-CF5D-403A-BE34-F27148CD52C0}"/>
              </a:ext>
            </a:extLst>
          </p:cNvPr>
          <p:cNvSpPr/>
          <p:nvPr/>
        </p:nvSpPr>
        <p:spPr>
          <a:xfrm>
            <a:off x="9500134" y="4183875"/>
            <a:ext cx="1756455" cy="4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Medium Entropy – </a:t>
            </a:r>
            <a:r>
              <a:rPr lang="en-US" sz="1600" b="1" dirty="0"/>
              <a:t>Query RDBMS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0ABB518-42F8-4357-A485-96DA8A2AAAD0}"/>
              </a:ext>
            </a:extLst>
          </p:cNvPr>
          <p:cNvSpPr/>
          <p:nvPr/>
        </p:nvSpPr>
        <p:spPr>
          <a:xfrm>
            <a:off x="9484109" y="4770134"/>
            <a:ext cx="1755648" cy="4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High Entropy- </a:t>
            </a:r>
            <a:r>
              <a:rPr lang="en-US" sz="1600" b="1" dirty="0"/>
              <a:t>Crowdsource</a:t>
            </a:r>
          </a:p>
        </p:txBody>
      </p:sp>
      <p:pic>
        <p:nvPicPr>
          <p:cNvPr id="1028" name="Picture 4" descr="Image result for slack bot icon">
            <a:extLst>
              <a:ext uri="{FF2B5EF4-FFF2-40B4-BE49-F238E27FC236}">
                <a16:creationId xmlns:a16="http://schemas.microsoft.com/office/drawing/2014/main" id="{6BD270C7-37C8-4AE6-AE0B-69B95BC89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1" t="11314" r="20713" b="12370"/>
          <a:stretch/>
        </p:blipFill>
        <p:spPr bwMode="auto">
          <a:xfrm>
            <a:off x="1002717" y="1545969"/>
            <a:ext cx="1081446" cy="11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D04882C-9DF4-4BC9-AD75-9AA3DC49576F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 flipH="1">
            <a:off x="1541310" y="2660313"/>
            <a:ext cx="2130" cy="45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A2FC9704-8E5A-4F85-9241-6DC297C622FD}"/>
              </a:ext>
            </a:extLst>
          </p:cNvPr>
          <p:cNvSpPr txBox="1"/>
          <p:nvPr/>
        </p:nvSpPr>
        <p:spPr>
          <a:xfrm>
            <a:off x="1545654" y="2607314"/>
            <a:ext cx="1294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 Asked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10B7DE-0432-4AFE-9EF0-0AE8A1078E33}"/>
              </a:ext>
            </a:extLst>
          </p:cNvPr>
          <p:cNvCxnSpPr>
            <a:cxnSpLocks/>
            <a:stCxn id="7" idx="3"/>
            <a:endCxn id="180" idx="1"/>
          </p:cNvCxnSpPr>
          <p:nvPr/>
        </p:nvCxnSpPr>
        <p:spPr>
          <a:xfrm flipV="1">
            <a:off x="8780007" y="4130147"/>
            <a:ext cx="498740" cy="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BF84599-B103-4ACF-A099-14B014CF7BC2}"/>
              </a:ext>
            </a:extLst>
          </p:cNvPr>
          <p:cNvCxnSpPr>
            <a:cxnSpLocks/>
            <a:stCxn id="180" idx="0"/>
          </p:cNvCxnSpPr>
          <p:nvPr/>
        </p:nvCxnSpPr>
        <p:spPr>
          <a:xfrm rot="16200000" flipV="1">
            <a:off x="6041211" y="-1544072"/>
            <a:ext cx="333248" cy="82786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95F26A1-87BF-419F-979E-DF19CD5FF641}"/>
              </a:ext>
            </a:extLst>
          </p:cNvPr>
          <p:cNvCxnSpPr>
            <a:cxnSpLocks/>
            <a:stCxn id="9" idx="1"/>
            <a:endCxn id="1028" idx="1"/>
          </p:cNvCxnSpPr>
          <p:nvPr/>
        </p:nvCxnSpPr>
        <p:spPr>
          <a:xfrm rot="10800000" flipH="1">
            <a:off x="871373" y="2103142"/>
            <a:ext cx="131344" cy="3905285"/>
          </a:xfrm>
          <a:prstGeom prst="bentConnector3">
            <a:avLst>
              <a:gd name="adj1" fmla="val -1740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9CCE60-1AEC-44F9-B35C-543E304DDD42}"/>
              </a:ext>
            </a:extLst>
          </p:cNvPr>
          <p:cNvSpPr/>
          <p:nvPr/>
        </p:nvSpPr>
        <p:spPr>
          <a:xfrm>
            <a:off x="5476958" y="1710895"/>
            <a:ext cx="2358006" cy="598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 and Chat Stats aggregator</a:t>
            </a:r>
          </a:p>
        </p:txBody>
      </p: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3DCC53F6-B63B-4E13-AD5B-7C8422707F15}"/>
              </a:ext>
            </a:extLst>
          </p:cNvPr>
          <p:cNvCxnSpPr>
            <a:cxnSpLocks/>
          </p:cNvCxnSpPr>
          <p:nvPr/>
        </p:nvCxnSpPr>
        <p:spPr>
          <a:xfrm rot="5400000">
            <a:off x="4249694" y="2243698"/>
            <a:ext cx="1042655" cy="684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457B8157-9081-4712-BFB0-4F2935B1FB3A}"/>
              </a:ext>
            </a:extLst>
          </p:cNvPr>
          <p:cNvCxnSpPr>
            <a:cxnSpLocks/>
            <a:endCxn id="171" idx="3"/>
          </p:cNvCxnSpPr>
          <p:nvPr/>
        </p:nvCxnSpPr>
        <p:spPr>
          <a:xfrm flipV="1">
            <a:off x="2351626" y="3217602"/>
            <a:ext cx="8888131" cy="3103390"/>
          </a:xfrm>
          <a:prstGeom prst="bentConnector3">
            <a:avLst>
              <a:gd name="adj1" fmla="val 10517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onnector: Elbow 1094">
            <a:extLst>
              <a:ext uri="{FF2B5EF4-FFF2-40B4-BE49-F238E27FC236}">
                <a16:creationId xmlns:a16="http://schemas.microsoft.com/office/drawing/2014/main" id="{ECFA80AD-8B12-4C59-AFB2-69A69B42D756}"/>
              </a:ext>
            </a:extLst>
          </p:cNvPr>
          <p:cNvCxnSpPr>
            <a:cxnSpLocks/>
            <a:stCxn id="189" idx="0"/>
          </p:cNvCxnSpPr>
          <p:nvPr/>
        </p:nvCxnSpPr>
        <p:spPr>
          <a:xfrm rot="16200000" flipH="1" flipV="1">
            <a:off x="1458617" y="1123648"/>
            <a:ext cx="4610097" cy="5784590"/>
          </a:xfrm>
          <a:prstGeom prst="bentConnector4">
            <a:avLst>
              <a:gd name="adj1" fmla="val -4959"/>
              <a:gd name="adj2" fmla="val 109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49FEA453-678B-4787-B3CB-915463639A43}"/>
              </a:ext>
            </a:extLst>
          </p:cNvPr>
          <p:cNvCxnSpPr/>
          <p:nvPr/>
        </p:nvCxnSpPr>
        <p:spPr>
          <a:xfrm>
            <a:off x="2068514" y="2103142"/>
            <a:ext cx="34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8D06EEE2-EE8B-4FAC-BDC7-7CFBF5A446D0}"/>
              </a:ext>
            </a:extLst>
          </p:cNvPr>
          <p:cNvSpPr txBox="1"/>
          <p:nvPr/>
        </p:nvSpPr>
        <p:spPr>
          <a:xfrm>
            <a:off x="583168" y="2743955"/>
            <a:ext cx="16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Answer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CC55DE8-7800-4BD7-A087-B3012E91CB83}"/>
              </a:ext>
            </a:extLst>
          </p:cNvPr>
          <p:cNvSpPr txBox="1"/>
          <p:nvPr/>
        </p:nvSpPr>
        <p:spPr>
          <a:xfrm>
            <a:off x="9140820" y="2114753"/>
            <a:ext cx="16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Answer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5594680-936D-4833-A79B-70107BCB0A31}"/>
              </a:ext>
            </a:extLst>
          </p:cNvPr>
          <p:cNvSpPr txBox="1"/>
          <p:nvPr/>
        </p:nvSpPr>
        <p:spPr>
          <a:xfrm>
            <a:off x="3455469" y="1732547"/>
            <a:ext cx="175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Feedback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6CD4EFE-8136-4206-8AAB-4A40E358CB6A}"/>
              </a:ext>
            </a:extLst>
          </p:cNvPr>
          <p:cNvSpPr txBox="1"/>
          <p:nvPr/>
        </p:nvSpPr>
        <p:spPr>
          <a:xfrm>
            <a:off x="2643072" y="1186064"/>
            <a:ext cx="28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user not satisfied with the answer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9ADCF09-9491-4D00-AE2F-992D8B7A895C}"/>
              </a:ext>
            </a:extLst>
          </p:cNvPr>
          <p:cNvSpPr/>
          <p:nvPr/>
        </p:nvSpPr>
        <p:spPr>
          <a:xfrm>
            <a:off x="9508156" y="3585504"/>
            <a:ext cx="1756455" cy="49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 Entropy – </a:t>
            </a:r>
            <a:r>
              <a:rPr lang="en-US" sz="1600" b="1" dirty="0"/>
              <a:t>Knowledge base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2A0AE8B-4DD4-45C3-A38A-807BDCBA28EF}"/>
              </a:ext>
            </a:extLst>
          </p:cNvPr>
          <p:cNvSpPr txBox="1"/>
          <p:nvPr/>
        </p:nvSpPr>
        <p:spPr>
          <a:xfrm>
            <a:off x="10568539" y="5999333"/>
            <a:ext cx="1694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Learning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6FD088-00A0-45BC-853F-ADBB6F00593B}"/>
              </a:ext>
            </a:extLst>
          </p:cNvPr>
          <p:cNvSpPr txBox="1"/>
          <p:nvPr/>
        </p:nvSpPr>
        <p:spPr>
          <a:xfrm>
            <a:off x="6711839" y="5506554"/>
            <a:ext cx="1602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no decisions found for given intent and entity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74C3BD4-D7E0-4B3E-A11C-5479A4054848}"/>
              </a:ext>
            </a:extLst>
          </p:cNvPr>
          <p:cNvSpPr/>
          <p:nvPr/>
        </p:nvSpPr>
        <p:spPr>
          <a:xfrm>
            <a:off x="583168" y="55697"/>
            <a:ext cx="6270019" cy="67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AI Chatbot -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193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5948C8B1-E56B-487F-9FE7-B5ABA2B846B2}"/>
              </a:ext>
            </a:extLst>
          </p:cNvPr>
          <p:cNvSpPr txBox="1"/>
          <p:nvPr/>
        </p:nvSpPr>
        <p:spPr>
          <a:xfrm>
            <a:off x="548641" y="286972"/>
            <a:ext cx="768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Positioning of our AI Chatbot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04BF902-3A4A-455D-8D7F-CC4356B92A30}"/>
              </a:ext>
            </a:extLst>
          </p:cNvPr>
          <p:cNvCxnSpPr>
            <a:cxnSpLocks/>
          </p:cNvCxnSpPr>
          <p:nvPr/>
        </p:nvCxnSpPr>
        <p:spPr>
          <a:xfrm>
            <a:off x="2885968" y="1114124"/>
            <a:ext cx="0" cy="47187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36DE4BF-0F3E-43E4-86B9-DE1D05948193}"/>
              </a:ext>
            </a:extLst>
          </p:cNvPr>
          <p:cNvCxnSpPr>
            <a:cxnSpLocks/>
          </p:cNvCxnSpPr>
          <p:nvPr/>
        </p:nvCxnSpPr>
        <p:spPr>
          <a:xfrm>
            <a:off x="5935579" y="1093270"/>
            <a:ext cx="0" cy="47187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C32E990-ACFB-4ACE-9581-89C14183FE7E}"/>
              </a:ext>
            </a:extLst>
          </p:cNvPr>
          <p:cNvCxnSpPr>
            <a:cxnSpLocks/>
          </p:cNvCxnSpPr>
          <p:nvPr/>
        </p:nvCxnSpPr>
        <p:spPr>
          <a:xfrm>
            <a:off x="8975563" y="1091665"/>
            <a:ext cx="0" cy="47187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iri alexa google home">
            <a:extLst>
              <a:ext uri="{FF2B5EF4-FFF2-40B4-BE49-F238E27FC236}">
                <a16:creationId xmlns:a16="http://schemas.microsoft.com/office/drawing/2014/main" id="{205E3A93-CAF2-48E3-B07A-2991D896E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9" r="51203"/>
          <a:stretch/>
        </p:blipFill>
        <p:spPr bwMode="auto">
          <a:xfrm>
            <a:off x="9063981" y="1294544"/>
            <a:ext cx="2951566" cy="22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Image result for siri alexa google home">
            <a:extLst>
              <a:ext uri="{FF2B5EF4-FFF2-40B4-BE49-F238E27FC236}">
                <a16:creationId xmlns:a16="http://schemas.microsoft.com/office/drawing/2014/main" id="{5F390A3D-33A0-4A1C-B910-CE71A1FBD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509" r="-16548"/>
          <a:stretch/>
        </p:blipFill>
        <p:spPr bwMode="auto">
          <a:xfrm>
            <a:off x="9063980" y="3514176"/>
            <a:ext cx="4025291" cy="229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lack bot">
            <a:extLst>
              <a:ext uri="{FF2B5EF4-FFF2-40B4-BE49-F238E27FC236}">
                <a16:creationId xmlns:a16="http://schemas.microsoft.com/office/drawing/2014/main" id="{273E2B84-C97A-47F6-9620-8F38A8B15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r="25088"/>
          <a:stretch/>
        </p:blipFill>
        <p:spPr bwMode="auto">
          <a:xfrm>
            <a:off x="6636915" y="2949986"/>
            <a:ext cx="1448892" cy="134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2" name="TextBox 291">
            <a:extLst>
              <a:ext uri="{FF2B5EF4-FFF2-40B4-BE49-F238E27FC236}">
                <a16:creationId xmlns:a16="http://schemas.microsoft.com/office/drawing/2014/main" id="{A9CAD85E-1895-49EA-A9A5-F9B8FC5A6C39}"/>
              </a:ext>
            </a:extLst>
          </p:cNvPr>
          <p:cNvSpPr txBox="1"/>
          <p:nvPr/>
        </p:nvSpPr>
        <p:spPr>
          <a:xfrm>
            <a:off x="3009928" y="1294544"/>
            <a:ext cx="3123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NLTK</a:t>
            </a:r>
          </a:p>
          <a:p>
            <a:pPr algn="ctr"/>
            <a:endParaRPr lang="en-US" sz="3600" b="1" dirty="0">
              <a:solidFill>
                <a:srgbClr val="0070C0"/>
              </a:solidFill>
            </a:endParaRPr>
          </a:p>
          <a:p>
            <a:pPr algn="ctr"/>
            <a:r>
              <a:rPr lang="en-US" sz="3600" b="1" dirty="0">
                <a:solidFill>
                  <a:srgbClr val="0070C0"/>
                </a:solidFill>
              </a:rPr>
              <a:t>Bag of Words</a:t>
            </a:r>
          </a:p>
          <a:p>
            <a:pPr algn="ctr"/>
            <a:endParaRPr lang="en-US" sz="3600" b="1" dirty="0">
              <a:solidFill>
                <a:srgbClr val="0070C0"/>
              </a:solidFill>
            </a:endParaRPr>
          </a:p>
          <a:p>
            <a:pPr algn="ctr"/>
            <a:r>
              <a:rPr lang="en-US" sz="3600" b="1" dirty="0">
                <a:solidFill>
                  <a:srgbClr val="0070C0"/>
                </a:solidFill>
              </a:rPr>
              <a:t>Spacy</a:t>
            </a:r>
          </a:p>
          <a:p>
            <a:pPr algn="ctr"/>
            <a:endParaRPr lang="en-US" sz="3600" b="1" dirty="0">
              <a:solidFill>
                <a:srgbClr val="0070C0"/>
              </a:solidFill>
            </a:endParaRPr>
          </a:p>
          <a:p>
            <a:pPr algn="ctr"/>
            <a:r>
              <a:rPr lang="en-US" sz="3600" b="1" dirty="0">
                <a:solidFill>
                  <a:srgbClr val="0070C0"/>
                </a:solidFill>
              </a:rPr>
              <a:t>Wordnet</a:t>
            </a:r>
          </a:p>
        </p:txBody>
      </p:sp>
      <p:pic>
        <p:nvPicPr>
          <p:cNvPr id="1038" name="Picture 14" descr="Image result for FAQ">
            <a:extLst>
              <a:ext uri="{FF2B5EF4-FFF2-40B4-BE49-F238E27FC236}">
                <a16:creationId xmlns:a16="http://schemas.microsoft.com/office/drawing/2014/main" id="{BE5BE577-11B1-4FE3-9E6F-B8D574C1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1" y="1393755"/>
            <a:ext cx="2035245" cy="203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0BA7B4DB-2E26-4C41-B65A-52D995A715AC}"/>
              </a:ext>
            </a:extLst>
          </p:cNvPr>
          <p:cNvSpPr txBox="1"/>
          <p:nvPr/>
        </p:nvSpPr>
        <p:spPr>
          <a:xfrm>
            <a:off x="644893" y="4225491"/>
            <a:ext cx="208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Text Matching Algorithms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35E5C5E-1F3B-4252-A139-10A29D7A6EE8}"/>
              </a:ext>
            </a:extLst>
          </p:cNvPr>
          <p:cNvSpPr/>
          <p:nvPr/>
        </p:nvSpPr>
        <p:spPr>
          <a:xfrm>
            <a:off x="9875221" y="5169487"/>
            <a:ext cx="17993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NLP + </a:t>
            </a:r>
          </a:p>
          <a:p>
            <a:pPr algn="ctr"/>
            <a:r>
              <a:rPr lang="en-US" sz="36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NLU +</a:t>
            </a:r>
          </a:p>
          <a:p>
            <a:pPr algn="ctr"/>
            <a:r>
              <a:rPr lang="en-US" sz="36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NLG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46881F2-4668-4200-A0E8-01AD5FFCE12B}"/>
              </a:ext>
            </a:extLst>
          </p:cNvPr>
          <p:cNvSpPr/>
          <p:nvPr/>
        </p:nvSpPr>
        <p:spPr>
          <a:xfrm>
            <a:off x="4035613" y="6046650"/>
            <a:ext cx="10118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NLP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9FC8053-1FE8-4FDE-8459-BD321636E921}"/>
              </a:ext>
            </a:extLst>
          </p:cNvPr>
          <p:cNvSpPr/>
          <p:nvPr/>
        </p:nvSpPr>
        <p:spPr>
          <a:xfrm>
            <a:off x="6974839" y="5686744"/>
            <a:ext cx="14975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NLP + </a:t>
            </a:r>
          </a:p>
          <a:p>
            <a:pPr algn="ctr"/>
            <a:r>
              <a:rPr lang="en-US" sz="40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NLU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4918F-24C3-4DAD-A2FC-29E210713AD7}"/>
              </a:ext>
            </a:extLst>
          </p:cNvPr>
          <p:cNvSpPr txBox="1"/>
          <p:nvPr/>
        </p:nvSpPr>
        <p:spPr>
          <a:xfrm>
            <a:off x="5973890" y="1872768"/>
            <a:ext cx="29633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Cooper Black" panose="0208090404030B020404" pitchFamily="18" charset="0"/>
              </a:rPr>
              <a:t>Our AI-Chatbot</a:t>
            </a:r>
          </a:p>
        </p:txBody>
      </p:sp>
    </p:spTree>
    <p:extLst>
      <p:ext uri="{BB962C8B-B14F-4D97-AF65-F5344CB8AC3E}">
        <p14:creationId xmlns:p14="http://schemas.microsoft.com/office/powerpoint/2010/main" val="22730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C9DC81-6616-4D16-AA42-5650E6BDC40C}"/>
              </a:ext>
            </a:extLst>
          </p:cNvPr>
          <p:cNvSpPr/>
          <p:nvPr/>
        </p:nvSpPr>
        <p:spPr>
          <a:xfrm>
            <a:off x="-151917" y="0"/>
            <a:ext cx="10625938" cy="67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Future AI-Chatbot Statistics tracker dashboard for PDMs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B23C16-6217-4817-A928-789EB02FF409}"/>
              </a:ext>
            </a:extLst>
          </p:cNvPr>
          <p:cNvGrpSpPr/>
          <p:nvPr/>
        </p:nvGrpSpPr>
        <p:grpSpPr>
          <a:xfrm>
            <a:off x="141399" y="637080"/>
            <a:ext cx="11909202" cy="6124155"/>
            <a:chOff x="121836" y="609122"/>
            <a:chExt cx="11909202" cy="6124155"/>
          </a:xfrm>
        </p:grpSpPr>
        <p:pic>
          <p:nvPicPr>
            <p:cNvPr id="1028" name="Picture 4" descr="http://www.susegeek.com/wp-content/uploads/2010/06/googlechrome2.png">
              <a:extLst>
                <a:ext uri="{FF2B5EF4-FFF2-40B4-BE49-F238E27FC236}">
                  <a16:creationId xmlns:a16="http://schemas.microsoft.com/office/drawing/2014/main" id="{44F74680-90EC-4C3A-B69D-A3E221207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36" y="609122"/>
              <a:ext cx="11909202" cy="61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C2FBBE-7E8E-4AD9-881A-F233FE5D9A61}"/>
                </a:ext>
              </a:extLst>
            </p:cNvPr>
            <p:cNvSpPr/>
            <p:nvPr/>
          </p:nvSpPr>
          <p:spPr>
            <a:xfrm>
              <a:off x="254810" y="1289068"/>
              <a:ext cx="11682380" cy="53716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word cloud new employees">
            <a:extLst>
              <a:ext uri="{FF2B5EF4-FFF2-40B4-BE49-F238E27FC236}">
                <a16:creationId xmlns:a16="http://schemas.microsoft.com/office/drawing/2014/main" id="{65CB0400-F3F1-4E8A-9117-E6E683789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92"/>
          <a:stretch/>
        </p:blipFill>
        <p:spPr bwMode="auto">
          <a:xfrm>
            <a:off x="7998081" y="4308099"/>
            <a:ext cx="3852945" cy="24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C4E088-9AF0-4BB0-BAC6-894A1BEBE9B8}"/>
              </a:ext>
            </a:extLst>
          </p:cNvPr>
          <p:cNvSpPr txBox="1"/>
          <p:nvPr/>
        </p:nvSpPr>
        <p:spPr>
          <a:xfrm>
            <a:off x="3320068" y="1351165"/>
            <a:ext cx="667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AI-Chatbot Statistics Tracker Dashboard</a:t>
            </a:r>
          </a:p>
        </p:txBody>
      </p:sp>
      <p:pic>
        <p:nvPicPr>
          <p:cNvPr id="1034" name="Picture 10" descr="Image result for slack bot">
            <a:extLst>
              <a:ext uri="{FF2B5EF4-FFF2-40B4-BE49-F238E27FC236}">
                <a16:creationId xmlns:a16="http://schemas.microsoft.com/office/drawing/2014/main" id="{30131DE2-0385-4593-8D16-C6B8E0409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4" r="25074"/>
          <a:stretch/>
        </p:blipFill>
        <p:spPr bwMode="auto">
          <a:xfrm>
            <a:off x="1426538" y="1289068"/>
            <a:ext cx="721802" cy="6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4C652CD-8D96-4623-9C3D-910253E5CA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977197"/>
              </p:ext>
            </p:extLst>
          </p:nvPr>
        </p:nvGraphicFramePr>
        <p:xfrm>
          <a:off x="6473886" y="1891146"/>
          <a:ext cx="5470525" cy="207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72063C8-43CD-4D3F-86D2-CF6317F35BF3}"/>
              </a:ext>
            </a:extLst>
          </p:cNvPr>
          <p:cNvSpPr txBox="1"/>
          <p:nvPr/>
        </p:nvSpPr>
        <p:spPr>
          <a:xfrm>
            <a:off x="6616751" y="4006574"/>
            <a:ext cx="554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Potential areas for new knowledge base creation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32010E2-81C9-4E82-AB02-16C823945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65311"/>
              </p:ext>
            </p:extLst>
          </p:nvPr>
        </p:nvGraphicFramePr>
        <p:xfrm>
          <a:off x="535234" y="4129865"/>
          <a:ext cx="6471957" cy="238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5DC122E-BEF2-474A-AC79-37972F80A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06292"/>
              </p:ext>
            </p:extLst>
          </p:nvPr>
        </p:nvGraphicFramePr>
        <p:xfrm>
          <a:off x="266408" y="2084274"/>
          <a:ext cx="5829592" cy="232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9847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173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Agency FB</vt:lpstr>
      <vt:lpstr>Aldhabi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Ashlesh Billady Shetty</dc:creator>
  <cp:lastModifiedBy>Ashlesh Billady Shetty</cp:lastModifiedBy>
  <cp:revision>34</cp:revision>
  <dcterms:created xsi:type="dcterms:W3CDTF">2018-04-11T20:51:53Z</dcterms:created>
  <dcterms:modified xsi:type="dcterms:W3CDTF">2018-04-13T19:04:43Z</dcterms:modified>
</cp:coreProperties>
</file>