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1"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lesha kamble" userId="0505a96912b88605" providerId="LiveId" clId="{3D12314B-ACA3-4E21-8EE5-5C6008FD33C7}"/>
    <pc:docChg chg="modSld">
      <pc:chgData name="ashlesha kamble" userId="0505a96912b88605" providerId="LiveId" clId="{3D12314B-ACA3-4E21-8EE5-5C6008FD33C7}" dt="2025-01-12T17:49:35.477" v="2" actId="20577"/>
      <pc:docMkLst>
        <pc:docMk/>
      </pc:docMkLst>
      <pc:sldChg chg="modSp mod">
        <pc:chgData name="ashlesha kamble" userId="0505a96912b88605" providerId="LiveId" clId="{3D12314B-ACA3-4E21-8EE5-5C6008FD33C7}" dt="2025-01-12T17:49:35.477" v="2" actId="20577"/>
        <pc:sldMkLst>
          <pc:docMk/>
          <pc:sldMk cId="661267793" sldId="277"/>
        </pc:sldMkLst>
        <pc:spChg chg="mod">
          <ac:chgData name="ashlesha kamble" userId="0505a96912b88605" providerId="LiveId" clId="{3D12314B-ACA3-4E21-8EE5-5C6008FD33C7}" dt="2025-01-12T17:49:35.477" v="2" actId="20577"/>
          <ac:spMkLst>
            <pc:docMk/>
            <pc:sldMk cId="661267793" sldId="277"/>
            <ac:spMk id="7" creationId="{46E67EBA-27EB-3D7C-0E4B-08E7F89B3A59}"/>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F173FB-56DB-46D1-A231-06F95D7C8E7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9511AE-1D0A-418C-9005-6A98CEB2038D}">
      <dgm:prSet/>
      <dgm:spPr/>
      <dgm:t>
        <a:bodyPr/>
        <a:lstStyle/>
        <a:p>
          <a:r>
            <a:rPr lang="en-IN"/>
            <a:t>Objective</a:t>
          </a:r>
          <a:endParaRPr lang="en-US"/>
        </a:p>
      </dgm:t>
    </dgm:pt>
    <dgm:pt modelId="{9DDFA6B6-B14F-4793-B151-E57EE64AB47B}" type="parTrans" cxnId="{43EDA54D-D14E-4802-A6DE-1CECD4511D20}">
      <dgm:prSet/>
      <dgm:spPr/>
      <dgm:t>
        <a:bodyPr/>
        <a:lstStyle/>
        <a:p>
          <a:endParaRPr lang="en-US"/>
        </a:p>
      </dgm:t>
    </dgm:pt>
    <dgm:pt modelId="{B7671016-0188-4716-B2AF-4BC99F2793B4}" type="sibTrans" cxnId="{43EDA54D-D14E-4802-A6DE-1CECD4511D20}">
      <dgm:prSet/>
      <dgm:spPr/>
      <dgm:t>
        <a:bodyPr/>
        <a:lstStyle/>
        <a:p>
          <a:endParaRPr lang="en-US"/>
        </a:p>
      </dgm:t>
    </dgm:pt>
    <dgm:pt modelId="{935E0422-EF8C-4845-8070-3BC95CA648C4}">
      <dgm:prSet/>
      <dgm:spPr/>
      <dgm:t>
        <a:bodyPr/>
        <a:lstStyle/>
        <a:p>
          <a:r>
            <a:rPr lang="en-IN"/>
            <a:t>Key findings</a:t>
          </a:r>
          <a:endParaRPr lang="en-US"/>
        </a:p>
      </dgm:t>
    </dgm:pt>
    <dgm:pt modelId="{8A9A92A4-0C7D-4D0E-BA6A-7E3A51CF106C}" type="parTrans" cxnId="{FF70520E-0B34-4ACE-A60A-A1EEC1DD3E6A}">
      <dgm:prSet/>
      <dgm:spPr/>
      <dgm:t>
        <a:bodyPr/>
        <a:lstStyle/>
        <a:p>
          <a:endParaRPr lang="en-US"/>
        </a:p>
      </dgm:t>
    </dgm:pt>
    <dgm:pt modelId="{07938492-B698-4071-BFFB-9C129C46AD0B}" type="sibTrans" cxnId="{FF70520E-0B34-4ACE-A60A-A1EEC1DD3E6A}">
      <dgm:prSet/>
      <dgm:spPr/>
      <dgm:t>
        <a:bodyPr/>
        <a:lstStyle/>
        <a:p>
          <a:endParaRPr lang="en-US"/>
        </a:p>
      </dgm:t>
    </dgm:pt>
    <dgm:pt modelId="{32A70E1C-A41B-48DB-B4FC-E3B23D6131B6}">
      <dgm:prSet/>
      <dgm:spPr/>
      <dgm:t>
        <a:bodyPr/>
        <a:lstStyle/>
        <a:p>
          <a:r>
            <a:rPr lang="en-IN"/>
            <a:t>Portfolio Analysis</a:t>
          </a:r>
          <a:endParaRPr lang="en-US"/>
        </a:p>
      </dgm:t>
    </dgm:pt>
    <dgm:pt modelId="{953B46DF-71B1-460C-BC3C-C993076D1E41}" type="parTrans" cxnId="{6D83C658-2A52-4440-918A-4714670B8BAB}">
      <dgm:prSet/>
      <dgm:spPr/>
      <dgm:t>
        <a:bodyPr/>
        <a:lstStyle/>
        <a:p>
          <a:endParaRPr lang="en-US"/>
        </a:p>
      </dgm:t>
    </dgm:pt>
    <dgm:pt modelId="{A1551862-F185-4076-9E1C-41BF3DEE7615}" type="sibTrans" cxnId="{6D83C658-2A52-4440-918A-4714670B8BAB}">
      <dgm:prSet/>
      <dgm:spPr/>
      <dgm:t>
        <a:bodyPr/>
        <a:lstStyle/>
        <a:p>
          <a:endParaRPr lang="en-US"/>
        </a:p>
      </dgm:t>
    </dgm:pt>
    <dgm:pt modelId="{A01CEA49-C89D-4542-B220-CD5050222342}">
      <dgm:prSet/>
      <dgm:spPr/>
      <dgm:t>
        <a:bodyPr/>
        <a:lstStyle/>
        <a:p>
          <a:r>
            <a:rPr lang="en-IN"/>
            <a:t>Methodology</a:t>
          </a:r>
          <a:endParaRPr lang="en-US"/>
        </a:p>
      </dgm:t>
    </dgm:pt>
    <dgm:pt modelId="{B2CDDF12-B974-4478-A7B0-3A07CE330EF8}" type="parTrans" cxnId="{8376189A-0A78-49EB-B410-D5FAC9B62BFD}">
      <dgm:prSet/>
      <dgm:spPr/>
      <dgm:t>
        <a:bodyPr/>
        <a:lstStyle/>
        <a:p>
          <a:endParaRPr lang="en-US"/>
        </a:p>
      </dgm:t>
    </dgm:pt>
    <dgm:pt modelId="{D99CBD07-02C6-4928-B8BE-EFDC62DF0F40}" type="sibTrans" cxnId="{8376189A-0A78-49EB-B410-D5FAC9B62BFD}">
      <dgm:prSet/>
      <dgm:spPr/>
      <dgm:t>
        <a:bodyPr/>
        <a:lstStyle/>
        <a:p>
          <a:endParaRPr lang="en-US"/>
        </a:p>
      </dgm:t>
    </dgm:pt>
    <dgm:pt modelId="{2BE4C810-E013-4FB7-86DD-9C230DBC6D0D}" type="pres">
      <dgm:prSet presAssocID="{EFF173FB-56DB-46D1-A231-06F95D7C8E73}" presName="root" presStyleCnt="0">
        <dgm:presLayoutVars>
          <dgm:dir/>
          <dgm:resizeHandles val="exact"/>
        </dgm:presLayoutVars>
      </dgm:prSet>
      <dgm:spPr/>
    </dgm:pt>
    <dgm:pt modelId="{DA16BB44-49BC-4E9C-8649-DAC3049F5EF3}" type="pres">
      <dgm:prSet presAssocID="{269511AE-1D0A-418C-9005-6A98CEB2038D}" presName="compNode" presStyleCnt="0"/>
      <dgm:spPr/>
    </dgm:pt>
    <dgm:pt modelId="{6FAAA036-5A43-409C-9D8C-0E9028A2CDA0}" type="pres">
      <dgm:prSet presAssocID="{269511AE-1D0A-418C-9005-6A98CEB2038D}" presName="bgRect" presStyleLbl="bgShp" presStyleIdx="0" presStyleCnt="4"/>
      <dgm:spPr/>
    </dgm:pt>
    <dgm:pt modelId="{76D1F156-AC83-490D-9B79-4971D3434E47}" type="pres">
      <dgm:prSet presAssocID="{269511AE-1D0A-418C-9005-6A98CEB2038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7A9D840B-E2F8-4108-B87A-3CDE01C9B74F}" type="pres">
      <dgm:prSet presAssocID="{269511AE-1D0A-418C-9005-6A98CEB2038D}" presName="spaceRect" presStyleCnt="0"/>
      <dgm:spPr/>
    </dgm:pt>
    <dgm:pt modelId="{1B45B29A-8617-4581-A2C4-CC8D73EC68CC}" type="pres">
      <dgm:prSet presAssocID="{269511AE-1D0A-418C-9005-6A98CEB2038D}" presName="parTx" presStyleLbl="revTx" presStyleIdx="0" presStyleCnt="4">
        <dgm:presLayoutVars>
          <dgm:chMax val="0"/>
          <dgm:chPref val="0"/>
        </dgm:presLayoutVars>
      </dgm:prSet>
      <dgm:spPr/>
    </dgm:pt>
    <dgm:pt modelId="{FD64C037-1E6C-4D36-BEC8-226FEE604803}" type="pres">
      <dgm:prSet presAssocID="{B7671016-0188-4716-B2AF-4BC99F2793B4}" presName="sibTrans" presStyleCnt="0"/>
      <dgm:spPr/>
    </dgm:pt>
    <dgm:pt modelId="{BA6B264B-EE41-4BD0-B8B1-5CA203524540}" type="pres">
      <dgm:prSet presAssocID="{935E0422-EF8C-4845-8070-3BC95CA648C4}" presName="compNode" presStyleCnt="0"/>
      <dgm:spPr/>
    </dgm:pt>
    <dgm:pt modelId="{A60FC072-7738-4041-A9D8-22D4397C0D01}" type="pres">
      <dgm:prSet presAssocID="{935E0422-EF8C-4845-8070-3BC95CA648C4}" presName="bgRect" presStyleLbl="bgShp" presStyleIdx="1" presStyleCnt="4"/>
      <dgm:spPr/>
    </dgm:pt>
    <dgm:pt modelId="{FB254122-2CDF-419D-A9C5-33B0097685BF}" type="pres">
      <dgm:prSet presAssocID="{935E0422-EF8C-4845-8070-3BC95CA648C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E3717EDE-83A3-475E-A9C9-F21D18566E37}" type="pres">
      <dgm:prSet presAssocID="{935E0422-EF8C-4845-8070-3BC95CA648C4}" presName="spaceRect" presStyleCnt="0"/>
      <dgm:spPr/>
    </dgm:pt>
    <dgm:pt modelId="{7744A6D2-BB18-47C6-8AA3-8BEBE1DF648E}" type="pres">
      <dgm:prSet presAssocID="{935E0422-EF8C-4845-8070-3BC95CA648C4}" presName="parTx" presStyleLbl="revTx" presStyleIdx="1" presStyleCnt="4">
        <dgm:presLayoutVars>
          <dgm:chMax val="0"/>
          <dgm:chPref val="0"/>
        </dgm:presLayoutVars>
      </dgm:prSet>
      <dgm:spPr/>
    </dgm:pt>
    <dgm:pt modelId="{0A8A1C98-5CD8-41A8-A618-F884DD256A6B}" type="pres">
      <dgm:prSet presAssocID="{07938492-B698-4071-BFFB-9C129C46AD0B}" presName="sibTrans" presStyleCnt="0"/>
      <dgm:spPr/>
    </dgm:pt>
    <dgm:pt modelId="{34EABB17-04FE-4BD0-861B-58471FB5D78A}" type="pres">
      <dgm:prSet presAssocID="{32A70E1C-A41B-48DB-B4FC-E3B23D6131B6}" presName="compNode" presStyleCnt="0"/>
      <dgm:spPr/>
    </dgm:pt>
    <dgm:pt modelId="{6B69BFEE-C2F3-40BD-9B4E-76C61D693C97}" type="pres">
      <dgm:prSet presAssocID="{32A70E1C-A41B-48DB-B4FC-E3B23D6131B6}" presName="bgRect" presStyleLbl="bgShp" presStyleIdx="2" presStyleCnt="4"/>
      <dgm:spPr/>
    </dgm:pt>
    <dgm:pt modelId="{C9F29E97-1349-4ECD-9561-7293340FDCF5}" type="pres">
      <dgm:prSet presAssocID="{32A70E1C-A41B-48DB-B4FC-E3B23D6131B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8C33F6B9-1B9C-4C99-87B4-D7CDED5D1A02}" type="pres">
      <dgm:prSet presAssocID="{32A70E1C-A41B-48DB-B4FC-E3B23D6131B6}" presName="spaceRect" presStyleCnt="0"/>
      <dgm:spPr/>
    </dgm:pt>
    <dgm:pt modelId="{68D140DF-65FF-4AF1-96FE-9E07B8D6B738}" type="pres">
      <dgm:prSet presAssocID="{32A70E1C-A41B-48DB-B4FC-E3B23D6131B6}" presName="parTx" presStyleLbl="revTx" presStyleIdx="2" presStyleCnt="4">
        <dgm:presLayoutVars>
          <dgm:chMax val="0"/>
          <dgm:chPref val="0"/>
        </dgm:presLayoutVars>
      </dgm:prSet>
      <dgm:spPr/>
    </dgm:pt>
    <dgm:pt modelId="{494CAB37-F931-4D48-8949-8D5923FF7D44}" type="pres">
      <dgm:prSet presAssocID="{A1551862-F185-4076-9E1C-41BF3DEE7615}" presName="sibTrans" presStyleCnt="0"/>
      <dgm:spPr/>
    </dgm:pt>
    <dgm:pt modelId="{64B94E54-5C84-459A-9FAA-45FF00C92A11}" type="pres">
      <dgm:prSet presAssocID="{A01CEA49-C89D-4542-B220-CD5050222342}" presName="compNode" presStyleCnt="0"/>
      <dgm:spPr/>
    </dgm:pt>
    <dgm:pt modelId="{E990C650-941B-4BEF-88C7-87EF4F74FFAF}" type="pres">
      <dgm:prSet presAssocID="{A01CEA49-C89D-4542-B220-CD5050222342}" presName="bgRect" presStyleLbl="bgShp" presStyleIdx="3" presStyleCnt="4"/>
      <dgm:spPr/>
    </dgm:pt>
    <dgm:pt modelId="{6A747935-4A5E-4722-AA37-0A7700AB13D0}" type="pres">
      <dgm:prSet presAssocID="{A01CEA49-C89D-4542-B220-CD505022234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709E259F-27FF-488B-A8C6-4B5500E57E67}" type="pres">
      <dgm:prSet presAssocID="{A01CEA49-C89D-4542-B220-CD5050222342}" presName="spaceRect" presStyleCnt="0"/>
      <dgm:spPr/>
    </dgm:pt>
    <dgm:pt modelId="{6ADB4502-FCFD-4923-A3DE-6BAEE197DC56}" type="pres">
      <dgm:prSet presAssocID="{A01CEA49-C89D-4542-B220-CD5050222342}" presName="parTx" presStyleLbl="revTx" presStyleIdx="3" presStyleCnt="4">
        <dgm:presLayoutVars>
          <dgm:chMax val="0"/>
          <dgm:chPref val="0"/>
        </dgm:presLayoutVars>
      </dgm:prSet>
      <dgm:spPr/>
    </dgm:pt>
  </dgm:ptLst>
  <dgm:cxnLst>
    <dgm:cxn modelId="{FF70520E-0B34-4ACE-A60A-A1EEC1DD3E6A}" srcId="{EFF173FB-56DB-46D1-A231-06F95D7C8E73}" destId="{935E0422-EF8C-4845-8070-3BC95CA648C4}" srcOrd="1" destOrd="0" parTransId="{8A9A92A4-0C7D-4D0E-BA6A-7E3A51CF106C}" sibTransId="{07938492-B698-4071-BFFB-9C129C46AD0B}"/>
    <dgm:cxn modelId="{F1B20816-D767-46D8-AF64-2D0FF2C9DDE4}" type="presOf" srcId="{32A70E1C-A41B-48DB-B4FC-E3B23D6131B6}" destId="{68D140DF-65FF-4AF1-96FE-9E07B8D6B738}" srcOrd="0" destOrd="0" presId="urn:microsoft.com/office/officeart/2018/2/layout/IconVerticalSolidList"/>
    <dgm:cxn modelId="{B560152C-BD61-4D6B-B8AF-8CE915EE6E89}" type="presOf" srcId="{935E0422-EF8C-4845-8070-3BC95CA648C4}" destId="{7744A6D2-BB18-47C6-8AA3-8BEBE1DF648E}" srcOrd="0" destOrd="0" presId="urn:microsoft.com/office/officeart/2018/2/layout/IconVerticalSolidList"/>
    <dgm:cxn modelId="{9873CC33-F37D-4AA6-9BE8-810ED4EEF71B}" type="presOf" srcId="{EFF173FB-56DB-46D1-A231-06F95D7C8E73}" destId="{2BE4C810-E013-4FB7-86DD-9C230DBC6D0D}" srcOrd="0" destOrd="0" presId="urn:microsoft.com/office/officeart/2018/2/layout/IconVerticalSolidList"/>
    <dgm:cxn modelId="{43EDA54D-D14E-4802-A6DE-1CECD4511D20}" srcId="{EFF173FB-56DB-46D1-A231-06F95D7C8E73}" destId="{269511AE-1D0A-418C-9005-6A98CEB2038D}" srcOrd="0" destOrd="0" parTransId="{9DDFA6B6-B14F-4793-B151-E57EE64AB47B}" sibTransId="{B7671016-0188-4716-B2AF-4BC99F2793B4}"/>
    <dgm:cxn modelId="{6D83C658-2A52-4440-918A-4714670B8BAB}" srcId="{EFF173FB-56DB-46D1-A231-06F95D7C8E73}" destId="{32A70E1C-A41B-48DB-B4FC-E3B23D6131B6}" srcOrd="2" destOrd="0" parTransId="{953B46DF-71B1-460C-BC3C-C993076D1E41}" sibTransId="{A1551862-F185-4076-9E1C-41BF3DEE7615}"/>
    <dgm:cxn modelId="{8376189A-0A78-49EB-B410-D5FAC9B62BFD}" srcId="{EFF173FB-56DB-46D1-A231-06F95D7C8E73}" destId="{A01CEA49-C89D-4542-B220-CD5050222342}" srcOrd="3" destOrd="0" parTransId="{B2CDDF12-B974-4478-A7B0-3A07CE330EF8}" sibTransId="{D99CBD07-02C6-4928-B8BE-EFDC62DF0F40}"/>
    <dgm:cxn modelId="{245A9DCD-CB00-4CB6-9FF5-B79AC8ECD8A4}" type="presOf" srcId="{A01CEA49-C89D-4542-B220-CD5050222342}" destId="{6ADB4502-FCFD-4923-A3DE-6BAEE197DC56}" srcOrd="0" destOrd="0" presId="urn:microsoft.com/office/officeart/2018/2/layout/IconVerticalSolidList"/>
    <dgm:cxn modelId="{471DCAE8-30AA-4ABB-BBAD-7D8B993A8D7A}" type="presOf" srcId="{269511AE-1D0A-418C-9005-6A98CEB2038D}" destId="{1B45B29A-8617-4581-A2C4-CC8D73EC68CC}" srcOrd="0" destOrd="0" presId="urn:microsoft.com/office/officeart/2018/2/layout/IconVerticalSolidList"/>
    <dgm:cxn modelId="{1D8D5035-F920-4083-A2FD-E590212E42F8}" type="presParOf" srcId="{2BE4C810-E013-4FB7-86DD-9C230DBC6D0D}" destId="{DA16BB44-49BC-4E9C-8649-DAC3049F5EF3}" srcOrd="0" destOrd="0" presId="urn:microsoft.com/office/officeart/2018/2/layout/IconVerticalSolidList"/>
    <dgm:cxn modelId="{805F3F52-BC17-489A-857D-068157824507}" type="presParOf" srcId="{DA16BB44-49BC-4E9C-8649-DAC3049F5EF3}" destId="{6FAAA036-5A43-409C-9D8C-0E9028A2CDA0}" srcOrd="0" destOrd="0" presId="urn:microsoft.com/office/officeart/2018/2/layout/IconVerticalSolidList"/>
    <dgm:cxn modelId="{2AF681C0-6E80-4F6E-BFC0-3BF5396D7211}" type="presParOf" srcId="{DA16BB44-49BC-4E9C-8649-DAC3049F5EF3}" destId="{76D1F156-AC83-490D-9B79-4971D3434E47}" srcOrd="1" destOrd="0" presId="urn:microsoft.com/office/officeart/2018/2/layout/IconVerticalSolidList"/>
    <dgm:cxn modelId="{26CAB32F-7564-479F-A11A-FEA38E289248}" type="presParOf" srcId="{DA16BB44-49BC-4E9C-8649-DAC3049F5EF3}" destId="{7A9D840B-E2F8-4108-B87A-3CDE01C9B74F}" srcOrd="2" destOrd="0" presId="urn:microsoft.com/office/officeart/2018/2/layout/IconVerticalSolidList"/>
    <dgm:cxn modelId="{71A1E48C-9F32-459D-8251-3BE0A5127213}" type="presParOf" srcId="{DA16BB44-49BC-4E9C-8649-DAC3049F5EF3}" destId="{1B45B29A-8617-4581-A2C4-CC8D73EC68CC}" srcOrd="3" destOrd="0" presId="urn:microsoft.com/office/officeart/2018/2/layout/IconVerticalSolidList"/>
    <dgm:cxn modelId="{D5178E48-3F9A-418E-9518-5E5DCFD98A93}" type="presParOf" srcId="{2BE4C810-E013-4FB7-86DD-9C230DBC6D0D}" destId="{FD64C037-1E6C-4D36-BEC8-226FEE604803}" srcOrd="1" destOrd="0" presId="urn:microsoft.com/office/officeart/2018/2/layout/IconVerticalSolidList"/>
    <dgm:cxn modelId="{62F4B49A-D450-4D5C-87CD-0A158F0ED4AA}" type="presParOf" srcId="{2BE4C810-E013-4FB7-86DD-9C230DBC6D0D}" destId="{BA6B264B-EE41-4BD0-B8B1-5CA203524540}" srcOrd="2" destOrd="0" presId="urn:microsoft.com/office/officeart/2018/2/layout/IconVerticalSolidList"/>
    <dgm:cxn modelId="{7CBF8A90-2007-426A-BE76-74E0DF1C7650}" type="presParOf" srcId="{BA6B264B-EE41-4BD0-B8B1-5CA203524540}" destId="{A60FC072-7738-4041-A9D8-22D4397C0D01}" srcOrd="0" destOrd="0" presId="urn:microsoft.com/office/officeart/2018/2/layout/IconVerticalSolidList"/>
    <dgm:cxn modelId="{338AB2AD-8199-4A9D-A7AE-EB3AAC3D451B}" type="presParOf" srcId="{BA6B264B-EE41-4BD0-B8B1-5CA203524540}" destId="{FB254122-2CDF-419D-A9C5-33B0097685BF}" srcOrd="1" destOrd="0" presId="urn:microsoft.com/office/officeart/2018/2/layout/IconVerticalSolidList"/>
    <dgm:cxn modelId="{E926B72E-C5EA-4FDC-A036-62AD43F96B63}" type="presParOf" srcId="{BA6B264B-EE41-4BD0-B8B1-5CA203524540}" destId="{E3717EDE-83A3-475E-A9C9-F21D18566E37}" srcOrd="2" destOrd="0" presId="urn:microsoft.com/office/officeart/2018/2/layout/IconVerticalSolidList"/>
    <dgm:cxn modelId="{5C8B6C73-EB5D-4CBE-98F0-5AA251F93207}" type="presParOf" srcId="{BA6B264B-EE41-4BD0-B8B1-5CA203524540}" destId="{7744A6D2-BB18-47C6-8AA3-8BEBE1DF648E}" srcOrd="3" destOrd="0" presId="urn:microsoft.com/office/officeart/2018/2/layout/IconVerticalSolidList"/>
    <dgm:cxn modelId="{496B03B0-C420-448B-BE66-2E71D11959A5}" type="presParOf" srcId="{2BE4C810-E013-4FB7-86DD-9C230DBC6D0D}" destId="{0A8A1C98-5CD8-41A8-A618-F884DD256A6B}" srcOrd="3" destOrd="0" presId="urn:microsoft.com/office/officeart/2018/2/layout/IconVerticalSolidList"/>
    <dgm:cxn modelId="{4BF234BF-EADE-4778-9829-93593D68D25D}" type="presParOf" srcId="{2BE4C810-E013-4FB7-86DD-9C230DBC6D0D}" destId="{34EABB17-04FE-4BD0-861B-58471FB5D78A}" srcOrd="4" destOrd="0" presId="urn:microsoft.com/office/officeart/2018/2/layout/IconVerticalSolidList"/>
    <dgm:cxn modelId="{1B4733A9-3EE8-4FD1-8B0D-62A019DAE7A4}" type="presParOf" srcId="{34EABB17-04FE-4BD0-861B-58471FB5D78A}" destId="{6B69BFEE-C2F3-40BD-9B4E-76C61D693C97}" srcOrd="0" destOrd="0" presId="urn:microsoft.com/office/officeart/2018/2/layout/IconVerticalSolidList"/>
    <dgm:cxn modelId="{9765CA0E-124C-4062-A919-0819E98E87A0}" type="presParOf" srcId="{34EABB17-04FE-4BD0-861B-58471FB5D78A}" destId="{C9F29E97-1349-4ECD-9561-7293340FDCF5}" srcOrd="1" destOrd="0" presId="urn:microsoft.com/office/officeart/2018/2/layout/IconVerticalSolidList"/>
    <dgm:cxn modelId="{811A1F53-4CDA-4BAB-A3F2-11F6C898997D}" type="presParOf" srcId="{34EABB17-04FE-4BD0-861B-58471FB5D78A}" destId="{8C33F6B9-1B9C-4C99-87B4-D7CDED5D1A02}" srcOrd="2" destOrd="0" presId="urn:microsoft.com/office/officeart/2018/2/layout/IconVerticalSolidList"/>
    <dgm:cxn modelId="{0FD4576D-B46D-49E3-B11A-3320C31DE5E9}" type="presParOf" srcId="{34EABB17-04FE-4BD0-861B-58471FB5D78A}" destId="{68D140DF-65FF-4AF1-96FE-9E07B8D6B738}" srcOrd="3" destOrd="0" presId="urn:microsoft.com/office/officeart/2018/2/layout/IconVerticalSolidList"/>
    <dgm:cxn modelId="{55A65D7C-A3FA-403D-ABB3-9D5B718CD4E6}" type="presParOf" srcId="{2BE4C810-E013-4FB7-86DD-9C230DBC6D0D}" destId="{494CAB37-F931-4D48-8949-8D5923FF7D44}" srcOrd="5" destOrd="0" presId="urn:microsoft.com/office/officeart/2018/2/layout/IconVerticalSolidList"/>
    <dgm:cxn modelId="{373543FB-5024-4F56-A36D-84677DD37D23}" type="presParOf" srcId="{2BE4C810-E013-4FB7-86DD-9C230DBC6D0D}" destId="{64B94E54-5C84-459A-9FAA-45FF00C92A11}" srcOrd="6" destOrd="0" presId="urn:microsoft.com/office/officeart/2018/2/layout/IconVerticalSolidList"/>
    <dgm:cxn modelId="{4A8627BE-8AC9-4CDD-A381-6A44E76294EB}" type="presParOf" srcId="{64B94E54-5C84-459A-9FAA-45FF00C92A11}" destId="{E990C650-941B-4BEF-88C7-87EF4F74FFAF}" srcOrd="0" destOrd="0" presId="urn:microsoft.com/office/officeart/2018/2/layout/IconVerticalSolidList"/>
    <dgm:cxn modelId="{ED9BB71F-A8FB-444E-8CA0-4FAD9156E96D}" type="presParOf" srcId="{64B94E54-5C84-459A-9FAA-45FF00C92A11}" destId="{6A747935-4A5E-4722-AA37-0A7700AB13D0}" srcOrd="1" destOrd="0" presId="urn:microsoft.com/office/officeart/2018/2/layout/IconVerticalSolidList"/>
    <dgm:cxn modelId="{02362752-2421-4AA1-B573-B9A86CC8702F}" type="presParOf" srcId="{64B94E54-5C84-459A-9FAA-45FF00C92A11}" destId="{709E259F-27FF-488B-A8C6-4B5500E57E67}" srcOrd="2" destOrd="0" presId="urn:microsoft.com/office/officeart/2018/2/layout/IconVerticalSolidList"/>
    <dgm:cxn modelId="{8855C7A6-632A-4B41-9F38-2343CD8C1080}" type="presParOf" srcId="{64B94E54-5C84-459A-9FAA-45FF00C92A11}" destId="{6ADB4502-FCFD-4923-A3DE-6BAEE197DC5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AA036-5A43-409C-9D8C-0E9028A2CDA0}">
      <dsp:nvSpPr>
        <dsp:cNvPr id="0" name=""/>
        <dsp:cNvSpPr/>
      </dsp:nvSpPr>
      <dsp:spPr>
        <a:xfrm>
          <a:off x="0" y="2178"/>
          <a:ext cx="5914209" cy="1104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1F156-AC83-490D-9B79-4971D3434E47}">
      <dsp:nvSpPr>
        <dsp:cNvPr id="0" name=""/>
        <dsp:cNvSpPr/>
      </dsp:nvSpPr>
      <dsp:spPr>
        <a:xfrm>
          <a:off x="333979" y="250592"/>
          <a:ext cx="607234" cy="6072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45B29A-8617-4581-A2C4-CC8D73EC68CC}">
      <dsp:nvSpPr>
        <dsp:cNvPr id="0" name=""/>
        <dsp:cNvSpPr/>
      </dsp:nvSpPr>
      <dsp:spPr>
        <a:xfrm>
          <a:off x="1275192" y="2178"/>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977900">
            <a:lnSpc>
              <a:spcPct val="90000"/>
            </a:lnSpc>
            <a:spcBef>
              <a:spcPct val="0"/>
            </a:spcBef>
            <a:spcAft>
              <a:spcPct val="35000"/>
            </a:spcAft>
            <a:buNone/>
          </a:pPr>
          <a:r>
            <a:rPr lang="en-IN" sz="2200" kern="1200"/>
            <a:t>Objective</a:t>
          </a:r>
          <a:endParaRPr lang="en-US" sz="2200" kern="1200"/>
        </a:p>
      </dsp:txBody>
      <dsp:txXfrm>
        <a:off x="1275192" y="2178"/>
        <a:ext cx="4639016" cy="1104063"/>
      </dsp:txXfrm>
    </dsp:sp>
    <dsp:sp modelId="{A60FC072-7738-4041-A9D8-22D4397C0D01}">
      <dsp:nvSpPr>
        <dsp:cNvPr id="0" name=""/>
        <dsp:cNvSpPr/>
      </dsp:nvSpPr>
      <dsp:spPr>
        <a:xfrm>
          <a:off x="0" y="1382257"/>
          <a:ext cx="5914209" cy="1104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254122-2CDF-419D-A9C5-33B0097685BF}">
      <dsp:nvSpPr>
        <dsp:cNvPr id="0" name=""/>
        <dsp:cNvSpPr/>
      </dsp:nvSpPr>
      <dsp:spPr>
        <a:xfrm>
          <a:off x="333979" y="1630671"/>
          <a:ext cx="607234" cy="6072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44A6D2-BB18-47C6-8AA3-8BEBE1DF648E}">
      <dsp:nvSpPr>
        <dsp:cNvPr id="0" name=""/>
        <dsp:cNvSpPr/>
      </dsp:nvSpPr>
      <dsp:spPr>
        <a:xfrm>
          <a:off x="1275192" y="1382257"/>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977900">
            <a:lnSpc>
              <a:spcPct val="90000"/>
            </a:lnSpc>
            <a:spcBef>
              <a:spcPct val="0"/>
            </a:spcBef>
            <a:spcAft>
              <a:spcPct val="35000"/>
            </a:spcAft>
            <a:buNone/>
          </a:pPr>
          <a:r>
            <a:rPr lang="en-IN" sz="2200" kern="1200"/>
            <a:t>Key findings</a:t>
          </a:r>
          <a:endParaRPr lang="en-US" sz="2200" kern="1200"/>
        </a:p>
      </dsp:txBody>
      <dsp:txXfrm>
        <a:off x="1275192" y="1382257"/>
        <a:ext cx="4639016" cy="1104063"/>
      </dsp:txXfrm>
    </dsp:sp>
    <dsp:sp modelId="{6B69BFEE-C2F3-40BD-9B4E-76C61D693C97}">
      <dsp:nvSpPr>
        <dsp:cNvPr id="0" name=""/>
        <dsp:cNvSpPr/>
      </dsp:nvSpPr>
      <dsp:spPr>
        <a:xfrm>
          <a:off x="0" y="2762336"/>
          <a:ext cx="5914209" cy="1104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29E97-1349-4ECD-9561-7293340FDCF5}">
      <dsp:nvSpPr>
        <dsp:cNvPr id="0" name=""/>
        <dsp:cNvSpPr/>
      </dsp:nvSpPr>
      <dsp:spPr>
        <a:xfrm>
          <a:off x="333979" y="3010750"/>
          <a:ext cx="607234" cy="6072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D140DF-65FF-4AF1-96FE-9E07B8D6B738}">
      <dsp:nvSpPr>
        <dsp:cNvPr id="0" name=""/>
        <dsp:cNvSpPr/>
      </dsp:nvSpPr>
      <dsp:spPr>
        <a:xfrm>
          <a:off x="1275192" y="2762336"/>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977900">
            <a:lnSpc>
              <a:spcPct val="90000"/>
            </a:lnSpc>
            <a:spcBef>
              <a:spcPct val="0"/>
            </a:spcBef>
            <a:spcAft>
              <a:spcPct val="35000"/>
            </a:spcAft>
            <a:buNone/>
          </a:pPr>
          <a:r>
            <a:rPr lang="en-IN" sz="2200" kern="1200"/>
            <a:t>Portfolio Analysis</a:t>
          </a:r>
          <a:endParaRPr lang="en-US" sz="2200" kern="1200"/>
        </a:p>
      </dsp:txBody>
      <dsp:txXfrm>
        <a:off x="1275192" y="2762336"/>
        <a:ext cx="4639016" cy="1104063"/>
      </dsp:txXfrm>
    </dsp:sp>
    <dsp:sp modelId="{E990C650-941B-4BEF-88C7-87EF4F74FFAF}">
      <dsp:nvSpPr>
        <dsp:cNvPr id="0" name=""/>
        <dsp:cNvSpPr/>
      </dsp:nvSpPr>
      <dsp:spPr>
        <a:xfrm>
          <a:off x="0" y="4142415"/>
          <a:ext cx="5914209" cy="1104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747935-4A5E-4722-AA37-0A7700AB13D0}">
      <dsp:nvSpPr>
        <dsp:cNvPr id="0" name=""/>
        <dsp:cNvSpPr/>
      </dsp:nvSpPr>
      <dsp:spPr>
        <a:xfrm>
          <a:off x="333979" y="4390829"/>
          <a:ext cx="607234" cy="6072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DB4502-FCFD-4923-A3DE-6BAEE197DC56}">
      <dsp:nvSpPr>
        <dsp:cNvPr id="0" name=""/>
        <dsp:cNvSpPr/>
      </dsp:nvSpPr>
      <dsp:spPr>
        <a:xfrm>
          <a:off x="1275192" y="4142415"/>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977900">
            <a:lnSpc>
              <a:spcPct val="90000"/>
            </a:lnSpc>
            <a:spcBef>
              <a:spcPct val="0"/>
            </a:spcBef>
            <a:spcAft>
              <a:spcPct val="35000"/>
            </a:spcAft>
            <a:buNone/>
          </a:pPr>
          <a:r>
            <a:rPr lang="en-IN" sz="2200" kern="1200"/>
            <a:t>Methodology</a:t>
          </a:r>
          <a:endParaRPr lang="en-US" sz="2200" kern="1200"/>
        </a:p>
      </dsp:txBody>
      <dsp:txXfrm>
        <a:off x="1275192" y="4142415"/>
        <a:ext cx="4639016" cy="11040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0048879-8E89-4D74-94D1-424D513A0D07}" type="datetimeFigureOut">
              <a:rPr lang="en-IN" smtClean="0"/>
              <a:t>12-01-2025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77B2D59-3B7D-4536-A1C5-2BC87496EB7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139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048879-8E89-4D74-94D1-424D513A0D07}"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B2D59-3B7D-4536-A1C5-2BC87496EB7E}" type="slidenum">
              <a:rPr lang="en-IN" smtClean="0"/>
              <a:t>‹#›</a:t>
            </a:fld>
            <a:endParaRPr lang="en-IN"/>
          </a:p>
        </p:txBody>
      </p:sp>
    </p:spTree>
    <p:extLst>
      <p:ext uri="{BB962C8B-B14F-4D97-AF65-F5344CB8AC3E}">
        <p14:creationId xmlns:p14="http://schemas.microsoft.com/office/powerpoint/2010/main" val="29462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048879-8E89-4D74-94D1-424D513A0D07}"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B2D59-3B7D-4536-A1C5-2BC87496EB7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153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048879-8E89-4D74-94D1-424D513A0D07}"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B2D59-3B7D-4536-A1C5-2BC87496EB7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8456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048879-8E89-4D74-94D1-424D513A0D07}"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B2D59-3B7D-4536-A1C5-2BC87496EB7E}" type="slidenum">
              <a:rPr lang="en-IN" smtClean="0"/>
              <a:t>‹#›</a:t>
            </a:fld>
            <a:endParaRPr lang="en-IN"/>
          </a:p>
        </p:txBody>
      </p:sp>
    </p:spTree>
    <p:extLst>
      <p:ext uri="{BB962C8B-B14F-4D97-AF65-F5344CB8AC3E}">
        <p14:creationId xmlns:p14="http://schemas.microsoft.com/office/powerpoint/2010/main" val="2812312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048879-8E89-4D74-94D1-424D513A0D07}"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B2D59-3B7D-4536-A1C5-2BC87496EB7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7449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048879-8E89-4D74-94D1-424D513A0D07}"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B2D59-3B7D-4536-A1C5-2BC87496EB7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8465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048879-8E89-4D74-94D1-424D513A0D07}"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B2D59-3B7D-4536-A1C5-2BC87496EB7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4503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048879-8E89-4D74-94D1-424D513A0D07}"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B2D59-3B7D-4536-A1C5-2BC87496EB7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784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048879-8E89-4D74-94D1-424D513A0D07}"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B2D59-3B7D-4536-A1C5-2BC87496EB7E}" type="slidenum">
              <a:rPr lang="en-IN" smtClean="0"/>
              <a:t>‹#›</a:t>
            </a:fld>
            <a:endParaRPr lang="en-IN"/>
          </a:p>
        </p:txBody>
      </p:sp>
    </p:spTree>
    <p:extLst>
      <p:ext uri="{BB962C8B-B14F-4D97-AF65-F5344CB8AC3E}">
        <p14:creationId xmlns:p14="http://schemas.microsoft.com/office/powerpoint/2010/main" val="723920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048879-8E89-4D74-94D1-424D513A0D07}"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B2D59-3B7D-4536-A1C5-2BC87496EB7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41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048879-8E89-4D74-94D1-424D513A0D07}"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B2D59-3B7D-4536-A1C5-2BC87496EB7E}" type="slidenum">
              <a:rPr lang="en-IN" smtClean="0"/>
              <a:t>‹#›</a:t>
            </a:fld>
            <a:endParaRPr lang="en-IN"/>
          </a:p>
        </p:txBody>
      </p:sp>
    </p:spTree>
    <p:extLst>
      <p:ext uri="{BB962C8B-B14F-4D97-AF65-F5344CB8AC3E}">
        <p14:creationId xmlns:p14="http://schemas.microsoft.com/office/powerpoint/2010/main" val="94861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048879-8E89-4D74-94D1-424D513A0D07}" type="datetimeFigureOut">
              <a:rPr lang="en-IN" smtClean="0"/>
              <a:t>12-01-2025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7B2D59-3B7D-4536-A1C5-2BC87496EB7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216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048879-8E89-4D74-94D1-424D513A0D07}" type="datetimeFigureOut">
              <a:rPr lang="en-IN" smtClean="0"/>
              <a:t>12-01-2025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7B2D59-3B7D-4536-A1C5-2BC87496EB7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2446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48879-8E89-4D74-94D1-424D513A0D07}" type="datetimeFigureOut">
              <a:rPr lang="en-IN" smtClean="0"/>
              <a:t>12-01-2025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7B2D59-3B7D-4536-A1C5-2BC87496EB7E}" type="slidenum">
              <a:rPr lang="en-IN" smtClean="0"/>
              <a:t>‹#›</a:t>
            </a:fld>
            <a:endParaRPr lang="en-IN"/>
          </a:p>
        </p:txBody>
      </p:sp>
    </p:spTree>
    <p:extLst>
      <p:ext uri="{BB962C8B-B14F-4D97-AF65-F5344CB8AC3E}">
        <p14:creationId xmlns:p14="http://schemas.microsoft.com/office/powerpoint/2010/main" val="323807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048879-8E89-4D74-94D1-424D513A0D07}"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B2D59-3B7D-4536-A1C5-2BC87496EB7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485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048879-8E89-4D74-94D1-424D513A0D07}"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B2D59-3B7D-4536-A1C5-2BC87496EB7E}" type="slidenum">
              <a:rPr lang="en-IN" smtClean="0"/>
              <a:t>‹#›</a:t>
            </a:fld>
            <a:endParaRPr lang="en-IN"/>
          </a:p>
        </p:txBody>
      </p:sp>
    </p:spTree>
    <p:extLst>
      <p:ext uri="{BB962C8B-B14F-4D97-AF65-F5344CB8AC3E}">
        <p14:creationId xmlns:p14="http://schemas.microsoft.com/office/powerpoint/2010/main" val="373525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048879-8E89-4D74-94D1-424D513A0D07}" type="datetimeFigureOut">
              <a:rPr lang="en-IN" smtClean="0"/>
              <a:t>12-01-2025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7B2D59-3B7D-4536-A1C5-2BC87496EB7E}" type="slidenum">
              <a:rPr lang="en-IN" smtClean="0"/>
              <a:t>‹#›</a:t>
            </a:fld>
            <a:endParaRPr lang="en-IN"/>
          </a:p>
        </p:txBody>
      </p:sp>
    </p:spTree>
    <p:extLst>
      <p:ext uri="{BB962C8B-B14F-4D97-AF65-F5344CB8AC3E}">
        <p14:creationId xmlns:p14="http://schemas.microsoft.com/office/powerpoint/2010/main" val="34848433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BCB4A8-682B-F1EA-5FE2-181AACE3FBBD}"/>
              </a:ext>
            </a:extLst>
          </p:cNvPr>
          <p:cNvSpPr>
            <a:spLocks noGrp="1"/>
          </p:cNvSpPr>
          <p:nvPr>
            <p:ph type="ctrTitle"/>
          </p:nvPr>
        </p:nvSpPr>
        <p:spPr>
          <a:xfrm>
            <a:off x="2692398" y="1259633"/>
            <a:ext cx="6815669" cy="2127031"/>
          </a:xfrm>
        </p:spPr>
        <p:txBody>
          <a:bodyPr>
            <a:normAutofit/>
          </a:bodyPr>
          <a:lstStyle/>
          <a:p>
            <a:r>
              <a:rPr lang="en-US" sz="3600" b="1" dirty="0"/>
              <a:t>Strategic Portfolio Analysis and Investment Consultation for Clients</a:t>
            </a:r>
            <a:endParaRPr lang="en-IN" sz="3600" b="1" dirty="0"/>
          </a:p>
        </p:txBody>
      </p:sp>
      <p:sp>
        <p:nvSpPr>
          <p:cNvPr id="7" name="Subtitle 6">
            <a:extLst>
              <a:ext uri="{FF2B5EF4-FFF2-40B4-BE49-F238E27FC236}">
                <a16:creationId xmlns:a16="http://schemas.microsoft.com/office/drawing/2014/main" id="{46E67EBA-27EB-3D7C-0E4B-08E7F89B3A59}"/>
              </a:ext>
            </a:extLst>
          </p:cNvPr>
          <p:cNvSpPr>
            <a:spLocks noGrp="1"/>
          </p:cNvSpPr>
          <p:nvPr>
            <p:ph type="subTitle" idx="1"/>
          </p:nvPr>
        </p:nvSpPr>
        <p:spPr>
          <a:xfrm>
            <a:off x="6096000" y="3657597"/>
            <a:ext cx="3412067" cy="1320802"/>
          </a:xfrm>
        </p:spPr>
        <p:txBody>
          <a:bodyPr>
            <a:normAutofit fontScale="77500" lnSpcReduction="20000"/>
          </a:bodyPr>
          <a:lstStyle/>
          <a:p>
            <a:r>
              <a:rPr lang="en-IN" dirty="0"/>
              <a:t>By</a:t>
            </a:r>
          </a:p>
          <a:p>
            <a:r>
              <a:rPr lang="en-IN" sz="2200" b="1" dirty="0"/>
              <a:t>Suma H L</a:t>
            </a:r>
            <a:br>
              <a:rPr lang="en-IN" sz="2200" b="1" dirty="0"/>
            </a:br>
            <a:r>
              <a:rPr lang="en-IN" sz="2200" b="1"/>
              <a:t>Ashlesha Kamble</a:t>
            </a:r>
            <a:endParaRPr lang="en-IN" sz="2200" b="1" dirty="0"/>
          </a:p>
          <a:p>
            <a:r>
              <a:rPr lang="en-IN" sz="2200" b="1" dirty="0"/>
              <a:t>Manu Smriti</a:t>
            </a:r>
          </a:p>
          <a:p>
            <a:endParaRPr lang="en-IN" dirty="0"/>
          </a:p>
        </p:txBody>
      </p:sp>
    </p:spTree>
    <p:extLst>
      <p:ext uri="{BB962C8B-B14F-4D97-AF65-F5344CB8AC3E}">
        <p14:creationId xmlns:p14="http://schemas.microsoft.com/office/powerpoint/2010/main" val="661267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171D-F7EA-9351-F604-5D059B157046}"/>
              </a:ext>
            </a:extLst>
          </p:cNvPr>
          <p:cNvSpPr>
            <a:spLocks noGrp="1"/>
          </p:cNvSpPr>
          <p:nvPr>
            <p:ph type="title"/>
          </p:nvPr>
        </p:nvSpPr>
        <p:spPr>
          <a:xfrm>
            <a:off x="1295402" y="982132"/>
            <a:ext cx="4872133" cy="1303867"/>
          </a:xfrm>
        </p:spPr>
        <p:txBody>
          <a:bodyPr>
            <a:normAutofit fontScale="90000"/>
          </a:bodyPr>
          <a:lstStyle/>
          <a:p>
            <a:r>
              <a:rPr lang="en-IN" dirty="0"/>
              <a:t>                     </a:t>
            </a:r>
            <a:r>
              <a:rPr lang="en-IN" dirty="0">
                <a:solidFill>
                  <a:schemeClr val="accent3"/>
                </a:solidFill>
              </a:rPr>
              <a:t>TECHNOLOGY</a:t>
            </a:r>
          </a:p>
        </p:txBody>
      </p:sp>
      <p:sp>
        <p:nvSpPr>
          <p:cNvPr id="3" name="Content Placeholder 2">
            <a:extLst>
              <a:ext uri="{FF2B5EF4-FFF2-40B4-BE49-F238E27FC236}">
                <a16:creationId xmlns:a16="http://schemas.microsoft.com/office/drawing/2014/main" id="{DC48FE4A-C0F2-7DC5-ED1D-C987A97A779B}"/>
              </a:ext>
            </a:extLst>
          </p:cNvPr>
          <p:cNvSpPr>
            <a:spLocks noGrp="1"/>
          </p:cNvSpPr>
          <p:nvPr>
            <p:ph sz="half" idx="1"/>
          </p:nvPr>
        </p:nvSpPr>
        <p:spPr>
          <a:xfrm>
            <a:off x="838200" y="2789853"/>
            <a:ext cx="5143500" cy="3443096"/>
          </a:xfrm>
        </p:spPr>
        <p:txBody>
          <a:bodyPr>
            <a:normAutofit/>
          </a:bodyPr>
          <a:lstStyle/>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Microsoft, Amazon, Apple, Facebook &amp; Google have performed well along with Market index.</a:t>
            </a:r>
          </a:p>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 stock performed very badly over the years when compared to other stocks in the same sector is IBM</a:t>
            </a:r>
          </a:p>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When compared to other sectors during the pandemic Tech sector was one of few sectors to bounce back sharply</a:t>
            </a:r>
          </a:p>
          <a:p>
            <a:endParaRPr lang="en-IN" dirty="0"/>
          </a:p>
        </p:txBody>
      </p:sp>
      <p:pic>
        <p:nvPicPr>
          <p:cNvPr id="6" name="Content Placeholder 5">
            <a:extLst>
              <a:ext uri="{FF2B5EF4-FFF2-40B4-BE49-F238E27FC236}">
                <a16:creationId xmlns:a16="http://schemas.microsoft.com/office/drawing/2014/main" id="{6A7E6A7E-2C08-58D3-3877-06DC676C88E2}"/>
              </a:ext>
            </a:extLst>
          </p:cNvPr>
          <p:cNvPicPr>
            <a:picLocks noGrp="1" noChangeAspect="1"/>
          </p:cNvPicPr>
          <p:nvPr>
            <p:ph sz="half" idx="2"/>
          </p:nvPr>
        </p:nvPicPr>
        <p:blipFill>
          <a:blip r:embed="rId2"/>
          <a:stretch>
            <a:fillRect/>
          </a:stretch>
        </p:blipFill>
        <p:spPr>
          <a:xfrm>
            <a:off x="6238875" y="541176"/>
            <a:ext cx="5416420" cy="5691773"/>
          </a:xfrm>
        </p:spPr>
      </p:pic>
    </p:spTree>
    <p:extLst>
      <p:ext uri="{BB962C8B-B14F-4D97-AF65-F5344CB8AC3E}">
        <p14:creationId xmlns:p14="http://schemas.microsoft.com/office/powerpoint/2010/main" val="136334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C05BD-4F67-6F0C-E9F8-1F9C4ED5C05A}"/>
              </a:ext>
            </a:extLst>
          </p:cNvPr>
          <p:cNvSpPr>
            <a:spLocks noGrp="1"/>
          </p:cNvSpPr>
          <p:nvPr>
            <p:ph type="title"/>
          </p:nvPr>
        </p:nvSpPr>
        <p:spPr>
          <a:xfrm>
            <a:off x="1018592" y="982132"/>
            <a:ext cx="4477139" cy="1303867"/>
          </a:xfrm>
        </p:spPr>
        <p:txBody>
          <a:bodyPr>
            <a:normAutofit fontScale="90000"/>
          </a:bodyPr>
          <a:lstStyle/>
          <a:p>
            <a:r>
              <a:rPr lang="en-IN" dirty="0"/>
              <a:t>       </a:t>
            </a:r>
            <a:r>
              <a:rPr lang="en-IN" dirty="0">
                <a:solidFill>
                  <a:schemeClr val="accent3"/>
                </a:solidFill>
              </a:rPr>
              <a:t>CORRELATION AMONG STOCKS</a:t>
            </a:r>
          </a:p>
        </p:txBody>
      </p:sp>
      <p:sp>
        <p:nvSpPr>
          <p:cNvPr id="3" name="Content Placeholder 2">
            <a:extLst>
              <a:ext uri="{FF2B5EF4-FFF2-40B4-BE49-F238E27FC236}">
                <a16:creationId xmlns:a16="http://schemas.microsoft.com/office/drawing/2014/main" id="{0E47F7E2-C7AC-B4BE-C35D-D55E6F5A76E4}"/>
              </a:ext>
            </a:extLst>
          </p:cNvPr>
          <p:cNvSpPr>
            <a:spLocks noGrp="1"/>
          </p:cNvSpPr>
          <p:nvPr>
            <p:ph sz="half" idx="1"/>
          </p:nvPr>
        </p:nvSpPr>
        <p:spPr>
          <a:xfrm>
            <a:off x="838200" y="2472612"/>
            <a:ext cx="5019675" cy="3825551"/>
          </a:xfrm>
        </p:spPr>
        <p:txBody>
          <a:bodyPr>
            <a:normAutofit lnSpcReduction="10000"/>
          </a:bodyPr>
          <a:lstStyle/>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Microsoft &amp; Google stocks are highly correlated in the Technology sector Stocks.</a:t>
            </a:r>
          </a:p>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Goldman </a:t>
            </a:r>
            <a:r>
              <a:rPr lang="en-US" sz="2000" b="0" i="0" dirty="0" err="1">
                <a:solidFill>
                  <a:schemeClr val="accent3"/>
                </a:solidFill>
                <a:effectLst/>
                <a:latin typeface="Calibri" panose="020F0502020204030204" pitchFamily="34" charset="0"/>
                <a:ea typeface="Calibri" panose="020F0502020204030204" pitchFamily="34" charset="0"/>
                <a:cs typeface="Calibri" panose="020F0502020204030204" pitchFamily="34" charset="0"/>
              </a:rPr>
              <a:t>Sachs,Morgan</a:t>
            </a:r>
            <a:r>
              <a:rPr lang="en-US" sz="2000" dirty="0" err="1">
                <a:solidFill>
                  <a:schemeClr val="accent3"/>
                </a:solidFill>
                <a:latin typeface="Calibri" panose="020F0502020204030204" pitchFamily="34" charset="0"/>
                <a:ea typeface="Calibri" panose="020F0502020204030204" pitchFamily="34" charset="0"/>
                <a:cs typeface="Calibri" panose="020F0502020204030204" pitchFamily="34" charset="0"/>
              </a:rPr>
              <a:t>Stanley</a:t>
            </a:r>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 &amp; Wells Fargo</a:t>
            </a: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are correlated in the Finance sector Stocks.</a:t>
            </a:r>
          </a:p>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American Airlines &amp; Delta Airlines are more correlated than Alaska Air Group in the Aviation sector stocks.</a:t>
            </a:r>
          </a:p>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Pharma sector stocks are less correlated to each other when compared to other sector stocks</a:t>
            </a:r>
          </a:p>
          <a:p>
            <a:endParaRPr lang="en-IN" dirty="0"/>
          </a:p>
        </p:txBody>
      </p:sp>
      <p:pic>
        <p:nvPicPr>
          <p:cNvPr id="6" name="Content Placeholder 5">
            <a:extLst>
              <a:ext uri="{FF2B5EF4-FFF2-40B4-BE49-F238E27FC236}">
                <a16:creationId xmlns:a16="http://schemas.microsoft.com/office/drawing/2014/main" id="{58987FD5-CAF0-7D16-89F2-0E8F98E97019}"/>
              </a:ext>
            </a:extLst>
          </p:cNvPr>
          <p:cNvPicPr>
            <a:picLocks noGrp="1" noChangeAspect="1"/>
          </p:cNvPicPr>
          <p:nvPr>
            <p:ph sz="half" idx="2"/>
          </p:nvPr>
        </p:nvPicPr>
        <p:blipFill>
          <a:blip r:embed="rId2"/>
          <a:stretch>
            <a:fillRect/>
          </a:stretch>
        </p:blipFill>
        <p:spPr>
          <a:xfrm>
            <a:off x="6019800" y="982132"/>
            <a:ext cx="5811416" cy="5316031"/>
          </a:xfrm>
        </p:spPr>
      </p:pic>
    </p:spTree>
    <p:extLst>
      <p:ext uri="{BB962C8B-B14F-4D97-AF65-F5344CB8AC3E}">
        <p14:creationId xmlns:p14="http://schemas.microsoft.com/office/powerpoint/2010/main" val="98969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59261-B2EA-2948-98A8-AA9825FDB02B}"/>
              </a:ext>
            </a:extLst>
          </p:cNvPr>
          <p:cNvSpPr>
            <a:spLocks noGrp="1"/>
          </p:cNvSpPr>
          <p:nvPr>
            <p:ph type="title"/>
          </p:nvPr>
        </p:nvSpPr>
        <p:spPr>
          <a:xfrm>
            <a:off x="1676400" y="485280"/>
            <a:ext cx="10515600" cy="586627"/>
          </a:xfrm>
        </p:spPr>
        <p:txBody>
          <a:bodyPr>
            <a:normAutofit fontScale="90000"/>
          </a:bodyPr>
          <a:lstStyle/>
          <a:p>
            <a:r>
              <a:rPr lang="en-IN" dirty="0">
                <a:solidFill>
                  <a:schemeClr val="accent3"/>
                </a:solidFill>
              </a:rPr>
              <a:t>                               KEY METRICS</a:t>
            </a:r>
          </a:p>
        </p:txBody>
      </p:sp>
      <p:sp>
        <p:nvSpPr>
          <p:cNvPr id="3" name="Content Placeholder 2">
            <a:extLst>
              <a:ext uri="{FF2B5EF4-FFF2-40B4-BE49-F238E27FC236}">
                <a16:creationId xmlns:a16="http://schemas.microsoft.com/office/drawing/2014/main" id="{AB0B4BE7-BFF9-D355-2FA7-6A2D30435089}"/>
              </a:ext>
            </a:extLst>
          </p:cNvPr>
          <p:cNvSpPr>
            <a:spLocks noGrp="1"/>
          </p:cNvSpPr>
          <p:nvPr>
            <p:ph sz="half" idx="1"/>
          </p:nvPr>
        </p:nvSpPr>
        <p:spPr>
          <a:xfrm>
            <a:off x="688911" y="961046"/>
            <a:ext cx="5833188" cy="2565959"/>
          </a:xfrm>
        </p:spPr>
        <p:txBody>
          <a:bodyPr>
            <a:normAutofit/>
          </a:bodyPr>
          <a:lstStyle/>
          <a:p>
            <a:pPr marL="0" indent="0" algn="l">
              <a:lnSpc>
                <a:spcPct val="170000"/>
              </a:lnSpc>
              <a:buNone/>
            </a:pPr>
            <a:endParaRPr lang="en-US" sz="4800" i="0" dirty="0">
              <a:solidFill>
                <a:srgbClr val="000000"/>
              </a:solidFill>
              <a:effectLst/>
            </a:endParaRPr>
          </a:p>
          <a:p>
            <a:endParaRPr lang="en-IN" dirty="0"/>
          </a:p>
        </p:txBody>
      </p:sp>
      <p:pic>
        <p:nvPicPr>
          <p:cNvPr id="5" name="Content Placeholder 4">
            <a:extLst>
              <a:ext uri="{FF2B5EF4-FFF2-40B4-BE49-F238E27FC236}">
                <a16:creationId xmlns:a16="http://schemas.microsoft.com/office/drawing/2014/main" id="{A71418FF-D0BE-3DE1-EB13-73E26A11E8F4}"/>
              </a:ext>
            </a:extLst>
          </p:cNvPr>
          <p:cNvPicPr>
            <a:picLocks noGrp="1" noChangeAspect="1"/>
          </p:cNvPicPr>
          <p:nvPr>
            <p:ph sz="half" idx="2"/>
          </p:nvPr>
        </p:nvPicPr>
        <p:blipFill>
          <a:blip r:embed="rId2"/>
          <a:stretch>
            <a:fillRect/>
          </a:stretch>
        </p:blipFill>
        <p:spPr>
          <a:xfrm>
            <a:off x="6969966" y="1071907"/>
            <a:ext cx="4856411" cy="5535905"/>
          </a:xfrm>
          <a:prstGeom prst="rect">
            <a:avLst/>
          </a:prstGeom>
          <a:ln>
            <a:solidFill>
              <a:schemeClr val="tx1"/>
            </a:solidFill>
          </a:ln>
        </p:spPr>
      </p:pic>
      <p:sp>
        <p:nvSpPr>
          <p:cNvPr id="4" name="TextBox 3">
            <a:extLst>
              <a:ext uri="{FF2B5EF4-FFF2-40B4-BE49-F238E27FC236}">
                <a16:creationId xmlns:a16="http://schemas.microsoft.com/office/drawing/2014/main" id="{39C135AF-20C2-6498-4854-590A0FB76B19}"/>
              </a:ext>
            </a:extLst>
          </p:cNvPr>
          <p:cNvSpPr txBox="1"/>
          <p:nvPr/>
        </p:nvSpPr>
        <p:spPr>
          <a:xfrm>
            <a:off x="688912" y="3638978"/>
            <a:ext cx="6094444" cy="2565959"/>
          </a:xfrm>
          <a:prstGeom prst="rect">
            <a:avLst/>
          </a:prstGeom>
          <a:noFill/>
        </p:spPr>
        <p:txBody>
          <a:bodyPr wrap="square" rtlCol="0">
            <a:spAutoFit/>
          </a:bodyPr>
          <a:lstStyle/>
          <a:p>
            <a:pPr algn="just">
              <a:lnSpc>
                <a:spcPct val="170000"/>
              </a:lnSpc>
              <a:buFont typeface="Arial" panose="020B0604020202020204" pitchFamily="34" charset="0"/>
              <a:buChar char="•"/>
            </a:pPr>
            <a:r>
              <a:rPr lang="en-US" sz="1200" i="0" dirty="0">
                <a:solidFill>
                  <a:schemeClr val="accent3"/>
                </a:solidFill>
                <a:effectLst/>
              </a:rPr>
              <a:t> </a:t>
            </a:r>
            <a:r>
              <a:rPr lang="en-US" sz="120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Stocks like Amazon (AMZN), Microsoft (MSFT), and Apple (AAPL) have relatively high annualized returns, low volatility, and positive Sharpe Ratios, indicating strong risk-adjusted performance.</a:t>
            </a:r>
          </a:p>
          <a:p>
            <a:pPr algn="just">
              <a:lnSpc>
                <a:spcPct val="170000"/>
              </a:lnSpc>
              <a:buFont typeface="Arial" panose="020B0604020202020204" pitchFamily="34" charset="0"/>
              <a:buChar char="•"/>
            </a:pPr>
            <a:r>
              <a:rPr lang="en-US" sz="120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Stocks like Wells Fargo (WFC), Credit Suisse (CS), and Deutsche Bank (DB) have negative cumulative returns, indicating a loss over the specified period. These stocks also have negative Sharpe Ratios, suggesting poor risk-adjusted performance.</a:t>
            </a:r>
          </a:p>
          <a:p>
            <a:pPr algn="just">
              <a:lnSpc>
                <a:spcPct val="170000"/>
              </a:lnSpc>
              <a:buFont typeface="Arial" panose="020B0604020202020204" pitchFamily="34" charset="0"/>
              <a:buChar char="•"/>
            </a:pPr>
            <a:r>
              <a:rPr lang="en-US" sz="120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Bausch Health companies INC(BHC) and American Airlines (AAL) have the most substantial negative cumulative returns, indicating significant losses</a:t>
            </a:r>
            <a:endParaRPr lang="en-IN" sz="12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CCA47EA-6529-DC8F-A5F7-E2005865C504}"/>
              </a:ext>
            </a:extLst>
          </p:cNvPr>
          <p:cNvSpPr/>
          <p:nvPr/>
        </p:nvSpPr>
        <p:spPr>
          <a:xfrm>
            <a:off x="688911" y="727848"/>
            <a:ext cx="5963816" cy="26685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l">
              <a:buNone/>
            </a:pPr>
            <a:r>
              <a:rPr lang="en-IN" sz="1400" b="1" dirty="0">
                <a:solidFill>
                  <a:schemeClr val="tx1"/>
                </a:solidFill>
                <a:latin typeface="Times New Roman" panose="02020603050405020304" pitchFamily="18" charset="0"/>
                <a:cs typeface="Times New Roman" panose="02020603050405020304" pitchFamily="18" charset="0"/>
              </a:rPr>
              <a:t>At the end of 5 years we can see that top 7 stocks having returns greater than S&amp;P500</a:t>
            </a:r>
          </a:p>
          <a:p>
            <a:pPr algn="l">
              <a:buFont typeface="Arial" panose="020B0604020202020204" pitchFamily="34" charset="0"/>
              <a:buChar char="•"/>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AMZN gives 40.59% annual returns</a:t>
            </a:r>
          </a:p>
          <a:p>
            <a:pPr algn="l">
              <a:buFont typeface="Arial" panose="020B0604020202020204" pitchFamily="34" charset="0"/>
              <a:buChar char="•"/>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MSFT gives 34.95% annual returns</a:t>
            </a:r>
          </a:p>
          <a:p>
            <a:pPr algn="l">
              <a:buFont typeface="Arial" panose="020B0604020202020204" pitchFamily="34" charset="0"/>
              <a:buChar char="•"/>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AAPL gives 33.32% annual returns</a:t>
            </a:r>
          </a:p>
          <a:p>
            <a:pPr algn="l">
              <a:buFont typeface="Arial" panose="020B0604020202020204" pitchFamily="34" charset="0"/>
              <a:buChar char="•"/>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FB gives 26.45% annual returns</a:t>
            </a:r>
          </a:p>
          <a:p>
            <a:pPr algn="l">
              <a:buFont typeface="Arial" panose="020B0604020202020204" pitchFamily="34" charset="0"/>
              <a:buChar char="•"/>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UNH gives 23.72% annual returns</a:t>
            </a:r>
          </a:p>
          <a:p>
            <a:pPr algn="l">
              <a:buFont typeface="Arial" panose="020B0604020202020204" pitchFamily="34" charset="0"/>
              <a:buChar char="•"/>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GOOG gives 21.02% annual returns</a:t>
            </a:r>
          </a:p>
          <a:p>
            <a:pPr algn="l">
              <a:buFont typeface="Arial" panose="020B0604020202020204" pitchFamily="34" charset="0"/>
              <a:buChar char="•"/>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MS gives 14.55% annual returns</a:t>
            </a:r>
          </a:p>
          <a:p>
            <a:pPr algn="l">
              <a:buFont typeface="Arial" panose="020B0604020202020204" pitchFamily="34" charset="0"/>
              <a:buChar char="•"/>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S&amp;P500 gives 13.04% annual returns</a:t>
            </a:r>
          </a:p>
        </p:txBody>
      </p:sp>
    </p:spTree>
    <p:extLst>
      <p:ext uri="{BB962C8B-B14F-4D97-AF65-F5344CB8AC3E}">
        <p14:creationId xmlns:p14="http://schemas.microsoft.com/office/powerpoint/2010/main" val="1233866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C5EC-63BB-3548-357A-D5B5023EEF43}"/>
              </a:ext>
            </a:extLst>
          </p:cNvPr>
          <p:cNvSpPr>
            <a:spLocks noGrp="1"/>
          </p:cNvSpPr>
          <p:nvPr>
            <p:ph type="title"/>
          </p:nvPr>
        </p:nvSpPr>
        <p:spPr>
          <a:xfrm>
            <a:off x="1103312" y="542100"/>
            <a:ext cx="9601196" cy="1303867"/>
          </a:xfrm>
        </p:spPr>
        <p:txBody>
          <a:bodyPr/>
          <a:lstStyle/>
          <a:p>
            <a:r>
              <a:rPr lang="en-IN" dirty="0"/>
              <a:t>      </a:t>
            </a:r>
            <a:r>
              <a:rPr lang="en-IN" sz="3200" dirty="0">
                <a:solidFill>
                  <a:schemeClr val="accent3"/>
                </a:solidFill>
              </a:rPr>
              <a:t>ANNUALIZED RETURN &amp; ANNUALIZED RISK</a:t>
            </a:r>
          </a:p>
        </p:txBody>
      </p:sp>
      <p:sp>
        <p:nvSpPr>
          <p:cNvPr id="3" name="Content Placeholder 2">
            <a:extLst>
              <a:ext uri="{FF2B5EF4-FFF2-40B4-BE49-F238E27FC236}">
                <a16:creationId xmlns:a16="http://schemas.microsoft.com/office/drawing/2014/main" id="{9C7DC7C4-E50F-6B4E-FCBA-878FF7087638}"/>
              </a:ext>
            </a:extLst>
          </p:cNvPr>
          <p:cNvSpPr>
            <a:spLocks noGrp="1"/>
          </p:cNvSpPr>
          <p:nvPr>
            <p:ph sz="half" idx="1"/>
          </p:nvPr>
        </p:nvSpPr>
        <p:spPr>
          <a:xfrm>
            <a:off x="1103312" y="1436915"/>
            <a:ext cx="4992688" cy="4753760"/>
          </a:xfrm>
        </p:spPr>
        <p:txBody>
          <a:bodyPr>
            <a:noAutofit/>
          </a:bodyPr>
          <a:lstStyle/>
          <a:p>
            <a:pPr algn="just"/>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AMZN, MSFT, AAPL, FB, and UNH exhibit robust annualized returns, all surpassing the 20% mark.</a:t>
            </a:r>
          </a:p>
          <a:p>
            <a:pPr algn="just"/>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These top five stocks are associated with a moderate level of risk when compared to their counterparts in the market</a:t>
            </a:r>
            <a:endPar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algn="just"/>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Stocks with lower annualized returns, such as BHC, BCS, DB, CS, and WFC, pose a higher risk as they fail to generate returns on the initial investment</a:t>
            </a:r>
          </a:p>
          <a:p>
            <a:pPr algn="just"/>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Conversely, JNJ, MRK are identified as stocks offering comparatively lower risk while still providing stable returns.</a:t>
            </a:r>
            <a:endParaRPr lang="en-IN" sz="20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E12B44A9-31AC-B23E-1784-5B69B1500E29}"/>
              </a:ext>
            </a:extLst>
          </p:cNvPr>
          <p:cNvPicPr>
            <a:picLocks noGrp="1" noChangeAspect="1"/>
          </p:cNvPicPr>
          <p:nvPr>
            <p:ph sz="half" idx="2"/>
          </p:nvPr>
        </p:nvPicPr>
        <p:blipFill>
          <a:blip r:embed="rId2"/>
          <a:stretch>
            <a:fillRect/>
          </a:stretch>
        </p:blipFill>
        <p:spPr>
          <a:xfrm>
            <a:off x="6181530" y="1612702"/>
            <a:ext cx="5733661" cy="4183289"/>
          </a:xfrm>
        </p:spPr>
      </p:pic>
    </p:spTree>
    <p:extLst>
      <p:ext uri="{BB962C8B-B14F-4D97-AF65-F5344CB8AC3E}">
        <p14:creationId xmlns:p14="http://schemas.microsoft.com/office/powerpoint/2010/main" val="130234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B9B6-B31C-EA79-A19E-9C12B24DD0C7}"/>
              </a:ext>
            </a:extLst>
          </p:cNvPr>
          <p:cNvSpPr>
            <a:spLocks noGrp="1"/>
          </p:cNvSpPr>
          <p:nvPr>
            <p:ph type="title"/>
          </p:nvPr>
        </p:nvSpPr>
        <p:spPr>
          <a:xfrm>
            <a:off x="636781" y="202930"/>
            <a:ext cx="9404723" cy="671232"/>
          </a:xfrm>
        </p:spPr>
        <p:txBody>
          <a:bodyPr>
            <a:normAutofit fontScale="90000"/>
          </a:bodyPr>
          <a:lstStyle/>
          <a:p>
            <a:r>
              <a:rPr lang="en-IN" dirty="0"/>
              <a:t>                    </a:t>
            </a:r>
            <a:r>
              <a:rPr lang="en-IN" dirty="0">
                <a:solidFill>
                  <a:schemeClr val="accent3"/>
                </a:solidFill>
              </a:rPr>
              <a:t>SHARPE RATIO</a:t>
            </a:r>
          </a:p>
        </p:txBody>
      </p:sp>
      <p:sp>
        <p:nvSpPr>
          <p:cNvPr id="3" name="Content Placeholder 2">
            <a:extLst>
              <a:ext uri="{FF2B5EF4-FFF2-40B4-BE49-F238E27FC236}">
                <a16:creationId xmlns:a16="http://schemas.microsoft.com/office/drawing/2014/main" id="{4C8C5B57-0E70-E6DD-A4BB-6CA1A7304BF4}"/>
              </a:ext>
            </a:extLst>
          </p:cNvPr>
          <p:cNvSpPr>
            <a:spLocks noGrp="1"/>
          </p:cNvSpPr>
          <p:nvPr>
            <p:ph sz="half" idx="1"/>
          </p:nvPr>
        </p:nvSpPr>
        <p:spPr>
          <a:xfrm>
            <a:off x="685803" y="1170603"/>
            <a:ext cx="5333999" cy="5619750"/>
          </a:xfrm>
        </p:spPr>
        <p:txBody>
          <a:bodyPr>
            <a:noAutofit/>
          </a:bodyPr>
          <a:lstStyle/>
          <a:p>
            <a:pPr algn="just"/>
            <a:r>
              <a:rPr lang="en-US" sz="1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 higher Sharpe ratio indicates a better risk-adjusted performance while negative Sharpe ratios suggest that the returns may not be justifying the level of risk associated with those investments</a:t>
            </a:r>
          </a:p>
          <a:p>
            <a:pPr algn="just"/>
            <a:r>
              <a:rPr lang="en-US" sz="1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AMZN (1.32), MSFT (1.23), AAPL (1.10), FB (0.80), and UNH (0.81) have positive Sharpe ratios, indicating that these stocks have provided returns that exceed the risk-free rate per unit of risk</a:t>
            </a:r>
            <a:endPar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algn="just"/>
            <a:r>
              <a:rPr lang="en-US" sz="1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S&amp;P500 (0.64) is used as a benchmark. Stocks with Sharpe ratios close to the S&amp;P500 may be considered to have a risk-adjusted performance in line with the broader market</a:t>
            </a:r>
          </a:p>
          <a:p>
            <a:pPr algn="just"/>
            <a:r>
              <a:rPr lang="en-US" sz="1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IBM,ALGT,ALK,AAL,WFC,CS,</a:t>
            </a:r>
            <a:r>
              <a:rPr lang="en-US" sz="180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DB,CS and BHC</a:t>
            </a:r>
            <a:r>
              <a:rPr lang="en-US" sz="1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have negative Sharpe ratios, indicating that the returns are not compensating enough for the associated risks</a:t>
            </a:r>
            <a:endParaRPr lang="en-IN" sz="18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D4339512-6DC0-E680-5A33-A6959D30ABAB}"/>
              </a:ext>
            </a:extLst>
          </p:cNvPr>
          <p:cNvPicPr>
            <a:picLocks noGrp="1" noChangeAspect="1"/>
          </p:cNvPicPr>
          <p:nvPr>
            <p:ph sz="half" idx="2"/>
          </p:nvPr>
        </p:nvPicPr>
        <p:blipFill>
          <a:blip r:embed="rId2"/>
          <a:stretch>
            <a:fillRect/>
          </a:stretch>
        </p:blipFill>
        <p:spPr>
          <a:xfrm>
            <a:off x="6172199" y="1474237"/>
            <a:ext cx="5606677" cy="4002834"/>
          </a:xfrm>
        </p:spPr>
      </p:pic>
    </p:spTree>
    <p:extLst>
      <p:ext uri="{BB962C8B-B14F-4D97-AF65-F5344CB8AC3E}">
        <p14:creationId xmlns:p14="http://schemas.microsoft.com/office/powerpoint/2010/main" val="905379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2773-831A-CA6E-6B3E-8F83D7A960CA}"/>
              </a:ext>
            </a:extLst>
          </p:cNvPr>
          <p:cNvSpPr>
            <a:spLocks noGrp="1"/>
          </p:cNvSpPr>
          <p:nvPr>
            <p:ph type="title"/>
          </p:nvPr>
        </p:nvSpPr>
        <p:spPr/>
        <p:txBody>
          <a:bodyPr/>
          <a:lstStyle/>
          <a:p>
            <a:r>
              <a:rPr lang="en-IN" dirty="0"/>
              <a:t>            </a:t>
            </a:r>
            <a:r>
              <a:rPr lang="en-IN" dirty="0">
                <a:solidFill>
                  <a:schemeClr val="accent3"/>
                </a:solidFill>
              </a:rPr>
              <a:t> PORTFOLIO ANALYSIS</a:t>
            </a:r>
          </a:p>
        </p:txBody>
      </p:sp>
    </p:spTree>
    <p:extLst>
      <p:ext uri="{BB962C8B-B14F-4D97-AF65-F5344CB8AC3E}">
        <p14:creationId xmlns:p14="http://schemas.microsoft.com/office/powerpoint/2010/main" val="532064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7DE2-BCD6-288A-F979-14343190EA96}"/>
              </a:ext>
            </a:extLst>
          </p:cNvPr>
          <p:cNvSpPr>
            <a:spLocks noGrp="1"/>
          </p:cNvSpPr>
          <p:nvPr>
            <p:ph type="title"/>
          </p:nvPr>
        </p:nvSpPr>
        <p:spPr>
          <a:xfrm>
            <a:off x="838200" y="550506"/>
            <a:ext cx="10515600" cy="587830"/>
          </a:xfrm>
        </p:spPr>
        <p:txBody>
          <a:bodyPr>
            <a:normAutofit fontScale="90000"/>
          </a:bodyPr>
          <a:lstStyle/>
          <a:p>
            <a:r>
              <a:rPr lang="en-IN" dirty="0"/>
              <a:t>       </a:t>
            </a:r>
            <a:r>
              <a:rPr lang="en-IN" dirty="0">
                <a:solidFill>
                  <a:schemeClr val="accent3"/>
                </a:solidFill>
              </a:rPr>
              <a:t>PATRICK JYENGER PORTFOLIO </a:t>
            </a:r>
          </a:p>
        </p:txBody>
      </p:sp>
      <p:sp>
        <p:nvSpPr>
          <p:cNvPr id="3" name="Content Placeholder 2">
            <a:extLst>
              <a:ext uri="{FF2B5EF4-FFF2-40B4-BE49-F238E27FC236}">
                <a16:creationId xmlns:a16="http://schemas.microsoft.com/office/drawing/2014/main" id="{C95AB298-78E8-AA38-69D1-B3A902C980E1}"/>
              </a:ext>
            </a:extLst>
          </p:cNvPr>
          <p:cNvSpPr>
            <a:spLocks noGrp="1"/>
          </p:cNvSpPr>
          <p:nvPr>
            <p:ph sz="half" idx="1"/>
          </p:nvPr>
        </p:nvSpPr>
        <p:spPr>
          <a:xfrm>
            <a:off x="763555" y="1138336"/>
            <a:ext cx="5189375" cy="5085182"/>
          </a:xfrm>
        </p:spPr>
        <p:txBody>
          <a:bodyPr>
            <a:normAutofit fontScale="25000" lnSpcReduction="20000"/>
          </a:bodyPr>
          <a:lstStyle/>
          <a:p>
            <a:pPr algn="just">
              <a:lnSpc>
                <a:spcPct val="120000"/>
              </a:lnSpc>
            </a:pP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Mr. Patrick </a:t>
            </a:r>
            <a:r>
              <a:rPr lang="en-GB" sz="7200" dirty="0" err="1">
                <a:solidFill>
                  <a:schemeClr val="accent3"/>
                </a:solidFill>
                <a:latin typeface="Calibri" panose="020F0502020204030204" pitchFamily="34" charset="0"/>
                <a:ea typeface="Calibri" panose="020F0502020204030204" pitchFamily="34" charset="0"/>
                <a:cs typeface="Calibri" panose="020F0502020204030204" pitchFamily="34" charset="0"/>
              </a:rPr>
              <a:t>Jyengar</a:t>
            </a: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 wants to double his investment in the span on 5 years. He wants to invest in low-risk stocks which would fetch him decent returns.</a:t>
            </a:r>
          </a:p>
          <a:p>
            <a:pPr algn="just">
              <a:lnSpc>
                <a:spcPct val="120000"/>
              </a:lnSpc>
            </a:pP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As per his profile Low risk stocks like </a:t>
            </a:r>
            <a:r>
              <a:rPr lang="en-GB" sz="7200" b="1" dirty="0">
                <a:solidFill>
                  <a:schemeClr val="accent3"/>
                </a:solidFill>
                <a:latin typeface="Calibri" panose="020F0502020204030204" pitchFamily="34" charset="0"/>
                <a:ea typeface="Calibri" panose="020F0502020204030204" pitchFamily="34" charset="0"/>
                <a:cs typeface="Calibri" panose="020F0502020204030204" pitchFamily="34" charset="0"/>
              </a:rPr>
              <a:t>JNJ,RHHBY </a:t>
            </a: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and </a:t>
            </a:r>
            <a:r>
              <a:rPr lang="en-GB" sz="7200" b="1" dirty="0">
                <a:solidFill>
                  <a:schemeClr val="accent3"/>
                </a:solidFill>
                <a:latin typeface="Calibri" panose="020F0502020204030204" pitchFamily="34" charset="0"/>
                <a:ea typeface="Calibri" panose="020F0502020204030204" pitchFamily="34" charset="0"/>
                <a:cs typeface="Calibri" panose="020F0502020204030204" pitchFamily="34" charset="0"/>
              </a:rPr>
              <a:t>MRK</a:t>
            </a: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 is suitable to invest on. But overall returns with these three stocks wouldn't reach the target what Mr. Patrick is investing for. A portion of his wealth can be invested on </a:t>
            </a:r>
            <a:r>
              <a:rPr lang="en-GB" sz="7200" b="1" dirty="0">
                <a:solidFill>
                  <a:schemeClr val="accent3"/>
                </a:solidFill>
                <a:latin typeface="Calibri" panose="020F0502020204030204" pitchFamily="34" charset="0"/>
                <a:ea typeface="Calibri" panose="020F0502020204030204" pitchFamily="34" charset="0"/>
                <a:cs typeface="Calibri" panose="020F0502020204030204" pitchFamily="34" charset="0"/>
              </a:rPr>
              <a:t>MSFT</a:t>
            </a: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 to gain the desired returns.</a:t>
            </a:r>
          </a:p>
          <a:p>
            <a:pPr algn="just">
              <a:lnSpc>
                <a:spcPct val="120000"/>
              </a:lnSpc>
            </a:pP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Keeping all the weightage of stocks equal that is 0.25 across all stocks.</a:t>
            </a:r>
          </a:p>
          <a:p>
            <a:pPr algn="just">
              <a:lnSpc>
                <a:spcPct val="120000"/>
              </a:lnSpc>
            </a:pP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As Mr. Patrick </a:t>
            </a:r>
            <a:r>
              <a:rPr lang="en-GB" sz="7200" dirty="0" err="1">
                <a:solidFill>
                  <a:schemeClr val="accent3"/>
                </a:solidFill>
                <a:latin typeface="Calibri" panose="020F0502020204030204" pitchFamily="34" charset="0"/>
                <a:ea typeface="Calibri" panose="020F0502020204030204" pitchFamily="34" charset="0"/>
                <a:cs typeface="Calibri" panose="020F0502020204030204" pitchFamily="34" charset="0"/>
              </a:rPr>
              <a:t>Jyengar</a:t>
            </a: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 invests 500 Thousand Dollar in equities i.e., the above Portfolio. Returns that he would fetch after 5 years is 1.05 Million Dollar with 558.23 Thousand dollar of gain on investment.</a:t>
            </a:r>
          </a:p>
          <a:p>
            <a:endParaRPr lang="en-IN" dirty="0"/>
          </a:p>
        </p:txBody>
      </p:sp>
      <p:pic>
        <p:nvPicPr>
          <p:cNvPr id="6" name="Content Placeholder 5">
            <a:extLst>
              <a:ext uri="{FF2B5EF4-FFF2-40B4-BE49-F238E27FC236}">
                <a16:creationId xmlns:a16="http://schemas.microsoft.com/office/drawing/2014/main" id="{100CA009-F41A-5EAC-C3C0-028E00894116}"/>
              </a:ext>
            </a:extLst>
          </p:cNvPr>
          <p:cNvPicPr>
            <a:picLocks noGrp="1" noChangeAspect="1"/>
          </p:cNvPicPr>
          <p:nvPr>
            <p:ph sz="half" idx="2"/>
          </p:nvPr>
        </p:nvPicPr>
        <p:blipFill>
          <a:blip r:embed="rId2"/>
          <a:stretch>
            <a:fillRect/>
          </a:stretch>
        </p:blipFill>
        <p:spPr>
          <a:xfrm>
            <a:off x="6172199" y="1306286"/>
            <a:ext cx="5668347" cy="4851916"/>
          </a:xfrm>
        </p:spPr>
      </p:pic>
    </p:spTree>
    <p:extLst>
      <p:ext uri="{BB962C8B-B14F-4D97-AF65-F5344CB8AC3E}">
        <p14:creationId xmlns:p14="http://schemas.microsoft.com/office/powerpoint/2010/main" val="1821112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2DFD-E1D2-01F9-3835-60B40477D000}"/>
              </a:ext>
            </a:extLst>
          </p:cNvPr>
          <p:cNvSpPr>
            <a:spLocks noGrp="1"/>
          </p:cNvSpPr>
          <p:nvPr>
            <p:ph type="title"/>
          </p:nvPr>
        </p:nvSpPr>
        <p:spPr>
          <a:xfrm>
            <a:off x="838200" y="587829"/>
            <a:ext cx="10515600" cy="577267"/>
          </a:xfrm>
        </p:spPr>
        <p:txBody>
          <a:bodyPr>
            <a:normAutofit fontScale="90000"/>
          </a:bodyPr>
          <a:lstStyle/>
          <a:p>
            <a:r>
              <a:rPr lang="en-IN" dirty="0"/>
              <a:t>               </a:t>
            </a:r>
            <a:r>
              <a:rPr lang="en-IN" dirty="0">
                <a:solidFill>
                  <a:schemeClr val="accent3"/>
                </a:solidFill>
              </a:rPr>
              <a:t>PETER JYENGER PORTFOLIO</a:t>
            </a:r>
          </a:p>
        </p:txBody>
      </p:sp>
      <p:sp>
        <p:nvSpPr>
          <p:cNvPr id="3" name="Content Placeholder 2">
            <a:extLst>
              <a:ext uri="{FF2B5EF4-FFF2-40B4-BE49-F238E27FC236}">
                <a16:creationId xmlns:a16="http://schemas.microsoft.com/office/drawing/2014/main" id="{1DFC562B-AA33-BD45-E7EE-2B88E18EC959}"/>
              </a:ext>
            </a:extLst>
          </p:cNvPr>
          <p:cNvSpPr>
            <a:spLocks noGrp="1"/>
          </p:cNvSpPr>
          <p:nvPr>
            <p:ph sz="half" idx="1"/>
          </p:nvPr>
        </p:nvSpPr>
        <p:spPr>
          <a:xfrm>
            <a:off x="838200" y="1278294"/>
            <a:ext cx="5181600" cy="4898669"/>
          </a:xfrm>
        </p:spPr>
        <p:txBody>
          <a:bodyPr>
            <a:normAutofit lnSpcReduction="10000"/>
          </a:bodyPr>
          <a:lstStyle/>
          <a:p>
            <a:pPr algn="just"/>
            <a:r>
              <a:rPr lang="en-GB" sz="1800" dirty="0">
                <a:solidFill>
                  <a:schemeClr val="accent3"/>
                </a:solidFill>
                <a:latin typeface="Calibri" panose="020F0502020204030204" pitchFamily="34" charset="0"/>
                <a:ea typeface="Calibri" panose="020F0502020204030204" pitchFamily="34" charset="0"/>
                <a:cs typeface="Calibri" panose="020F0502020204030204" pitchFamily="34" charset="0"/>
              </a:rPr>
              <a:t>Mr. Peter </a:t>
            </a:r>
            <a:r>
              <a:rPr lang="en-GB" sz="1800" dirty="0" err="1">
                <a:solidFill>
                  <a:schemeClr val="accent3"/>
                </a:solidFill>
                <a:latin typeface="Calibri" panose="020F0502020204030204" pitchFamily="34" charset="0"/>
                <a:ea typeface="Calibri" panose="020F0502020204030204" pitchFamily="34" charset="0"/>
                <a:cs typeface="Calibri" panose="020F0502020204030204" pitchFamily="34" charset="0"/>
              </a:rPr>
              <a:t>Jyengar</a:t>
            </a:r>
            <a:r>
              <a:rPr lang="en-GB" sz="1800" dirty="0">
                <a:solidFill>
                  <a:schemeClr val="accent3"/>
                </a:solidFill>
                <a:latin typeface="Calibri" panose="020F0502020204030204" pitchFamily="34" charset="0"/>
                <a:ea typeface="Calibri" panose="020F0502020204030204" pitchFamily="34" charset="0"/>
                <a:cs typeface="Calibri" panose="020F0502020204030204" pitchFamily="34" charset="0"/>
              </a:rPr>
              <a:t> on the other hand Consistent with his attitude towards risk, he prefers high-return investments. Believes that he can still bounce back in case of any occasional losses.</a:t>
            </a:r>
          </a:p>
          <a:p>
            <a:pPr algn="just"/>
            <a:r>
              <a:rPr lang="en-GB" sz="1800" dirty="0">
                <a:solidFill>
                  <a:schemeClr val="accent3"/>
                </a:solidFill>
                <a:latin typeface="Calibri" panose="020F0502020204030204" pitchFamily="34" charset="0"/>
                <a:ea typeface="Calibri" panose="020F0502020204030204" pitchFamily="34" charset="0"/>
                <a:cs typeface="Calibri" panose="020F0502020204030204" pitchFamily="34" charset="0"/>
              </a:rPr>
              <a:t>He Wants to invest $1 million from company's cash and cash equivalents in the most high-margin stacks Expects high returns within 5 years for inorganic expansion of his company.</a:t>
            </a:r>
          </a:p>
          <a:p>
            <a:pPr algn="just"/>
            <a:r>
              <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rPr>
              <a:t>As per his profile stocks like </a:t>
            </a:r>
            <a:r>
              <a:rPr lang="en-US" sz="1800" b="1" dirty="0">
                <a:solidFill>
                  <a:schemeClr val="accent3"/>
                </a:solidFill>
                <a:latin typeface="Calibri" panose="020F0502020204030204" pitchFamily="34" charset="0"/>
                <a:ea typeface="Calibri" panose="020F0502020204030204" pitchFamily="34" charset="0"/>
                <a:cs typeface="Calibri" panose="020F0502020204030204" pitchFamily="34" charset="0"/>
              </a:rPr>
              <a:t>AMZN, MSFT and AAPL</a:t>
            </a:r>
            <a:r>
              <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rPr>
              <a:t> is suitable to invest on </a:t>
            </a:r>
          </a:p>
          <a:p>
            <a:pPr algn="just"/>
            <a:r>
              <a:rPr lang="en-GB" sz="1800" dirty="0">
                <a:solidFill>
                  <a:schemeClr val="accent3"/>
                </a:solidFill>
                <a:latin typeface="Calibri" panose="020F0502020204030204" pitchFamily="34" charset="0"/>
                <a:ea typeface="Calibri" panose="020F0502020204030204" pitchFamily="34" charset="0"/>
                <a:cs typeface="Calibri" panose="020F0502020204030204" pitchFamily="34" charset="0"/>
              </a:rPr>
              <a:t>Overall returns with this stock would fetch him Maximum returns and cater the Risk. </a:t>
            </a:r>
          </a:p>
          <a:p>
            <a:pPr algn="just"/>
            <a:r>
              <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rPr>
              <a:t> As Mr. Peter </a:t>
            </a:r>
            <a:r>
              <a:rPr lang="en-US" sz="1800" dirty="0" err="1">
                <a:solidFill>
                  <a:schemeClr val="accent3"/>
                </a:solidFill>
                <a:latin typeface="Calibri" panose="020F0502020204030204" pitchFamily="34" charset="0"/>
                <a:ea typeface="Calibri" panose="020F0502020204030204" pitchFamily="34" charset="0"/>
                <a:cs typeface="Calibri" panose="020F0502020204030204" pitchFamily="34" charset="0"/>
              </a:rPr>
              <a:t>Jyengar</a:t>
            </a:r>
            <a:r>
              <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rPr>
              <a:t> invests </a:t>
            </a:r>
            <a:r>
              <a:rPr lang="en-US" sz="1800" b="1" dirty="0">
                <a:solidFill>
                  <a:schemeClr val="accent3"/>
                </a:solidFill>
                <a:latin typeface="Calibri" panose="020F0502020204030204" pitchFamily="34" charset="0"/>
                <a:ea typeface="Calibri" panose="020F0502020204030204" pitchFamily="34" charset="0"/>
                <a:cs typeface="Calibri" panose="020F0502020204030204" pitchFamily="34" charset="0"/>
              </a:rPr>
              <a:t>1 Million </a:t>
            </a:r>
            <a:r>
              <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rPr>
              <a:t>Dollars in equities. The returns that he would get after 5 years of time period is more than 5 Million Dollars with more than 4 Million Dollars of gain</a:t>
            </a:r>
            <a:endParaRPr lang="en-GB" sz="1800" b="1"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pic>
        <p:nvPicPr>
          <p:cNvPr id="6" name="Content Placeholder 5">
            <a:extLst>
              <a:ext uri="{FF2B5EF4-FFF2-40B4-BE49-F238E27FC236}">
                <a16:creationId xmlns:a16="http://schemas.microsoft.com/office/drawing/2014/main" id="{BF79A813-DC9E-7C84-4E1E-29BB6BBAE86F}"/>
              </a:ext>
            </a:extLst>
          </p:cNvPr>
          <p:cNvPicPr>
            <a:picLocks noGrp="1" noChangeAspect="1"/>
          </p:cNvPicPr>
          <p:nvPr>
            <p:ph sz="half" idx="2"/>
          </p:nvPr>
        </p:nvPicPr>
        <p:blipFill>
          <a:blip r:embed="rId2"/>
          <a:stretch>
            <a:fillRect/>
          </a:stretch>
        </p:blipFill>
        <p:spPr>
          <a:xfrm>
            <a:off x="6172199" y="1278295"/>
            <a:ext cx="5612363" cy="4991876"/>
          </a:xfrm>
        </p:spPr>
      </p:pic>
    </p:spTree>
    <p:extLst>
      <p:ext uri="{BB962C8B-B14F-4D97-AF65-F5344CB8AC3E}">
        <p14:creationId xmlns:p14="http://schemas.microsoft.com/office/powerpoint/2010/main" val="1430955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250CFB-3D81-30DB-2D2D-388F69F82D63}"/>
              </a:ext>
            </a:extLst>
          </p:cNvPr>
          <p:cNvSpPr>
            <a:spLocks noGrp="1"/>
          </p:cNvSpPr>
          <p:nvPr>
            <p:ph type="title"/>
          </p:nvPr>
        </p:nvSpPr>
        <p:spPr/>
        <p:txBody>
          <a:bodyPr/>
          <a:lstStyle/>
          <a:p>
            <a:r>
              <a:rPr lang="en-IN" dirty="0"/>
              <a:t>                    </a:t>
            </a:r>
            <a:r>
              <a:rPr lang="en-IN" dirty="0">
                <a:solidFill>
                  <a:schemeClr val="accent3"/>
                </a:solidFill>
              </a:rPr>
              <a:t>METHODOLOGY</a:t>
            </a:r>
          </a:p>
        </p:txBody>
      </p:sp>
    </p:spTree>
    <p:extLst>
      <p:ext uri="{BB962C8B-B14F-4D97-AF65-F5344CB8AC3E}">
        <p14:creationId xmlns:p14="http://schemas.microsoft.com/office/powerpoint/2010/main" val="2488706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72EB67-CAC4-00D7-BCAD-A20EF6644F60}"/>
              </a:ext>
            </a:extLst>
          </p:cNvPr>
          <p:cNvSpPr txBox="1"/>
          <p:nvPr/>
        </p:nvSpPr>
        <p:spPr>
          <a:xfrm>
            <a:off x="849087" y="643813"/>
            <a:ext cx="10217019" cy="4870564"/>
          </a:xfrm>
          <a:prstGeom prst="rect">
            <a:avLst/>
          </a:prstGeom>
          <a:noFill/>
        </p:spPr>
        <p:txBody>
          <a:bodyPr wrap="square">
            <a:spAutoFit/>
          </a:bodyPr>
          <a:lstStyle/>
          <a:p>
            <a:pPr marL="12700">
              <a:spcBef>
                <a:spcPts val="310"/>
              </a:spcBef>
            </a:pPr>
            <a:r>
              <a:rPr lang="en-IN" sz="1400" b="1" dirty="0">
                <a:solidFill>
                  <a:schemeClr val="accent3"/>
                </a:solidFill>
                <a:cs typeface="Times New Roman" panose="02020603050405020304" pitchFamily="18" charset="0"/>
              </a:rPr>
              <a:t>EXPLORATORY DATA ANALYSIS:</a:t>
            </a:r>
          </a:p>
          <a:p>
            <a:pPr marL="285750" indent="-285750" algn="just">
              <a:buFont typeface="Arial" panose="020B0604020202020204" pitchFamily="34" charset="0"/>
              <a:buChar char="•"/>
            </a:pPr>
            <a:r>
              <a:rPr lang="en-US" sz="1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Examined the dataset for null values and confirmed that no columns contained missing data.</a:t>
            </a:r>
          </a:p>
          <a:p>
            <a:pPr marL="285750" indent="-285750" algn="just">
              <a:buFont typeface="Arial" panose="020B0604020202020204" pitchFamily="34" charset="0"/>
              <a:buChar char="•"/>
            </a:pPr>
            <a:r>
              <a:rPr lang="en-US" sz="1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Conducted an outlier analysis on the dataset to identify and evaluate any data points significantly deviating from the overall pattern.</a:t>
            </a:r>
          </a:p>
          <a:p>
            <a:pPr marL="285750" indent="-285750" algn="just">
              <a:buFont typeface="Arial" panose="020B0604020202020204" pitchFamily="34" charset="0"/>
              <a:buChar char="•"/>
            </a:pPr>
            <a:r>
              <a:rPr lang="en-US" sz="1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Imputed missing values with "0" for Facebook (FB) data, taking into account its listing on the NYSE on May 18, 2012</a:t>
            </a:r>
          </a:p>
          <a:p>
            <a:pPr marL="12700" algn="just">
              <a:lnSpc>
                <a:spcPct val="100000"/>
              </a:lnSpc>
              <a:spcBef>
                <a:spcPts val="310"/>
              </a:spcBef>
            </a:pPr>
            <a:endParaRPr lang="en-IN" sz="1400" dirty="0">
              <a:latin typeface="Calibri" panose="020F0502020204030204" pitchFamily="34" charset="0"/>
              <a:ea typeface="Calibri" panose="020F0502020204030204" pitchFamily="34" charset="0"/>
              <a:cs typeface="Calibri" panose="020F0502020204030204" pitchFamily="34" charset="0"/>
            </a:endParaRPr>
          </a:p>
          <a:p>
            <a:pPr algn="just"/>
            <a:r>
              <a:rPr lang="en-IN" sz="1400" b="1" dirty="0">
                <a:latin typeface="Calibri" panose="020F0502020204030204" pitchFamily="34" charset="0"/>
                <a:ea typeface="Calibri" panose="020F0502020204030204" pitchFamily="34" charset="0"/>
                <a:cs typeface="Calibri" panose="020F0502020204030204" pitchFamily="34" charset="0"/>
              </a:rPr>
              <a:t> </a:t>
            </a:r>
            <a:r>
              <a:rPr lang="en-IN" sz="1400" b="1" dirty="0">
                <a:solidFill>
                  <a:schemeClr val="accent3"/>
                </a:solidFill>
                <a:latin typeface="+mj-lt"/>
                <a:ea typeface="Calibri" panose="020F0502020204030204" pitchFamily="34" charset="0"/>
                <a:cs typeface="Calibri" panose="020F0502020204030204" pitchFamily="34" charset="0"/>
              </a:rPr>
              <a:t>DATA ANALYSIS:</a:t>
            </a:r>
          </a:p>
          <a:p>
            <a:pPr marL="285750" indent="-285750" algn="just">
              <a:buFont typeface="Arial" panose="020B0604020202020204" pitchFamily="34" charset="0"/>
              <a:buChar char="•"/>
            </a:pPr>
            <a:r>
              <a:rPr lang="en-US" sz="1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Applied diverse calculations, including daily and cumulative returns, Sharpe ratios, portfolio risk, and ROI, for in-depth stock data analysis</a:t>
            </a:r>
          </a:p>
          <a:p>
            <a:pPr marL="285750" indent="-285750" algn="just">
              <a:buFont typeface="Arial" panose="020B0604020202020204" pitchFamily="34" charset="0"/>
              <a:buChar char="•"/>
            </a:pPr>
            <a:r>
              <a:rPr lang="en-US" sz="1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Identified top-performing stocks for various portfolios based on rigorous performance metrics</a:t>
            </a:r>
            <a:r>
              <a:rPr lang="en-US" sz="1400" dirty="0">
                <a:solidFill>
                  <a:schemeClr val="accent3"/>
                </a:solidFill>
                <a:latin typeface="Calibri" panose="020F0502020204030204" pitchFamily="34" charset="0"/>
                <a:ea typeface="Calibri" panose="020F0502020204030204" pitchFamily="34" charset="0"/>
                <a:cs typeface="Calibri" panose="020F0502020204030204" pitchFamily="34" charset="0"/>
              </a:rPr>
              <a:t>.</a:t>
            </a:r>
          </a:p>
          <a:p>
            <a:pPr marL="285750" indent="-285750" algn="just">
              <a:buFont typeface="Arial" panose="020B0604020202020204" pitchFamily="34" charset="0"/>
              <a:buChar char="•"/>
            </a:pPr>
            <a:r>
              <a:rPr lang="en-US" sz="1400" dirty="0">
                <a:solidFill>
                  <a:schemeClr val="accent3"/>
                </a:solidFill>
                <a:latin typeface="Calibri" panose="020F0502020204030204" pitchFamily="34" charset="0"/>
                <a:ea typeface="Calibri" panose="020F0502020204030204" pitchFamily="34" charset="0"/>
                <a:cs typeface="Calibri" panose="020F0502020204030204" pitchFamily="34" charset="0"/>
              </a:rPr>
              <a:t>Used Tableau for better visualizations.</a:t>
            </a:r>
          </a:p>
          <a:p>
            <a:pPr marL="285750" indent="-285750" algn="just">
              <a:buFont typeface="Arial" panose="020B0604020202020204" pitchFamily="34" charset="0"/>
              <a:buChar char="•"/>
            </a:pPr>
            <a:r>
              <a:rPr lang="en-US" sz="1400" dirty="0">
                <a:solidFill>
                  <a:schemeClr val="accent3"/>
                </a:solidFill>
                <a:latin typeface="Calibri" panose="020F0502020204030204" pitchFamily="34" charset="0"/>
                <a:ea typeface="Calibri" panose="020F0502020204030204" pitchFamily="34" charset="0"/>
                <a:cs typeface="Calibri" panose="020F0502020204030204" pitchFamily="34" charset="0"/>
              </a:rPr>
              <a:t>Performed sector wise analysis to get a better view of each sector.</a:t>
            </a:r>
          </a:p>
          <a:p>
            <a:pPr marL="285750" indent="-285750" algn="just">
              <a:buFont typeface="Arial" panose="020B0604020202020204" pitchFamily="34" charset="0"/>
              <a:buChar char="•"/>
            </a:pPr>
            <a:r>
              <a:rPr lang="en-US" sz="1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Extracted valuable insights to support informed decision-making in stock selection and portfolio management</a:t>
            </a:r>
            <a:endParaRPr lang="en-US" sz="1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algn="just"/>
            <a:endParaRPr lang="en-IN" sz="1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algn="just"/>
            <a:r>
              <a:rPr lang="en-IN" sz="1400" b="1" dirty="0">
                <a:solidFill>
                  <a:schemeClr val="accent3"/>
                </a:solidFill>
                <a:latin typeface="Calibri" panose="020F0502020204030204" pitchFamily="34" charset="0"/>
                <a:ea typeface="Calibri" panose="020F0502020204030204" pitchFamily="34" charset="0"/>
                <a:cs typeface="Calibri" panose="020F0502020204030204" pitchFamily="34" charset="0"/>
              </a:rPr>
              <a:t> </a:t>
            </a:r>
            <a:r>
              <a:rPr lang="en-IN" sz="1400" b="1" dirty="0">
                <a:solidFill>
                  <a:schemeClr val="accent3"/>
                </a:solidFill>
                <a:latin typeface="+mj-lt"/>
                <a:ea typeface="Calibri" panose="020F0502020204030204" pitchFamily="34" charset="0"/>
                <a:cs typeface="Calibri" panose="020F0502020204030204" pitchFamily="34" charset="0"/>
              </a:rPr>
              <a:t>INFERENCES AFTER ANALYSING THE DATA:</a:t>
            </a:r>
            <a:endParaRPr lang="en-IN" sz="1400" dirty="0">
              <a:solidFill>
                <a:schemeClr val="accent3"/>
              </a:solidFill>
              <a:latin typeface="+mj-lt"/>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sz="1400" dirty="0">
                <a:solidFill>
                  <a:schemeClr val="accent3"/>
                </a:solidFill>
                <a:latin typeface="Calibri" panose="020F0502020204030204" pitchFamily="34" charset="0"/>
                <a:ea typeface="Calibri" panose="020F0502020204030204" pitchFamily="34" charset="0"/>
                <a:cs typeface="Calibri" panose="020F0502020204030204" pitchFamily="34" charset="0"/>
              </a:rPr>
              <a:t>As we found out that there are 7 stocks which gives more than 80% in last five years of stock market.</a:t>
            </a:r>
          </a:p>
          <a:p>
            <a:pPr marL="285750" indent="-285750" algn="just">
              <a:buFont typeface="Arial" panose="020B0604020202020204" pitchFamily="34" charset="0"/>
              <a:buChar char="•"/>
            </a:pPr>
            <a:r>
              <a:rPr lang="en-IN" sz="1400" dirty="0">
                <a:solidFill>
                  <a:schemeClr val="accent3"/>
                </a:solidFill>
                <a:latin typeface="Calibri" panose="020F0502020204030204" pitchFamily="34" charset="0"/>
                <a:ea typeface="Calibri" panose="020F0502020204030204" pitchFamily="34" charset="0"/>
                <a:cs typeface="Calibri" panose="020F0502020204030204" pitchFamily="34" charset="0"/>
              </a:rPr>
              <a:t>The stocks that gives best return among all stocks are </a:t>
            </a:r>
            <a:r>
              <a:rPr lang="en-GB" sz="1400" b="1" dirty="0">
                <a:solidFill>
                  <a:schemeClr val="accent3"/>
                </a:solidFill>
                <a:latin typeface="Calibri" panose="020F0502020204030204" pitchFamily="34" charset="0"/>
                <a:ea typeface="Calibri" panose="020F0502020204030204" pitchFamily="34" charset="0"/>
                <a:cs typeface="Calibri" panose="020F0502020204030204" pitchFamily="34" charset="0"/>
              </a:rPr>
              <a:t>AMZN, MSFT, AAPL, FB, UNH, GOOG and MS</a:t>
            </a:r>
            <a:r>
              <a:rPr lang="en-GB" sz="1400" dirty="0">
                <a:solidFill>
                  <a:schemeClr val="accent3"/>
                </a:solidFill>
                <a:latin typeface="Calibri" panose="020F0502020204030204" pitchFamily="34" charset="0"/>
                <a:ea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US" sz="1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Conducted a detailed analysis of each stock, considering factors such as Annualized risk, Sharpe ratio, and cumulative returns </a:t>
            </a:r>
          </a:p>
          <a:p>
            <a:pPr marL="285750" indent="-285750" algn="just">
              <a:buFont typeface="Arial" panose="020B0604020202020204" pitchFamily="34" charset="0"/>
              <a:buChar char="•"/>
            </a:pPr>
            <a:r>
              <a:rPr lang="en-IN" sz="1400" dirty="0">
                <a:solidFill>
                  <a:schemeClr val="accent3"/>
                </a:solidFill>
                <a:latin typeface="Calibri" panose="020F0502020204030204" pitchFamily="34" charset="0"/>
                <a:ea typeface="Calibri" panose="020F0502020204030204" pitchFamily="34" charset="0"/>
                <a:cs typeface="Calibri" panose="020F0502020204030204" pitchFamily="34" charset="0"/>
              </a:rPr>
              <a:t>We found out that </a:t>
            </a:r>
            <a:r>
              <a:rPr lang="en-IN" sz="1400" b="1" dirty="0">
                <a:solidFill>
                  <a:schemeClr val="accent3"/>
                </a:solidFill>
                <a:latin typeface="Calibri" panose="020F0502020204030204" pitchFamily="34" charset="0"/>
                <a:ea typeface="Calibri" panose="020F0502020204030204" pitchFamily="34" charset="0"/>
                <a:cs typeface="Calibri" panose="020F0502020204030204" pitchFamily="34" charset="0"/>
              </a:rPr>
              <a:t>AMZN</a:t>
            </a:r>
            <a:r>
              <a:rPr lang="en-IN" sz="1400" dirty="0">
                <a:solidFill>
                  <a:schemeClr val="accent3"/>
                </a:solidFill>
                <a:latin typeface="Calibri" panose="020F0502020204030204" pitchFamily="34" charset="0"/>
                <a:ea typeface="Calibri" panose="020F0502020204030204" pitchFamily="34" charset="0"/>
                <a:cs typeface="Calibri" panose="020F0502020204030204" pitchFamily="34" charset="0"/>
              </a:rPr>
              <a:t> gives highest return among all stock </a:t>
            </a:r>
          </a:p>
          <a:p>
            <a:pPr marL="285750" indent="-285750" algn="just">
              <a:buFont typeface="Arial" panose="020B0604020202020204" pitchFamily="34" charset="0"/>
              <a:buChar char="•"/>
            </a:pPr>
            <a:r>
              <a:rPr lang="en-IN" sz="1400" dirty="0">
                <a:solidFill>
                  <a:schemeClr val="accent3"/>
                </a:solidFill>
                <a:latin typeface="Calibri" panose="020F0502020204030204" pitchFamily="34" charset="0"/>
                <a:ea typeface="Calibri" panose="020F0502020204030204" pitchFamily="34" charset="0"/>
                <a:cs typeface="Calibri" panose="020F0502020204030204" pitchFamily="34" charset="0"/>
              </a:rPr>
              <a:t>We also found that stocks like </a:t>
            </a:r>
            <a:r>
              <a:rPr lang="en-IN" sz="1400" b="1" dirty="0">
                <a:solidFill>
                  <a:schemeClr val="accent3"/>
                </a:solidFill>
                <a:latin typeface="Calibri" panose="020F0502020204030204" pitchFamily="34" charset="0"/>
                <a:ea typeface="Calibri" panose="020F0502020204030204" pitchFamily="34" charset="0"/>
                <a:cs typeface="Calibri" panose="020F0502020204030204" pitchFamily="34" charset="0"/>
              </a:rPr>
              <a:t>JNJ, RHHBY, MRK </a:t>
            </a:r>
            <a:r>
              <a:rPr lang="en-IN" sz="1400" dirty="0">
                <a:solidFill>
                  <a:schemeClr val="accent3"/>
                </a:solidFill>
                <a:latin typeface="Calibri" panose="020F0502020204030204" pitchFamily="34" charset="0"/>
                <a:ea typeface="Calibri" panose="020F0502020204030204" pitchFamily="34" charset="0"/>
                <a:cs typeface="Calibri" panose="020F0502020204030204" pitchFamily="34" charset="0"/>
              </a:rPr>
              <a:t>and </a:t>
            </a:r>
            <a:r>
              <a:rPr lang="en-IN" sz="1400" b="1" dirty="0">
                <a:solidFill>
                  <a:schemeClr val="accent3"/>
                </a:solidFill>
                <a:latin typeface="Calibri" panose="020F0502020204030204" pitchFamily="34" charset="0"/>
                <a:ea typeface="Calibri" panose="020F0502020204030204" pitchFamily="34" charset="0"/>
                <a:cs typeface="Calibri" panose="020F0502020204030204" pitchFamily="34" charset="0"/>
              </a:rPr>
              <a:t>MSFT</a:t>
            </a:r>
            <a:r>
              <a:rPr lang="en-IN" sz="1400" dirty="0">
                <a:solidFill>
                  <a:schemeClr val="accent3"/>
                </a:solidFill>
                <a:latin typeface="Calibri" panose="020F0502020204030204" pitchFamily="34" charset="0"/>
                <a:ea typeface="Calibri" panose="020F0502020204030204" pitchFamily="34" charset="0"/>
                <a:cs typeface="Calibri" panose="020F0502020204030204" pitchFamily="34" charset="0"/>
              </a:rPr>
              <a:t> have good returns with less risk.</a:t>
            </a:r>
          </a:p>
          <a:p>
            <a:pPr marL="285750" indent="-285750" algn="just">
              <a:buFont typeface="Arial" panose="020B0604020202020204" pitchFamily="34" charset="0"/>
              <a:buChar char="•"/>
            </a:pPr>
            <a:r>
              <a:rPr lang="en-IN" sz="1400" dirty="0">
                <a:solidFill>
                  <a:schemeClr val="accent3"/>
                </a:solidFill>
                <a:latin typeface="Calibri" panose="020F0502020204030204" pitchFamily="34" charset="0"/>
                <a:ea typeface="Calibri" panose="020F0502020204030204" pitchFamily="34" charset="0"/>
                <a:cs typeface="Calibri" panose="020F0502020204030204" pitchFamily="34" charset="0"/>
              </a:rPr>
              <a:t>By observing the sectors we understand that the best performing sector is </a:t>
            </a:r>
            <a:r>
              <a:rPr lang="en-IN" sz="1400" b="1" dirty="0">
                <a:solidFill>
                  <a:schemeClr val="accent3"/>
                </a:solidFill>
                <a:latin typeface="Calibri" panose="020F0502020204030204" pitchFamily="34" charset="0"/>
                <a:ea typeface="Calibri" panose="020F0502020204030204" pitchFamily="34" charset="0"/>
                <a:cs typeface="Calibri" panose="020F0502020204030204" pitchFamily="34" charset="0"/>
              </a:rPr>
              <a:t>Technology</a:t>
            </a:r>
            <a:r>
              <a:rPr lang="en-IN" sz="1400" dirty="0">
                <a:solidFill>
                  <a:schemeClr val="accent3"/>
                </a:solidFill>
                <a:latin typeface="Calibri" panose="020F0502020204030204" pitchFamily="34" charset="0"/>
                <a:ea typeface="Calibri" panose="020F0502020204030204" pitchFamily="34" charset="0"/>
                <a:cs typeface="Calibri" panose="020F0502020204030204" pitchFamily="34" charset="0"/>
              </a:rPr>
              <a:t> followed by </a:t>
            </a:r>
            <a:r>
              <a:rPr lang="en-IN" sz="1400" b="1" dirty="0">
                <a:solidFill>
                  <a:schemeClr val="accent3"/>
                </a:solidFill>
                <a:latin typeface="Calibri" panose="020F0502020204030204" pitchFamily="34" charset="0"/>
                <a:ea typeface="Calibri" panose="020F0502020204030204" pitchFamily="34" charset="0"/>
                <a:cs typeface="Calibri" panose="020F0502020204030204" pitchFamily="34" charset="0"/>
              </a:rPr>
              <a:t>Health and Pharma</a:t>
            </a:r>
            <a:r>
              <a:rPr lang="en-IN" sz="1400" dirty="0">
                <a:solidFill>
                  <a:schemeClr val="accent3"/>
                </a:solidFill>
                <a:latin typeface="Calibri" panose="020F0502020204030204" pitchFamily="34" charset="0"/>
                <a:ea typeface="Calibri" panose="020F0502020204030204" pitchFamily="34" charset="0"/>
                <a:cs typeface="Calibri" panose="020F0502020204030204" pitchFamily="34" charset="0"/>
              </a:rPr>
              <a:t> and the worst is </a:t>
            </a:r>
            <a:r>
              <a:rPr lang="en-IN" sz="1400" b="1" dirty="0">
                <a:solidFill>
                  <a:schemeClr val="accent3"/>
                </a:solidFill>
                <a:latin typeface="Calibri" panose="020F0502020204030204" pitchFamily="34" charset="0"/>
                <a:ea typeface="Calibri" panose="020F0502020204030204" pitchFamily="34" charset="0"/>
                <a:cs typeface="Calibri" panose="020F0502020204030204" pitchFamily="34" charset="0"/>
              </a:rPr>
              <a:t>Aviation</a:t>
            </a:r>
            <a:r>
              <a:rPr lang="en-IN" sz="1400" dirty="0">
                <a:solidFill>
                  <a:schemeClr val="accent3"/>
                </a:solidFill>
                <a:latin typeface="Calibri" panose="020F0502020204030204" pitchFamily="34" charset="0"/>
                <a:ea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IN" sz="1400" dirty="0">
                <a:solidFill>
                  <a:schemeClr val="accent3"/>
                </a:solidFill>
                <a:latin typeface="Calibri" panose="020F0502020204030204" pitchFamily="34" charset="0"/>
                <a:ea typeface="Calibri" panose="020F0502020204030204" pitchFamily="34" charset="0"/>
                <a:cs typeface="Calibri" panose="020F0502020204030204" pitchFamily="34" charset="0"/>
              </a:rPr>
              <a:t>So after doing all the analysis we have finalized the portfolio for both of our customers.</a:t>
            </a:r>
          </a:p>
        </p:txBody>
      </p:sp>
    </p:spTree>
    <p:extLst>
      <p:ext uri="{BB962C8B-B14F-4D97-AF65-F5344CB8AC3E}">
        <p14:creationId xmlns:p14="http://schemas.microsoft.com/office/powerpoint/2010/main" val="217528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D63FB50D-18E4-1D8A-C1E7-0A4689A85E17}"/>
              </a:ext>
            </a:extLst>
          </p:cNvPr>
          <p:cNvSpPr>
            <a:spLocks noGrp="1"/>
          </p:cNvSpPr>
          <p:nvPr>
            <p:ph type="title"/>
          </p:nvPr>
        </p:nvSpPr>
        <p:spPr>
          <a:xfrm>
            <a:off x="1055599" y="1055077"/>
            <a:ext cx="2532909" cy="4794578"/>
          </a:xfrm>
        </p:spPr>
        <p:txBody>
          <a:bodyPr>
            <a:normAutofit/>
          </a:bodyPr>
          <a:lstStyle/>
          <a:p>
            <a:r>
              <a:rPr lang="en-IN" sz="4100">
                <a:solidFill>
                  <a:srgbClr val="262626"/>
                </a:solidFill>
              </a:rPr>
              <a:t>                        AGENDA</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7D13CAE-FDD8-2B4F-1DF3-18949FAD9450}"/>
              </a:ext>
            </a:extLst>
          </p:cNvPr>
          <p:cNvGraphicFramePr>
            <a:graphicFrameLocks noGrp="1"/>
          </p:cNvGraphicFramePr>
          <p:nvPr>
            <p:ph idx="1"/>
            <p:extLst>
              <p:ext uri="{D42A27DB-BD31-4B8C-83A1-F6EECF244321}">
                <p14:modId xmlns:p14="http://schemas.microsoft.com/office/powerpoint/2010/main" val="1276537213"/>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1021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F092-2DED-C420-941B-E599E9773EF9}"/>
              </a:ext>
            </a:extLst>
          </p:cNvPr>
          <p:cNvSpPr>
            <a:spLocks noGrp="1"/>
          </p:cNvSpPr>
          <p:nvPr>
            <p:ph type="title"/>
          </p:nvPr>
        </p:nvSpPr>
        <p:spPr>
          <a:xfrm>
            <a:off x="838200" y="2766218"/>
            <a:ext cx="10515600" cy="1325563"/>
          </a:xfrm>
        </p:spPr>
        <p:txBody>
          <a:bodyPr/>
          <a:lstStyle/>
          <a:p>
            <a:pPr algn="ctr"/>
            <a:r>
              <a:rPr lang="en-US" dirty="0">
                <a:solidFill>
                  <a:schemeClr val="accent3"/>
                </a:solidFill>
              </a:rPr>
              <a:t>THANK YOU</a:t>
            </a:r>
            <a:endParaRPr lang="en-IN" dirty="0">
              <a:solidFill>
                <a:schemeClr val="accent3"/>
              </a:solidFill>
            </a:endParaRPr>
          </a:p>
        </p:txBody>
      </p:sp>
    </p:spTree>
    <p:extLst>
      <p:ext uri="{BB962C8B-B14F-4D97-AF65-F5344CB8AC3E}">
        <p14:creationId xmlns:p14="http://schemas.microsoft.com/office/powerpoint/2010/main" val="367866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D77F6A-B889-BD74-0243-D5B945D9BDD5}"/>
              </a:ext>
            </a:extLst>
          </p:cNvPr>
          <p:cNvSpPr>
            <a:spLocks noGrp="1"/>
          </p:cNvSpPr>
          <p:nvPr>
            <p:ph type="title"/>
          </p:nvPr>
        </p:nvSpPr>
        <p:spPr>
          <a:xfrm>
            <a:off x="804421" y="796374"/>
            <a:ext cx="10583158" cy="880027"/>
          </a:xfrm>
        </p:spPr>
        <p:txBody>
          <a:bodyPr>
            <a:normAutofit/>
          </a:bodyPr>
          <a:lstStyle/>
          <a:p>
            <a:r>
              <a:rPr lang="en-IN">
                <a:solidFill>
                  <a:srgbClr val="FFFFFF"/>
                </a:solidFill>
              </a:rPr>
              <a:t>                      OBJECTIVE</a:t>
            </a: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0C176A-EB67-F0C1-F4A5-9B22FA3D8B69}"/>
              </a:ext>
            </a:extLst>
          </p:cNvPr>
          <p:cNvSpPr>
            <a:spLocks noGrp="1"/>
          </p:cNvSpPr>
          <p:nvPr>
            <p:ph idx="1"/>
          </p:nvPr>
        </p:nvSpPr>
        <p:spPr>
          <a:xfrm>
            <a:off x="1295401" y="2612256"/>
            <a:ext cx="9601196" cy="3449370"/>
          </a:xfrm>
        </p:spPr>
        <p:txBody>
          <a:bodyPr>
            <a:normAutofit/>
          </a:bodyPr>
          <a:lstStyle/>
          <a:p>
            <a:pPr>
              <a:lnSpc>
                <a:spcPct val="90000"/>
              </a:lnSpc>
              <a:buFont typeface="Arial" panose="020B0604020202020204" pitchFamily="34" charset="0"/>
              <a:buChar char="•"/>
            </a:pPr>
            <a:r>
              <a:rPr lang="en-US" sz="1700" b="0" i="0" dirty="0">
                <a:effectLst/>
                <a:latin typeface="Calibri" panose="020F0502020204030204" pitchFamily="34" charset="0"/>
                <a:ea typeface="Calibri" panose="020F0502020204030204" pitchFamily="34" charset="0"/>
                <a:cs typeface="Calibri" panose="020F0502020204030204" pitchFamily="34" charset="0"/>
              </a:rPr>
              <a:t>Evaluate a collection of stocks within a portfolio to offer guidance on investment management aligned with the specific needs and preferences of the client.</a:t>
            </a:r>
            <a:r>
              <a:rPr lang="en-GB" sz="1700" dirty="0">
                <a:latin typeface="Calibri" panose="020F0502020204030204" pitchFamily="34" charset="0"/>
                <a:ea typeface="Calibri" panose="020F0502020204030204" pitchFamily="34" charset="0"/>
                <a:cs typeface="Calibri" panose="020F0502020204030204" pitchFamily="34" charset="0"/>
              </a:rPr>
              <a:t>Our task is to provide consultation to two different investors, Mr Patrick </a:t>
            </a:r>
            <a:r>
              <a:rPr lang="en-GB" sz="1700" dirty="0" err="1">
                <a:latin typeface="Calibri" panose="020F0502020204030204" pitchFamily="34" charset="0"/>
                <a:ea typeface="Calibri" panose="020F0502020204030204" pitchFamily="34" charset="0"/>
                <a:cs typeface="Calibri" panose="020F0502020204030204" pitchFamily="34" charset="0"/>
              </a:rPr>
              <a:t>Jyenger</a:t>
            </a:r>
            <a:r>
              <a:rPr lang="en-GB" sz="1700" dirty="0">
                <a:latin typeface="Calibri" panose="020F0502020204030204" pitchFamily="34" charset="0"/>
                <a:ea typeface="Calibri" panose="020F0502020204030204" pitchFamily="34" charset="0"/>
                <a:cs typeface="Calibri" panose="020F0502020204030204" pitchFamily="34" charset="0"/>
              </a:rPr>
              <a:t> and Mr Peter </a:t>
            </a:r>
            <a:r>
              <a:rPr lang="en-GB" sz="1700" dirty="0" err="1">
                <a:latin typeface="Calibri" panose="020F0502020204030204" pitchFamily="34" charset="0"/>
                <a:ea typeface="Calibri" panose="020F0502020204030204" pitchFamily="34" charset="0"/>
                <a:cs typeface="Calibri" panose="020F0502020204030204" pitchFamily="34" charset="0"/>
              </a:rPr>
              <a:t>Jyenger</a:t>
            </a:r>
            <a:r>
              <a:rPr lang="en-GB" sz="1700" dirty="0">
                <a:latin typeface="Calibri" panose="020F0502020204030204" pitchFamily="34" charset="0"/>
                <a:ea typeface="Calibri" panose="020F0502020204030204" pitchFamily="34" charset="0"/>
                <a:cs typeface="Calibri" panose="020F0502020204030204" pitchFamily="34" charset="0"/>
              </a:rPr>
              <a:t> based on their requirements and financial objectives.</a:t>
            </a:r>
          </a:p>
          <a:p>
            <a:pPr marL="0" indent="0">
              <a:lnSpc>
                <a:spcPct val="90000"/>
              </a:lnSpc>
              <a:buNone/>
            </a:pPr>
            <a:endParaRPr lang="en-GB" sz="1700" dirty="0">
              <a:latin typeface="Calibri" panose="020F0502020204030204" pitchFamily="34" charset="0"/>
              <a:ea typeface="Calibri" panose="020F0502020204030204" pitchFamily="34" charset="0"/>
              <a:cs typeface="Calibri" panose="020F0502020204030204" pitchFamily="34" charset="0"/>
            </a:endParaRPr>
          </a:p>
          <a:p>
            <a:pPr>
              <a:lnSpc>
                <a:spcPct val="90000"/>
              </a:lnSpc>
              <a:buFont typeface="Arial" panose="020B0604020202020204" pitchFamily="34" charset="0"/>
              <a:buChar char="•"/>
            </a:pPr>
            <a:r>
              <a:rPr lang="en-US" sz="1700" dirty="0">
                <a:latin typeface="Calibri" panose="020F0502020204030204" pitchFamily="34" charset="0"/>
                <a:ea typeface="Calibri" panose="020F0502020204030204" pitchFamily="34" charset="0"/>
                <a:cs typeface="Calibri" panose="020F0502020204030204" pitchFamily="34" charset="0"/>
              </a:rPr>
              <a:t>Mr. Patrick </a:t>
            </a:r>
            <a:r>
              <a:rPr lang="en-US" sz="1700" dirty="0" err="1">
                <a:latin typeface="Calibri" panose="020F0502020204030204" pitchFamily="34" charset="0"/>
                <a:ea typeface="Calibri" panose="020F0502020204030204" pitchFamily="34" charset="0"/>
                <a:cs typeface="Calibri" panose="020F0502020204030204" pitchFamily="34" charset="0"/>
              </a:rPr>
              <a:t>Jyenger</a:t>
            </a:r>
            <a:r>
              <a:rPr lang="en-US" sz="1700" dirty="0">
                <a:latin typeface="Calibri" panose="020F0502020204030204" pitchFamily="34" charset="0"/>
                <a:ea typeface="Calibri" panose="020F0502020204030204" pitchFamily="34" charset="0"/>
                <a:cs typeface="Calibri" panose="020F0502020204030204" pitchFamily="34" charset="0"/>
              </a:rPr>
              <a:t> is looking to allocate $500,000 to equities. Known for his conservative investment approach throughout his life, he aims to double his capital within a 5-year period while minimizing risk.</a:t>
            </a:r>
          </a:p>
          <a:p>
            <a:pPr marL="0" indent="0">
              <a:lnSpc>
                <a:spcPct val="90000"/>
              </a:lnSpc>
              <a:buNone/>
            </a:pPr>
            <a:endParaRPr lang="en-GB" sz="1700" dirty="0">
              <a:latin typeface="Calibri" panose="020F0502020204030204" pitchFamily="34" charset="0"/>
              <a:ea typeface="Calibri" panose="020F0502020204030204" pitchFamily="34" charset="0"/>
              <a:cs typeface="Calibri" panose="020F0502020204030204" pitchFamily="34" charset="0"/>
            </a:endParaRPr>
          </a:p>
          <a:p>
            <a:pPr>
              <a:lnSpc>
                <a:spcPct val="90000"/>
              </a:lnSpc>
              <a:buFont typeface="Arial" panose="020B0604020202020204" pitchFamily="34" charset="0"/>
              <a:buChar char="•"/>
            </a:pPr>
            <a:r>
              <a:rPr lang="en-GB" sz="1700" dirty="0">
                <a:latin typeface="Calibri" panose="020F0502020204030204" pitchFamily="34" charset="0"/>
                <a:ea typeface="Calibri" panose="020F0502020204030204" pitchFamily="34" charset="0"/>
                <a:cs typeface="Calibri" panose="020F0502020204030204" pitchFamily="34" charset="0"/>
              </a:rPr>
              <a:t> </a:t>
            </a:r>
            <a:r>
              <a:rPr lang="en-US" sz="1700" dirty="0">
                <a:latin typeface="Calibri" panose="020F0502020204030204" pitchFamily="34" charset="0"/>
                <a:ea typeface="Calibri" panose="020F0502020204030204" pitchFamily="34" charset="0"/>
                <a:cs typeface="Calibri" panose="020F0502020204030204" pitchFamily="34" charset="0"/>
              </a:rPr>
              <a:t>Mr. Peter </a:t>
            </a:r>
            <a:r>
              <a:rPr lang="en-US" sz="1700" dirty="0" err="1">
                <a:latin typeface="Calibri" panose="020F0502020204030204" pitchFamily="34" charset="0"/>
                <a:ea typeface="Calibri" panose="020F0502020204030204" pitchFamily="34" charset="0"/>
                <a:cs typeface="Calibri" panose="020F0502020204030204" pitchFamily="34" charset="0"/>
              </a:rPr>
              <a:t>Jyenger</a:t>
            </a:r>
            <a:r>
              <a:rPr lang="en-US" sz="1700" dirty="0">
                <a:latin typeface="Calibri" panose="020F0502020204030204" pitchFamily="34" charset="0"/>
                <a:ea typeface="Calibri" panose="020F0502020204030204" pitchFamily="34" charset="0"/>
                <a:cs typeface="Calibri" panose="020F0502020204030204" pitchFamily="34" charset="0"/>
              </a:rPr>
              <a:t> is interested in investing $1 million in equities. Having maintained a high-risk investment strategy throughout his life, he leans towards opportunities with high returns. His objective is to double his capital within a 5-year timeframe, embracing a higher level of risk in the process.</a:t>
            </a:r>
            <a:endParaRPr lang="en-IN" sz="1700" dirty="0">
              <a:latin typeface="Calibri" panose="020F0502020204030204" pitchFamily="34" charset="0"/>
              <a:ea typeface="Calibri" panose="020F0502020204030204" pitchFamily="34" charset="0"/>
              <a:cs typeface="Calibri" panose="020F0502020204030204" pitchFamily="34" charset="0"/>
            </a:endParaRPr>
          </a:p>
          <a:p>
            <a:pPr>
              <a:lnSpc>
                <a:spcPct val="90000"/>
              </a:lnSpc>
            </a:pPr>
            <a:endParaRPr lang="en-IN" sz="1700" dirty="0"/>
          </a:p>
        </p:txBody>
      </p:sp>
    </p:spTree>
    <p:extLst>
      <p:ext uri="{BB962C8B-B14F-4D97-AF65-F5344CB8AC3E}">
        <p14:creationId xmlns:p14="http://schemas.microsoft.com/office/powerpoint/2010/main" val="1919992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2" name="Picture 11">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4" name="Picture 13">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AC1297B-386C-299C-C7ED-EFD58DB2D9F9}"/>
              </a:ext>
            </a:extLst>
          </p:cNvPr>
          <p:cNvSpPr>
            <a:spLocks noGrp="1"/>
          </p:cNvSpPr>
          <p:nvPr>
            <p:ph type="ctrTitle"/>
          </p:nvPr>
        </p:nvSpPr>
        <p:spPr>
          <a:xfrm>
            <a:off x="997527" y="982132"/>
            <a:ext cx="10429793" cy="2823880"/>
          </a:xfrm>
        </p:spPr>
        <p:txBody>
          <a:bodyPr>
            <a:normAutofit/>
          </a:bodyPr>
          <a:lstStyle/>
          <a:p>
            <a:r>
              <a:rPr lang="en-IN" sz="8800" dirty="0">
                <a:solidFill>
                  <a:srgbClr val="262626"/>
                </a:solidFill>
                <a:latin typeface="+mn-lt"/>
              </a:rPr>
              <a:t>KEY FINDINGS</a:t>
            </a:r>
          </a:p>
        </p:txBody>
      </p:sp>
    </p:spTree>
    <p:extLst>
      <p:ext uri="{BB962C8B-B14F-4D97-AF65-F5344CB8AC3E}">
        <p14:creationId xmlns:p14="http://schemas.microsoft.com/office/powerpoint/2010/main" val="234666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7EA67C-E71A-2ACB-D65D-B2743DDD0DE0}"/>
              </a:ext>
            </a:extLst>
          </p:cNvPr>
          <p:cNvSpPr>
            <a:spLocks noGrp="1"/>
          </p:cNvSpPr>
          <p:nvPr>
            <p:ph type="title"/>
          </p:nvPr>
        </p:nvSpPr>
        <p:spPr>
          <a:xfrm>
            <a:off x="1295402" y="1390261"/>
            <a:ext cx="4069700" cy="895738"/>
          </a:xfrm>
        </p:spPr>
        <p:txBody>
          <a:bodyPr>
            <a:normAutofit fontScale="90000"/>
          </a:bodyPr>
          <a:lstStyle/>
          <a:p>
            <a:r>
              <a:rPr lang="en-IN" dirty="0"/>
              <a:t>                     </a:t>
            </a:r>
            <a:r>
              <a:rPr lang="en-IN" dirty="0">
                <a:solidFill>
                  <a:schemeClr val="accent3"/>
                </a:solidFill>
              </a:rPr>
              <a:t>STOCK DATA </a:t>
            </a:r>
          </a:p>
        </p:txBody>
      </p:sp>
      <p:sp>
        <p:nvSpPr>
          <p:cNvPr id="5" name="Content Placeholder 4">
            <a:extLst>
              <a:ext uri="{FF2B5EF4-FFF2-40B4-BE49-F238E27FC236}">
                <a16:creationId xmlns:a16="http://schemas.microsoft.com/office/drawing/2014/main" id="{7FFE40CA-47E0-30E2-3CAC-04464FB352F0}"/>
              </a:ext>
            </a:extLst>
          </p:cNvPr>
          <p:cNvSpPr>
            <a:spLocks noGrp="1"/>
          </p:cNvSpPr>
          <p:nvPr>
            <p:ph sz="half" idx="1"/>
          </p:nvPr>
        </p:nvSpPr>
        <p:spPr>
          <a:xfrm>
            <a:off x="1158489" y="2565740"/>
            <a:ext cx="4718304" cy="3310128"/>
          </a:xfrm>
        </p:spPr>
        <p:txBody>
          <a:bodyPr>
            <a:normAutofit fontScale="55000" lnSpcReduction="20000"/>
          </a:bodyPr>
          <a:lstStyle/>
          <a:p>
            <a:pPr marL="457200" indent="-457200">
              <a:lnSpc>
                <a:spcPct val="120000"/>
              </a:lnSpc>
              <a:buFont typeface="Arial" panose="020B0604020202020204" pitchFamily="34" charset="0"/>
              <a:buChar char="•"/>
            </a:pPr>
            <a:r>
              <a:rPr lang="en-IN" sz="2800" dirty="0">
                <a:solidFill>
                  <a:schemeClr val="accent3"/>
                </a:solidFill>
                <a:latin typeface="Calibri" panose="020F0502020204030204" pitchFamily="34" charset="0"/>
                <a:ea typeface="Calibri" panose="020F0502020204030204" pitchFamily="34" charset="0"/>
                <a:cs typeface="Calibri" panose="020F0502020204030204" pitchFamily="34" charset="0"/>
              </a:rPr>
              <a:t>There are 24 stocks available from four sectors containing 6 stocks from each sector.</a:t>
            </a:r>
          </a:p>
          <a:p>
            <a:pPr marL="457200" indent="-457200">
              <a:lnSpc>
                <a:spcPct val="120000"/>
              </a:lnSpc>
              <a:buFont typeface="Arial" panose="020B0604020202020204" pitchFamily="34" charset="0"/>
              <a:buChar char="•"/>
            </a:pPr>
            <a:endParaRPr lang="en-IN" sz="28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20000"/>
              </a:lnSpc>
              <a:buFont typeface="Arial" panose="020B0604020202020204" pitchFamily="34" charset="0"/>
              <a:buChar char="•"/>
            </a:pPr>
            <a:r>
              <a:rPr lang="en-IN" sz="2800" dirty="0">
                <a:solidFill>
                  <a:schemeClr val="accent3"/>
                </a:solidFill>
                <a:latin typeface="Calibri" panose="020F0502020204030204" pitchFamily="34" charset="0"/>
                <a:ea typeface="Calibri" panose="020F0502020204030204" pitchFamily="34" charset="0"/>
                <a:cs typeface="Calibri" panose="020F0502020204030204" pitchFamily="34" charset="0"/>
              </a:rPr>
              <a:t>There is an index available to compare the stocks outcome with. S&amp;P500 is a combinations of top 500 stocks in US stock market.</a:t>
            </a:r>
          </a:p>
          <a:p>
            <a:pPr marL="0" indent="0">
              <a:lnSpc>
                <a:spcPct val="120000"/>
              </a:lnSpc>
              <a:buNone/>
            </a:pPr>
            <a:endParaRPr lang="en-IN" sz="28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20000"/>
              </a:lnSpc>
              <a:buFont typeface="Arial" panose="020B0604020202020204" pitchFamily="34" charset="0"/>
              <a:buChar char="•"/>
            </a:pPr>
            <a:r>
              <a:rPr lang="en-IN" sz="2800" dirty="0">
                <a:solidFill>
                  <a:schemeClr val="accent3"/>
                </a:solidFill>
                <a:latin typeface="Calibri" panose="020F0502020204030204" pitchFamily="34" charset="0"/>
                <a:ea typeface="Calibri" panose="020F0502020204030204" pitchFamily="34" charset="0"/>
                <a:cs typeface="Calibri" panose="020F0502020204030204" pitchFamily="34" charset="0"/>
              </a:rPr>
              <a:t>This is the list of stocks with their abbreviation and Industry and company name.</a:t>
            </a:r>
          </a:p>
          <a:p>
            <a:endParaRPr lang="en-IN" dirty="0"/>
          </a:p>
        </p:txBody>
      </p:sp>
      <p:pic>
        <p:nvPicPr>
          <p:cNvPr id="7" name="object 5">
            <a:extLst>
              <a:ext uri="{FF2B5EF4-FFF2-40B4-BE49-F238E27FC236}">
                <a16:creationId xmlns:a16="http://schemas.microsoft.com/office/drawing/2014/main" id="{7553A66F-AB31-ACA1-6AFA-F3C1141B41DF}"/>
              </a:ext>
            </a:extLst>
          </p:cNvPr>
          <p:cNvPicPr>
            <a:picLocks noGrp="1"/>
          </p:cNvPicPr>
          <p:nvPr>
            <p:ph sz="half" idx="2"/>
          </p:nvPr>
        </p:nvPicPr>
        <p:blipFill>
          <a:blip r:embed="rId2">
            <a:extLst>
              <a:ext uri="{28A0092B-C50C-407E-A947-70E740481C1C}">
                <a14:useLocalDpi xmlns:a14="http://schemas.microsoft.com/office/drawing/2010/main" val="0"/>
              </a:ext>
            </a:extLst>
          </a:blip>
          <a:stretch/>
        </p:blipFill>
        <p:spPr>
          <a:xfrm>
            <a:off x="6096000" y="1056610"/>
            <a:ext cx="5175251" cy="4744779"/>
          </a:xfrm>
          <a:prstGeom prst="rect">
            <a:avLst/>
          </a:prstGeom>
          <a:ln>
            <a:solidFill>
              <a:schemeClr val="tx1"/>
            </a:solidFill>
          </a:ln>
        </p:spPr>
      </p:pic>
    </p:spTree>
    <p:extLst>
      <p:ext uri="{BB962C8B-B14F-4D97-AF65-F5344CB8AC3E}">
        <p14:creationId xmlns:p14="http://schemas.microsoft.com/office/powerpoint/2010/main" val="198461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28338BEA-FFA9-5055-294D-8AD409848D14}"/>
              </a:ext>
            </a:extLst>
          </p:cNvPr>
          <p:cNvSpPr>
            <a:spLocks noGrp="1"/>
          </p:cNvSpPr>
          <p:nvPr>
            <p:ph type="body" idx="1"/>
          </p:nvPr>
        </p:nvSpPr>
        <p:spPr>
          <a:xfrm>
            <a:off x="839786" y="470710"/>
            <a:ext cx="5157787" cy="823912"/>
          </a:xfrm>
        </p:spPr>
        <p:txBody>
          <a:bodyPr>
            <a:normAutofit/>
          </a:bodyPr>
          <a:lstStyle/>
          <a:p>
            <a:r>
              <a:rPr lang="en-IN" sz="2000" dirty="0">
                <a:solidFill>
                  <a:schemeClr val="accent3"/>
                </a:solidFill>
              </a:rPr>
              <a:t>VISUALIZATION OF ACTUAL STOCK VALUES</a:t>
            </a:r>
          </a:p>
        </p:txBody>
      </p:sp>
      <p:pic>
        <p:nvPicPr>
          <p:cNvPr id="19" name="Content Placeholder 18">
            <a:extLst>
              <a:ext uri="{FF2B5EF4-FFF2-40B4-BE49-F238E27FC236}">
                <a16:creationId xmlns:a16="http://schemas.microsoft.com/office/drawing/2014/main" id="{41FF9B70-E449-8D5F-F0F8-1E996F14D889}"/>
              </a:ext>
            </a:extLst>
          </p:cNvPr>
          <p:cNvPicPr>
            <a:picLocks noGrp="1" noChangeAspect="1"/>
          </p:cNvPicPr>
          <p:nvPr>
            <p:ph sz="half" idx="2"/>
          </p:nvPr>
        </p:nvPicPr>
        <p:blipFill>
          <a:blip r:embed="rId2"/>
          <a:stretch>
            <a:fillRect/>
          </a:stretch>
        </p:blipFill>
        <p:spPr>
          <a:xfrm>
            <a:off x="513184" y="1355077"/>
            <a:ext cx="5484389" cy="3332049"/>
          </a:xfrm>
        </p:spPr>
      </p:pic>
      <p:sp>
        <p:nvSpPr>
          <p:cNvPr id="11" name="Text Placeholder 10">
            <a:extLst>
              <a:ext uri="{FF2B5EF4-FFF2-40B4-BE49-F238E27FC236}">
                <a16:creationId xmlns:a16="http://schemas.microsoft.com/office/drawing/2014/main" id="{78E10E16-F982-30CB-72D1-B0FC8BCB3B33}"/>
              </a:ext>
            </a:extLst>
          </p:cNvPr>
          <p:cNvSpPr>
            <a:spLocks noGrp="1"/>
          </p:cNvSpPr>
          <p:nvPr>
            <p:ph type="body" sz="quarter" idx="3"/>
          </p:nvPr>
        </p:nvSpPr>
        <p:spPr>
          <a:xfrm>
            <a:off x="5997573" y="440483"/>
            <a:ext cx="5539273" cy="884367"/>
          </a:xfrm>
        </p:spPr>
        <p:txBody>
          <a:bodyPr>
            <a:normAutofit/>
          </a:bodyPr>
          <a:lstStyle/>
          <a:p>
            <a:r>
              <a:rPr lang="en-IN" sz="2000" dirty="0">
                <a:solidFill>
                  <a:schemeClr val="accent3"/>
                </a:solidFill>
              </a:rPr>
              <a:t>VISUALIZATION OF NORMALIZED STOCK VALUES</a:t>
            </a:r>
          </a:p>
        </p:txBody>
      </p:sp>
      <p:pic>
        <p:nvPicPr>
          <p:cNvPr id="15" name="Content Placeholder 14">
            <a:extLst>
              <a:ext uri="{FF2B5EF4-FFF2-40B4-BE49-F238E27FC236}">
                <a16:creationId xmlns:a16="http://schemas.microsoft.com/office/drawing/2014/main" id="{1DA3B5D1-A34A-A681-8D67-8C9FDCD21AF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5944817" y="1464153"/>
            <a:ext cx="5484389" cy="3332049"/>
          </a:xfrm>
          <a:prstGeom prst="rect">
            <a:avLst/>
          </a:prstGeom>
          <a:ln>
            <a:solidFill>
              <a:schemeClr val="tx1"/>
            </a:solidFill>
          </a:ln>
        </p:spPr>
      </p:pic>
      <p:sp>
        <p:nvSpPr>
          <p:cNvPr id="20" name="TextBox 19">
            <a:extLst>
              <a:ext uri="{FF2B5EF4-FFF2-40B4-BE49-F238E27FC236}">
                <a16:creationId xmlns:a16="http://schemas.microsoft.com/office/drawing/2014/main" id="{AA40E21A-6D25-F7F2-D4E4-5C32FB80BF75}"/>
              </a:ext>
            </a:extLst>
          </p:cNvPr>
          <p:cNvSpPr txBox="1"/>
          <p:nvPr/>
        </p:nvSpPr>
        <p:spPr>
          <a:xfrm>
            <a:off x="640703" y="5113176"/>
            <a:ext cx="5228252" cy="1200329"/>
          </a:xfrm>
          <a:prstGeom prst="rect">
            <a:avLst/>
          </a:prstGeom>
          <a:noFill/>
        </p:spPr>
        <p:txBody>
          <a:bodyPr wrap="square" rtlCol="0">
            <a:spAutoFit/>
          </a:bodyPr>
          <a:lstStyle/>
          <a:p>
            <a:r>
              <a:rPr lang="en-US"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 depicted graph illustrates the performance of various stocks over the past five years. It is evident from the graph that Amazon and Google have outperformed other stocks during this period.</a:t>
            </a:r>
            <a:endParaRPr lang="en-IN"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E1F1BB47-A487-76D0-439D-B1849DA589B9}"/>
              </a:ext>
            </a:extLst>
          </p:cNvPr>
          <p:cNvSpPr txBox="1"/>
          <p:nvPr/>
        </p:nvSpPr>
        <p:spPr>
          <a:xfrm>
            <a:off x="6169025" y="5113176"/>
            <a:ext cx="5337175" cy="1200329"/>
          </a:xfrm>
          <a:prstGeom prst="rect">
            <a:avLst/>
          </a:prstGeom>
          <a:noFill/>
        </p:spPr>
        <p:txBody>
          <a:bodyPr wrap="square" rtlCol="0">
            <a:spAutoFit/>
          </a:bodyPr>
          <a:lstStyle/>
          <a:p>
            <a:r>
              <a:rPr lang="en-US"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 presented graph demonstrates the performance of all stocks relative to the S&amp;P500 index. It is notable that eight stocks have exhibited returns exceeding 80% by the conclusion of the 5-year period</a:t>
            </a:r>
            <a:endParaRPr lang="en-IN"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270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8C3A-2AB3-850C-2944-4C4AA4FB3409}"/>
              </a:ext>
            </a:extLst>
          </p:cNvPr>
          <p:cNvSpPr>
            <a:spLocks noGrp="1"/>
          </p:cNvSpPr>
          <p:nvPr>
            <p:ph type="title"/>
          </p:nvPr>
        </p:nvSpPr>
        <p:spPr>
          <a:xfrm>
            <a:off x="667882" y="674222"/>
            <a:ext cx="8718714" cy="1163909"/>
          </a:xfrm>
        </p:spPr>
        <p:txBody>
          <a:bodyPr>
            <a:normAutofit fontScale="90000"/>
          </a:bodyPr>
          <a:lstStyle/>
          <a:p>
            <a:r>
              <a:rPr lang="en-IN" dirty="0"/>
              <a:t> </a:t>
            </a:r>
            <a:r>
              <a:rPr lang="en-IN" dirty="0">
                <a:solidFill>
                  <a:schemeClr val="accent3"/>
                </a:solidFill>
              </a:rPr>
              <a:t>SECTOR WISE ANALYSIS-AVIATION</a:t>
            </a:r>
          </a:p>
        </p:txBody>
      </p:sp>
      <p:sp>
        <p:nvSpPr>
          <p:cNvPr id="3" name="Content Placeholder 2">
            <a:extLst>
              <a:ext uri="{FF2B5EF4-FFF2-40B4-BE49-F238E27FC236}">
                <a16:creationId xmlns:a16="http://schemas.microsoft.com/office/drawing/2014/main" id="{9980C97A-8774-40D5-9E93-4BC22AA0D2B0}"/>
              </a:ext>
            </a:extLst>
          </p:cNvPr>
          <p:cNvSpPr>
            <a:spLocks noGrp="1"/>
          </p:cNvSpPr>
          <p:nvPr>
            <p:ph sz="half" idx="1"/>
          </p:nvPr>
        </p:nvSpPr>
        <p:spPr>
          <a:xfrm>
            <a:off x="1103312" y="2060575"/>
            <a:ext cx="4830957" cy="4195763"/>
          </a:xfrm>
        </p:spPr>
        <p:txBody>
          <a:bodyPr>
            <a:normAutofit fontScale="92500" lnSpcReduction="10000"/>
          </a:bodyPr>
          <a:lstStyle/>
          <a:p>
            <a:pPr algn="just">
              <a:buFont typeface="Arial" panose="020B0604020202020204" pitchFamily="34" charset="0"/>
              <a:buChar char="•"/>
            </a:pPr>
            <a:r>
              <a:rPr lang="en-US" sz="22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Market took a massive hit in 2020 due to corona pandemic which resulted in a bear market.</a:t>
            </a:r>
          </a:p>
          <a:p>
            <a:pPr algn="just">
              <a:buFont typeface="Arial" panose="020B0604020202020204" pitchFamily="34" charset="0"/>
              <a:buChar char="•"/>
            </a:pPr>
            <a:r>
              <a:rPr lang="en-US" sz="2200" b="0" i="0" dirty="0" err="1">
                <a:solidFill>
                  <a:schemeClr val="accent3"/>
                </a:solidFill>
                <a:effectLst/>
                <a:latin typeface="Calibri" panose="020F0502020204030204" pitchFamily="34" charset="0"/>
                <a:ea typeface="Calibri" panose="020F0502020204030204" pitchFamily="34" charset="0"/>
                <a:cs typeface="Calibri" panose="020F0502020204030204" pitchFamily="34" charset="0"/>
              </a:rPr>
              <a:t>Eventhough</a:t>
            </a:r>
            <a:r>
              <a:rPr lang="en-US" sz="22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the market recovered </a:t>
            </a:r>
            <a:r>
              <a:rPr lang="en-US" sz="2200" b="0" i="0" spc="-1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but the Aviation Sector underperformed the market</a:t>
            </a:r>
          </a:p>
          <a:p>
            <a:pPr algn="just">
              <a:buFont typeface="Arial" panose="020B0604020202020204" pitchFamily="34" charset="0"/>
              <a:buChar char="•"/>
            </a:pPr>
            <a:r>
              <a:rPr lang="en-US" sz="2200" b="0" i="0" spc="-1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Despite the overall market recovery, the aviation sector struggled to regain its pre-pandemic strength. Factors such as travel restrictions, reduced passenger demand, and ongoing uncertainties in the industry  </a:t>
            </a:r>
            <a:r>
              <a:rPr lang="en-US" sz="2200" spc="-200" dirty="0">
                <a:solidFill>
                  <a:schemeClr val="accent3"/>
                </a:solidFill>
                <a:latin typeface="Calibri" panose="020F0502020204030204" pitchFamily="34" charset="0"/>
                <a:ea typeface="Calibri" panose="020F0502020204030204" pitchFamily="34" charset="0"/>
                <a:cs typeface="Calibri" panose="020F0502020204030204" pitchFamily="34" charset="0"/>
              </a:rPr>
              <a:t>may contributed to </a:t>
            </a:r>
            <a:r>
              <a:rPr lang="en-US" sz="2200" spc="-100" dirty="0">
                <a:solidFill>
                  <a:schemeClr val="accent3"/>
                </a:solidFill>
                <a:latin typeface="Calibri" panose="020F0502020204030204" pitchFamily="34" charset="0"/>
                <a:ea typeface="Calibri" panose="020F0502020204030204" pitchFamily="34" charset="0"/>
                <a:cs typeface="Calibri" panose="020F0502020204030204" pitchFamily="34" charset="0"/>
              </a:rPr>
              <a:t>the underperformance of aviation industry </a:t>
            </a:r>
            <a:r>
              <a:rPr lang="en-US" sz="2200" b="0" i="0" spc="-1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contributed to the underperformance of aviation-related stocks</a:t>
            </a:r>
          </a:p>
          <a:p>
            <a:endParaRPr lang="en-IN" dirty="0"/>
          </a:p>
        </p:txBody>
      </p:sp>
      <p:pic>
        <p:nvPicPr>
          <p:cNvPr id="10" name="Content Placeholder 9">
            <a:extLst>
              <a:ext uri="{FF2B5EF4-FFF2-40B4-BE49-F238E27FC236}">
                <a16:creationId xmlns:a16="http://schemas.microsoft.com/office/drawing/2014/main" id="{5022E994-5C22-334A-140C-951B979C7CF3}"/>
              </a:ext>
            </a:extLst>
          </p:cNvPr>
          <p:cNvPicPr>
            <a:picLocks noGrp="1" noChangeAspect="1"/>
          </p:cNvPicPr>
          <p:nvPr>
            <p:ph sz="half" idx="2"/>
          </p:nvPr>
        </p:nvPicPr>
        <p:blipFill>
          <a:blip r:embed="rId2"/>
          <a:stretch>
            <a:fillRect/>
          </a:stretch>
        </p:blipFill>
        <p:spPr>
          <a:xfrm>
            <a:off x="6126359" y="1905000"/>
            <a:ext cx="5397759" cy="4351338"/>
          </a:xfrm>
        </p:spPr>
      </p:pic>
    </p:spTree>
    <p:extLst>
      <p:ext uri="{BB962C8B-B14F-4D97-AF65-F5344CB8AC3E}">
        <p14:creationId xmlns:p14="http://schemas.microsoft.com/office/powerpoint/2010/main" val="378576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9A13-7F8A-67D4-7E59-AC33728B0A97}"/>
              </a:ext>
            </a:extLst>
          </p:cNvPr>
          <p:cNvSpPr>
            <a:spLocks noGrp="1"/>
          </p:cNvSpPr>
          <p:nvPr>
            <p:ph type="title"/>
          </p:nvPr>
        </p:nvSpPr>
        <p:spPr>
          <a:xfrm>
            <a:off x="1295402" y="982132"/>
            <a:ext cx="4302965" cy="1397174"/>
          </a:xfrm>
        </p:spPr>
        <p:txBody>
          <a:bodyPr>
            <a:normAutofit/>
          </a:bodyPr>
          <a:lstStyle/>
          <a:p>
            <a:r>
              <a:rPr lang="en-IN" dirty="0"/>
              <a:t>                </a:t>
            </a:r>
            <a:r>
              <a:rPr lang="en-IN" sz="3600" dirty="0">
                <a:solidFill>
                  <a:schemeClr val="accent3"/>
                </a:solidFill>
              </a:rPr>
              <a:t>FINANCE SECTOR</a:t>
            </a:r>
          </a:p>
        </p:txBody>
      </p:sp>
      <p:sp>
        <p:nvSpPr>
          <p:cNvPr id="3" name="Content Placeholder 2">
            <a:extLst>
              <a:ext uri="{FF2B5EF4-FFF2-40B4-BE49-F238E27FC236}">
                <a16:creationId xmlns:a16="http://schemas.microsoft.com/office/drawing/2014/main" id="{1BECFDC1-9CAF-70FF-217A-7B0FFBDB090D}"/>
              </a:ext>
            </a:extLst>
          </p:cNvPr>
          <p:cNvSpPr>
            <a:spLocks noGrp="1"/>
          </p:cNvSpPr>
          <p:nvPr>
            <p:ph sz="half" idx="1"/>
          </p:nvPr>
        </p:nvSpPr>
        <p:spPr/>
        <p:txBody>
          <a:bodyPr>
            <a:normAutofit lnSpcReduction="10000"/>
          </a:bodyPr>
          <a:lstStyle/>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Despite the significant downturn in the market in 2020 caused by the COVID-19 pandemic Morgan Stanley and Goldman Sachs not only recovered but also outperformed the sector.</a:t>
            </a:r>
          </a:p>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While these two financial institutions managed to bounce back strongly, the majority of stocks experienced negative impacts from the pandemic-induced market challenges.</a:t>
            </a:r>
          </a:p>
          <a:p>
            <a:endParaRPr lang="en-IN" dirty="0"/>
          </a:p>
        </p:txBody>
      </p:sp>
      <p:pic>
        <p:nvPicPr>
          <p:cNvPr id="6" name="Content Placeholder 5">
            <a:extLst>
              <a:ext uri="{FF2B5EF4-FFF2-40B4-BE49-F238E27FC236}">
                <a16:creationId xmlns:a16="http://schemas.microsoft.com/office/drawing/2014/main" id="{E73DC39F-3F31-D29C-10BC-6E336F6AF843}"/>
              </a:ext>
            </a:extLst>
          </p:cNvPr>
          <p:cNvPicPr>
            <a:picLocks noGrp="1" noChangeAspect="1"/>
          </p:cNvPicPr>
          <p:nvPr>
            <p:ph sz="half" idx="2"/>
          </p:nvPr>
        </p:nvPicPr>
        <p:blipFill>
          <a:blip r:embed="rId2"/>
          <a:stretch>
            <a:fillRect/>
          </a:stretch>
        </p:blipFill>
        <p:spPr>
          <a:xfrm>
            <a:off x="6096000" y="1519111"/>
            <a:ext cx="5565710" cy="4351337"/>
          </a:xfrm>
        </p:spPr>
      </p:pic>
    </p:spTree>
    <p:extLst>
      <p:ext uri="{BB962C8B-B14F-4D97-AF65-F5344CB8AC3E}">
        <p14:creationId xmlns:p14="http://schemas.microsoft.com/office/powerpoint/2010/main" val="168379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E4E8-4E47-EA0D-F26B-1491CF5EBC28}"/>
              </a:ext>
            </a:extLst>
          </p:cNvPr>
          <p:cNvSpPr>
            <a:spLocks noGrp="1"/>
          </p:cNvSpPr>
          <p:nvPr>
            <p:ph type="title"/>
          </p:nvPr>
        </p:nvSpPr>
        <p:spPr/>
        <p:txBody>
          <a:bodyPr/>
          <a:lstStyle/>
          <a:p>
            <a:r>
              <a:rPr lang="en-IN" dirty="0">
                <a:solidFill>
                  <a:schemeClr val="accent3"/>
                </a:solidFill>
              </a:rPr>
              <a:t>PHARMA &amp; HEALTHCARE</a:t>
            </a:r>
          </a:p>
        </p:txBody>
      </p:sp>
      <p:sp>
        <p:nvSpPr>
          <p:cNvPr id="3" name="Content Placeholder 2">
            <a:extLst>
              <a:ext uri="{FF2B5EF4-FFF2-40B4-BE49-F238E27FC236}">
                <a16:creationId xmlns:a16="http://schemas.microsoft.com/office/drawing/2014/main" id="{41CF4614-B5AA-93CD-79ED-262B856182EE}"/>
              </a:ext>
            </a:extLst>
          </p:cNvPr>
          <p:cNvSpPr>
            <a:spLocks noGrp="1"/>
          </p:cNvSpPr>
          <p:nvPr>
            <p:ph sz="half" idx="1"/>
          </p:nvPr>
        </p:nvSpPr>
        <p:spPr>
          <a:xfrm>
            <a:off x="1103312" y="2060575"/>
            <a:ext cx="4663006" cy="4195763"/>
          </a:xfrm>
        </p:spPr>
        <p:txBody>
          <a:bodyPr>
            <a:normAutofit/>
          </a:bodyPr>
          <a:lstStyle/>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Health and pharma sector showed rapid growth after the market crash due to covid pandemic in comparison to other industries.</a:t>
            </a:r>
          </a:p>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United Health, Johnson &amp; </a:t>
            </a:r>
            <a:r>
              <a:rPr lang="en-US" sz="2000" b="0" i="0" dirty="0" err="1">
                <a:solidFill>
                  <a:schemeClr val="accent3"/>
                </a:solidFill>
                <a:effectLst/>
                <a:latin typeface="Calibri" panose="020F0502020204030204" pitchFamily="34" charset="0"/>
                <a:ea typeface="Calibri" panose="020F0502020204030204" pitchFamily="34" charset="0"/>
                <a:cs typeface="Calibri" panose="020F0502020204030204" pitchFamily="34" charset="0"/>
              </a:rPr>
              <a:t>Johsnson</a:t>
            </a: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have performed well when compared to S&amp;P Index</a:t>
            </a:r>
          </a:p>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Bausch Health is consistently performed very badly over the years when compared to other stocks in the same sector</a:t>
            </a:r>
          </a:p>
          <a:p>
            <a:endParaRPr lang="en-IN" dirty="0"/>
          </a:p>
        </p:txBody>
      </p:sp>
      <p:pic>
        <p:nvPicPr>
          <p:cNvPr id="6" name="Content Placeholder 5">
            <a:extLst>
              <a:ext uri="{FF2B5EF4-FFF2-40B4-BE49-F238E27FC236}">
                <a16:creationId xmlns:a16="http://schemas.microsoft.com/office/drawing/2014/main" id="{5EB98416-3734-AE6C-5D63-EC17CD890F11}"/>
              </a:ext>
            </a:extLst>
          </p:cNvPr>
          <p:cNvPicPr>
            <a:picLocks noGrp="1" noChangeAspect="1"/>
          </p:cNvPicPr>
          <p:nvPr>
            <p:ph sz="half" idx="2"/>
          </p:nvPr>
        </p:nvPicPr>
        <p:blipFill>
          <a:blip r:embed="rId2"/>
          <a:stretch>
            <a:fillRect/>
          </a:stretch>
        </p:blipFill>
        <p:spPr>
          <a:xfrm>
            <a:off x="6229350" y="1853248"/>
            <a:ext cx="5181600" cy="4142792"/>
          </a:xfrm>
        </p:spPr>
      </p:pic>
    </p:spTree>
    <p:extLst>
      <p:ext uri="{BB962C8B-B14F-4D97-AF65-F5344CB8AC3E}">
        <p14:creationId xmlns:p14="http://schemas.microsoft.com/office/powerpoint/2010/main" val="31192617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46</TotalTime>
  <Words>1622</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Garamond</vt:lpstr>
      <vt:lpstr>Times New Roman</vt:lpstr>
      <vt:lpstr>Organic</vt:lpstr>
      <vt:lpstr>Strategic Portfolio Analysis and Investment Consultation for Clients</vt:lpstr>
      <vt:lpstr>                        AGENDA</vt:lpstr>
      <vt:lpstr>                      OBJECTIVE</vt:lpstr>
      <vt:lpstr>KEY FINDINGS</vt:lpstr>
      <vt:lpstr>                     STOCK DATA </vt:lpstr>
      <vt:lpstr>PowerPoint Presentation</vt:lpstr>
      <vt:lpstr> SECTOR WISE ANALYSIS-AVIATION</vt:lpstr>
      <vt:lpstr>                FINANCE SECTOR</vt:lpstr>
      <vt:lpstr>PHARMA &amp; HEALTHCARE</vt:lpstr>
      <vt:lpstr>                     TECHNOLOGY</vt:lpstr>
      <vt:lpstr>       CORRELATION AMONG STOCKS</vt:lpstr>
      <vt:lpstr>                               KEY METRICS</vt:lpstr>
      <vt:lpstr>      ANNUALIZED RETURN &amp; ANNUALIZED RISK</vt:lpstr>
      <vt:lpstr>                    SHARPE RATIO</vt:lpstr>
      <vt:lpstr>             PORTFOLIO ANALYSIS</vt:lpstr>
      <vt:lpstr>       PATRICK JYENGER PORTFOLIO </vt:lpstr>
      <vt:lpstr>               PETER JYENGER PORTFOLIO</vt:lpstr>
      <vt:lpstr>                    METHODOLOGY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Portfolio Analysis and Investment Consultation for Clients</dc:title>
  <dc:creator>Shashant Rathore</dc:creator>
  <cp:lastModifiedBy>ashlesha kamble</cp:lastModifiedBy>
  <cp:revision>2</cp:revision>
  <dcterms:created xsi:type="dcterms:W3CDTF">2024-01-12T21:07:47Z</dcterms:created>
  <dcterms:modified xsi:type="dcterms:W3CDTF">2025-01-12T17:49:37Z</dcterms:modified>
</cp:coreProperties>
</file>