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notesMasterIdLst>
    <p:notesMasterId r:id="rId37"/>
  </p:notesMasterIdLst>
  <p:sldIdLst>
    <p:sldId id="256" r:id="rId2"/>
    <p:sldId id="293" r:id="rId3"/>
    <p:sldId id="257" r:id="rId4"/>
    <p:sldId id="287" r:id="rId5"/>
    <p:sldId id="277" r:id="rId6"/>
    <p:sldId id="259" r:id="rId7"/>
    <p:sldId id="260" r:id="rId8"/>
    <p:sldId id="261" r:id="rId9"/>
    <p:sldId id="262" r:id="rId10"/>
    <p:sldId id="263" r:id="rId11"/>
    <p:sldId id="265" r:id="rId12"/>
    <p:sldId id="266" r:id="rId13"/>
    <p:sldId id="267" r:id="rId14"/>
    <p:sldId id="268" r:id="rId15"/>
    <p:sldId id="269" r:id="rId16"/>
    <p:sldId id="274" r:id="rId17"/>
    <p:sldId id="273" r:id="rId18"/>
    <p:sldId id="276" r:id="rId19"/>
    <p:sldId id="275" r:id="rId20"/>
    <p:sldId id="271" r:id="rId21"/>
    <p:sldId id="272" r:id="rId22"/>
    <p:sldId id="278" r:id="rId23"/>
    <p:sldId id="279" r:id="rId24"/>
    <p:sldId id="280" r:id="rId25"/>
    <p:sldId id="281" r:id="rId26"/>
    <p:sldId id="285" r:id="rId27"/>
    <p:sldId id="288" r:id="rId28"/>
    <p:sldId id="289" r:id="rId29"/>
    <p:sldId id="290" r:id="rId30"/>
    <p:sldId id="291" r:id="rId31"/>
    <p:sldId id="284" r:id="rId32"/>
    <p:sldId id="282" r:id="rId33"/>
    <p:sldId id="286" r:id="rId34"/>
    <p:sldId id="283" r:id="rId35"/>
    <p:sldId id="29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8308098209" initials="9" lastIdx="3" clrIdx="0">
    <p:extLst>
      <p:ext uri="{19B8F6BF-5375-455C-9EA6-DF929625EA0E}">
        <p15:presenceInfo xmlns:p15="http://schemas.microsoft.com/office/powerpoint/2012/main" userId="98ca2937c75a7e0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5730" autoAdjust="0"/>
  </p:normalViewPr>
  <p:slideViewPr>
    <p:cSldViewPr snapToGrid="0">
      <p:cViewPr varScale="1">
        <p:scale>
          <a:sx n="92" d="100"/>
          <a:sy n="92" d="100"/>
        </p:scale>
        <p:origin x="106"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70F3F-C35D-4807-8CAD-F3142190F6DD}" type="datetimeFigureOut">
              <a:rPr lang="en-IN" smtClean="0"/>
              <a:t>16-11-2021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F05551-C0CC-47A5-B82F-8A3960261E5A}" type="slidenum">
              <a:rPr lang="en-IN" smtClean="0"/>
              <a:t>‹#›</a:t>
            </a:fld>
            <a:endParaRPr lang="en-IN"/>
          </a:p>
        </p:txBody>
      </p:sp>
    </p:spTree>
    <p:extLst>
      <p:ext uri="{BB962C8B-B14F-4D97-AF65-F5344CB8AC3E}">
        <p14:creationId xmlns:p14="http://schemas.microsoft.com/office/powerpoint/2010/main" val="943849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F05551-C0CC-47A5-B82F-8A3960261E5A}" type="slidenum">
              <a:rPr lang="en-IN" smtClean="0"/>
              <a:t>12</a:t>
            </a:fld>
            <a:endParaRPr lang="en-IN"/>
          </a:p>
        </p:txBody>
      </p:sp>
    </p:spTree>
    <p:extLst>
      <p:ext uri="{BB962C8B-B14F-4D97-AF65-F5344CB8AC3E}">
        <p14:creationId xmlns:p14="http://schemas.microsoft.com/office/powerpoint/2010/main" val="4128424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0FDF58-63C6-4209-A20B-73DAED895077}"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E72F5-74D9-4681-949E-F7F587119B84}" type="slidenum">
              <a:rPr lang="en-IN" smtClean="0"/>
              <a:t>‹#›</a:t>
            </a:fld>
            <a:endParaRPr lang="en-IN"/>
          </a:p>
        </p:txBody>
      </p:sp>
    </p:spTree>
    <p:extLst>
      <p:ext uri="{BB962C8B-B14F-4D97-AF65-F5344CB8AC3E}">
        <p14:creationId xmlns:p14="http://schemas.microsoft.com/office/powerpoint/2010/main" val="2314501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0FDF58-63C6-4209-A20B-73DAED895077}"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E72F5-74D9-4681-949E-F7F587119B84}" type="slidenum">
              <a:rPr lang="en-IN" smtClean="0"/>
              <a:t>‹#›</a:t>
            </a:fld>
            <a:endParaRPr lang="en-IN"/>
          </a:p>
        </p:txBody>
      </p:sp>
    </p:spTree>
    <p:extLst>
      <p:ext uri="{BB962C8B-B14F-4D97-AF65-F5344CB8AC3E}">
        <p14:creationId xmlns:p14="http://schemas.microsoft.com/office/powerpoint/2010/main" val="1415977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0FDF58-63C6-4209-A20B-73DAED895077}"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E72F5-74D9-4681-949E-F7F587119B8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83771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0FDF58-63C6-4209-A20B-73DAED895077}"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E72F5-74D9-4681-949E-F7F587119B84}" type="slidenum">
              <a:rPr lang="en-IN" smtClean="0"/>
              <a:t>‹#›</a:t>
            </a:fld>
            <a:endParaRPr lang="en-IN"/>
          </a:p>
        </p:txBody>
      </p:sp>
    </p:spTree>
    <p:extLst>
      <p:ext uri="{BB962C8B-B14F-4D97-AF65-F5344CB8AC3E}">
        <p14:creationId xmlns:p14="http://schemas.microsoft.com/office/powerpoint/2010/main" val="375264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0FDF58-63C6-4209-A20B-73DAED895077}"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E72F5-74D9-4681-949E-F7F587119B8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66187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0FDF58-63C6-4209-A20B-73DAED895077}"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E72F5-74D9-4681-949E-F7F587119B84}" type="slidenum">
              <a:rPr lang="en-IN" smtClean="0"/>
              <a:t>‹#›</a:t>
            </a:fld>
            <a:endParaRPr lang="en-IN"/>
          </a:p>
        </p:txBody>
      </p:sp>
    </p:spTree>
    <p:extLst>
      <p:ext uri="{BB962C8B-B14F-4D97-AF65-F5344CB8AC3E}">
        <p14:creationId xmlns:p14="http://schemas.microsoft.com/office/powerpoint/2010/main" val="4183362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FDF58-63C6-4209-A20B-73DAED895077}"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E72F5-74D9-4681-949E-F7F587119B84}" type="slidenum">
              <a:rPr lang="en-IN" smtClean="0"/>
              <a:t>‹#›</a:t>
            </a:fld>
            <a:endParaRPr lang="en-IN"/>
          </a:p>
        </p:txBody>
      </p:sp>
    </p:spTree>
    <p:extLst>
      <p:ext uri="{BB962C8B-B14F-4D97-AF65-F5344CB8AC3E}">
        <p14:creationId xmlns:p14="http://schemas.microsoft.com/office/powerpoint/2010/main" val="2020490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FDF58-63C6-4209-A20B-73DAED895077}"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E72F5-74D9-4681-949E-F7F587119B84}" type="slidenum">
              <a:rPr lang="en-IN" smtClean="0"/>
              <a:t>‹#›</a:t>
            </a:fld>
            <a:endParaRPr lang="en-IN"/>
          </a:p>
        </p:txBody>
      </p:sp>
    </p:spTree>
    <p:extLst>
      <p:ext uri="{BB962C8B-B14F-4D97-AF65-F5344CB8AC3E}">
        <p14:creationId xmlns:p14="http://schemas.microsoft.com/office/powerpoint/2010/main" val="420454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FDF58-63C6-4209-A20B-73DAED895077}"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E72F5-74D9-4681-949E-F7F587119B84}" type="slidenum">
              <a:rPr lang="en-IN" smtClean="0"/>
              <a:t>‹#›</a:t>
            </a:fld>
            <a:endParaRPr lang="en-IN"/>
          </a:p>
        </p:txBody>
      </p:sp>
    </p:spTree>
    <p:extLst>
      <p:ext uri="{BB962C8B-B14F-4D97-AF65-F5344CB8AC3E}">
        <p14:creationId xmlns:p14="http://schemas.microsoft.com/office/powerpoint/2010/main" val="261507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0FDF58-63C6-4209-A20B-73DAED895077}" type="datetimeFigureOut">
              <a:rPr lang="en-IN" smtClean="0"/>
              <a:t>16-11-2021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E72F5-74D9-4681-949E-F7F587119B84}" type="slidenum">
              <a:rPr lang="en-IN" smtClean="0"/>
              <a:t>‹#›</a:t>
            </a:fld>
            <a:endParaRPr lang="en-IN"/>
          </a:p>
        </p:txBody>
      </p:sp>
    </p:spTree>
    <p:extLst>
      <p:ext uri="{BB962C8B-B14F-4D97-AF65-F5344CB8AC3E}">
        <p14:creationId xmlns:p14="http://schemas.microsoft.com/office/powerpoint/2010/main" val="2905356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0FDF58-63C6-4209-A20B-73DAED895077}" type="datetimeFigureOut">
              <a:rPr lang="en-IN" smtClean="0"/>
              <a:t>16-11-2021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E72F5-74D9-4681-949E-F7F587119B84}" type="slidenum">
              <a:rPr lang="en-IN" smtClean="0"/>
              <a:t>‹#›</a:t>
            </a:fld>
            <a:endParaRPr lang="en-IN"/>
          </a:p>
        </p:txBody>
      </p:sp>
    </p:spTree>
    <p:extLst>
      <p:ext uri="{BB962C8B-B14F-4D97-AF65-F5344CB8AC3E}">
        <p14:creationId xmlns:p14="http://schemas.microsoft.com/office/powerpoint/2010/main" val="1917233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0FDF58-63C6-4209-A20B-73DAED895077}" type="datetimeFigureOut">
              <a:rPr lang="en-IN" smtClean="0"/>
              <a:t>16-11-2021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0E72F5-74D9-4681-949E-F7F587119B84}" type="slidenum">
              <a:rPr lang="en-IN" smtClean="0"/>
              <a:t>‹#›</a:t>
            </a:fld>
            <a:endParaRPr lang="en-IN"/>
          </a:p>
        </p:txBody>
      </p:sp>
    </p:spTree>
    <p:extLst>
      <p:ext uri="{BB962C8B-B14F-4D97-AF65-F5344CB8AC3E}">
        <p14:creationId xmlns:p14="http://schemas.microsoft.com/office/powerpoint/2010/main" val="219674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0FDF58-63C6-4209-A20B-73DAED895077}" type="datetimeFigureOut">
              <a:rPr lang="en-IN" smtClean="0"/>
              <a:t>16-11-2021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0E72F5-74D9-4681-949E-F7F587119B84}" type="slidenum">
              <a:rPr lang="en-IN" smtClean="0"/>
              <a:t>‹#›</a:t>
            </a:fld>
            <a:endParaRPr lang="en-IN"/>
          </a:p>
        </p:txBody>
      </p:sp>
    </p:spTree>
    <p:extLst>
      <p:ext uri="{BB962C8B-B14F-4D97-AF65-F5344CB8AC3E}">
        <p14:creationId xmlns:p14="http://schemas.microsoft.com/office/powerpoint/2010/main" val="643532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FDF58-63C6-4209-A20B-73DAED895077}" type="datetimeFigureOut">
              <a:rPr lang="en-IN" smtClean="0"/>
              <a:t>16-11-2021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0E72F5-74D9-4681-949E-F7F587119B84}" type="slidenum">
              <a:rPr lang="en-IN" smtClean="0"/>
              <a:t>‹#›</a:t>
            </a:fld>
            <a:endParaRPr lang="en-IN"/>
          </a:p>
        </p:txBody>
      </p:sp>
    </p:spTree>
    <p:extLst>
      <p:ext uri="{BB962C8B-B14F-4D97-AF65-F5344CB8AC3E}">
        <p14:creationId xmlns:p14="http://schemas.microsoft.com/office/powerpoint/2010/main" val="352969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0FDF58-63C6-4209-A20B-73DAED895077}" type="datetimeFigureOut">
              <a:rPr lang="en-IN" smtClean="0"/>
              <a:t>16-11-2021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E72F5-74D9-4681-949E-F7F587119B84}" type="slidenum">
              <a:rPr lang="en-IN" smtClean="0"/>
              <a:t>‹#›</a:t>
            </a:fld>
            <a:endParaRPr lang="en-IN"/>
          </a:p>
        </p:txBody>
      </p:sp>
    </p:spTree>
    <p:extLst>
      <p:ext uri="{BB962C8B-B14F-4D97-AF65-F5344CB8AC3E}">
        <p14:creationId xmlns:p14="http://schemas.microsoft.com/office/powerpoint/2010/main" val="2887684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E72F5-74D9-4681-949E-F7F587119B84}" type="slidenum">
              <a:rPr lang="en-IN" smtClean="0"/>
              <a:t>‹#›</a:t>
            </a:fld>
            <a:endParaRPr lang="en-IN"/>
          </a:p>
        </p:txBody>
      </p:sp>
      <p:sp>
        <p:nvSpPr>
          <p:cNvPr id="5" name="Date Placeholder 4"/>
          <p:cNvSpPr>
            <a:spLocks noGrp="1"/>
          </p:cNvSpPr>
          <p:nvPr>
            <p:ph type="dt" sz="half" idx="10"/>
          </p:nvPr>
        </p:nvSpPr>
        <p:spPr/>
        <p:txBody>
          <a:bodyPr/>
          <a:lstStyle/>
          <a:p>
            <a:fld id="{720FDF58-63C6-4209-A20B-73DAED895077}" type="datetimeFigureOut">
              <a:rPr lang="en-IN" smtClean="0"/>
              <a:t>16-11-2021</a:t>
            </a:fld>
            <a:endParaRPr lang="en-IN"/>
          </a:p>
        </p:txBody>
      </p:sp>
    </p:spTree>
    <p:extLst>
      <p:ext uri="{BB962C8B-B14F-4D97-AF65-F5344CB8AC3E}">
        <p14:creationId xmlns:p14="http://schemas.microsoft.com/office/powerpoint/2010/main" val="3490554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0FDF58-63C6-4209-A20B-73DAED895077}" type="datetimeFigureOut">
              <a:rPr lang="en-IN" smtClean="0"/>
              <a:t>16-11-2021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0E72F5-74D9-4681-949E-F7F587119B84}" type="slidenum">
              <a:rPr lang="en-IN" smtClean="0"/>
              <a:t>‹#›</a:t>
            </a:fld>
            <a:endParaRPr lang="en-IN"/>
          </a:p>
        </p:txBody>
      </p:sp>
    </p:spTree>
    <p:extLst>
      <p:ext uri="{BB962C8B-B14F-4D97-AF65-F5344CB8AC3E}">
        <p14:creationId xmlns:p14="http://schemas.microsoft.com/office/powerpoint/2010/main" val="3672996549"/>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mlstack.cafe/interview-questions/classification"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759B9E1-64DE-4022-93B4-1E75EF4A8902}"/>
              </a:ext>
            </a:extLst>
          </p:cNvPr>
          <p:cNvSpPr>
            <a:spLocks noGrp="1"/>
          </p:cNvSpPr>
          <p:nvPr>
            <p:ph type="subTitle" idx="1"/>
          </p:nvPr>
        </p:nvSpPr>
        <p:spPr>
          <a:xfrm>
            <a:off x="465513" y="1912119"/>
            <a:ext cx="10831483" cy="4189423"/>
          </a:xfrm>
        </p:spPr>
        <p:txBody>
          <a:bodyPr>
            <a:normAutofit lnSpcReduction="10000"/>
          </a:bodyPr>
          <a:lstStyle/>
          <a:p>
            <a:r>
              <a:rPr lang="en-IN" sz="3600" b="1" u="sng" dirty="0">
                <a:solidFill>
                  <a:schemeClr val="accent6">
                    <a:lumMod val="75000"/>
                  </a:schemeClr>
                </a:solidFill>
              </a:rPr>
              <a:t>The Entrepreneurship Network, Internship</a:t>
            </a:r>
          </a:p>
          <a:p>
            <a:pPr algn="ctr"/>
            <a:r>
              <a:rPr lang="en-IN" sz="2800" b="1" dirty="0">
                <a:solidFill>
                  <a:schemeClr val="accent2">
                    <a:lumMod val="50000"/>
                  </a:schemeClr>
                </a:solidFill>
              </a:rPr>
              <a:t>MACHINE LEARNING </a:t>
            </a:r>
          </a:p>
          <a:p>
            <a:pPr algn="ctr"/>
            <a:r>
              <a:rPr lang="en-IN" sz="2800" b="1" dirty="0">
                <a:solidFill>
                  <a:schemeClr val="accent2">
                    <a:lumMod val="50000"/>
                  </a:schemeClr>
                </a:solidFill>
              </a:rPr>
              <a:t>Core task –1</a:t>
            </a:r>
          </a:p>
          <a:p>
            <a:pPr algn="ctr"/>
            <a:r>
              <a:rPr lang="en-IN" sz="2800" b="1" dirty="0">
                <a:solidFill>
                  <a:schemeClr val="accent2">
                    <a:lumMod val="50000"/>
                  </a:schemeClr>
                </a:solidFill>
              </a:rPr>
              <a:t>Employee ID – TEN/ML/371</a:t>
            </a:r>
          </a:p>
          <a:p>
            <a:endParaRPr lang="en-IN" sz="2800" b="1" dirty="0">
              <a:solidFill>
                <a:schemeClr val="accent1">
                  <a:lumMod val="75000"/>
                </a:schemeClr>
              </a:solidFill>
            </a:endParaRPr>
          </a:p>
          <a:p>
            <a:endParaRPr lang="en-IN" sz="2800" b="1" dirty="0">
              <a:solidFill>
                <a:schemeClr val="accent1">
                  <a:lumMod val="75000"/>
                </a:schemeClr>
              </a:solidFill>
            </a:endParaRPr>
          </a:p>
          <a:p>
            <a:r>
              <a:rPr lang="en-IN" sz="2800" b="1" dirty="0">
                <a:solidFill>
                  <a:schemeClr val="tx1"/>
                </a:solidFill>
              </a:rPr>
              <a:t>Presented by, </a:t>
            </a:r>
          </a:p>
          <a:p>
            <a:r>
              <a:rPr lang="en-IN" sz="2800" b="1" dirty="0">
                <a:solidFill>
                  <a:schemeClr val="tx1"/>
                </a:solidFill>
              </a:rPr>
              <a:t>     </a:t>
            </a:r>
            <a:r>
              <a:rPr lang="en-IN" sz="2800" b="1" dirty="0" err="1">
                <a:solidFill>
                  <a:schemeClr val="tx1"/>
                </a:solidFill>
              </a:rPr>
              <a:t>Ashlesha</a:t>
            </a:r>
            <a:r>
              <a:rPr lang="en-IN" sz="2800" b="1" dirty="0">
                <a:solidFill>
                  <a:schemeClr val="tx1"/>
                </a:solidFill>
              </a:rPr>
              <a:t> </a:t>
            </a:r>
            <a:r>
              <a:rPr lang="en-IN" sz="2800" b="1" dirty="0" err="1">
                <a:solidFill>
                  <a:schemeClr val="tx1"/>
                </a:solidFill>
              </a:rPr>
              <a:t>Datir</a:t>
            </a:r>
            <a:r>
              <a:rPr lang="en-IN" sz="2800" b="1" dirty="0">
                <a:solidFill>
                  <a:schemeClr val="tx1"/>
                </a:solidFill>
              </a:rPr>
              <a:t>.</a:t>
            </a:r>
          </a:p>
        </p:txBody>
      </p:sp>
      <p:pic>
        <p:nvPicPr>
          <p:cNvPr id="1026" name="Picture 2" descr="The Entrepreneurship Network | LinkedIn">
            <a:extLst>
              <a:ext uri="{FF2B5EF4-FFF2-40B4-BE49-F238E27FC236}">
                <a16:creationId xmlns:a16="http://schemas.microsoft.com/office/drawing/2014/main" id="{4851CC25-A2EA-40D0-8E29-3E72BABFF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7020" y="57206"/>
            <a:ext cx="3673929" cy="1854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212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779A-5EC7-4E8B-A09D-3776599DDBD1}"/>
              </a:ext>
            </a:extLst>
          </p:cNvPr>
          <p:cNvSpPr>
            <a:spLocks noGrp="1"/>
          </p:cNvSpPr>
          <p:nvPr>
            <p:ph type="ctrTitle"/>
          </p:nvPr>
        </p:nvSpPr>
        <p:spPr>
          <a:xfrm>
            <a:off x="744772" y="1636925"/>
            <a:ext cx="10926749" cy="1731115"/>
          </a:xfrm>
        </p:spPr>
        <p:txBody>
          <a:bodyPr>
            <a:normAutofit fontScale="90000"/>
          </a:bodyPr>
          <a:lstStyle/>
          <a:p>
            <a:pPr marL="571500" indent="-571500" algn="l">
              <a:buFont typeface="Arial" panose="020B0604020202020204" pitchFamily="34" charset="0"/>
              <a:buChar char="•"/>
            </a:pPr>
            <a:r>
              <a:rPr lang="en-US" sz="3600" b="1" dirty="0">
                <a:solidFill>
                  <a:schemeClr val="accent2">
                    <a:lumMod val="50000"/>
                  </a:schemeClr>
                </a:solidFill>
              </a:rPr>
              <a:t>Making predictions:</a:t>
            </a:r>
            <a:br>
              <a:rPr lang="en-US" sz="3200" b="1" dirty="0">
                <a:solidFill>
                  <a:schemeClr val="accent1">
                    <a:lumMod val="75000"/>
                  </a:schemeClr>
                </a:solidFill>
              </a:rPr>
            </a:br>
            <a:r>
              <a:rPr lang="en-US" sz="3200" b="1" dirty="0">
                <a:solidFill>
                  <a:schemeClr val="accent1">
                    <a:lumMod val="75000"/>
                  </a:schemeClr>
                </a:solidFill>
              </a:rPr>
              <a:t>                   </a:t>
            </a:r>
            <a:r>
              <a:rPr lang="en-US" sz="1800" dirty="0">
                <a:solidFill>
                  <a:schemeClr val="tx1"/>
                </a:solidFill>
              </a:rPr>
              <a:t>To classify unlabeled object ,The distance of the object to the labeled object is computed, it’s k nearest neighbor identified, and the class label of the majority of nearest neighbors is then used to determine the class label of the object. for real value input variables, the most popular distance measure is Euclidean distance</a:t>
            </a:r>
            <a:r>
              <a:rPr lang="en-US" sz="2200" dirty="0">
                <a:solidFill>
                  <a:schemeClr val="tx1"/>
                </a:solidFill>
              </a:rPr>
              <a:t>.</a:t>
            </a:r>
            <a:endParaRPr lang="en-IN" sz="2200" dirty="0">
              <a:solidFill>
                <a:schemeClr val="tx1"/>
              </a:solidFill>
            </a:endParaRPr>
          </a:p>
        </p:txBody>
      </p:sp>
      <p:sp>
        <p:nvSpPr>
          <p:cNvPr id="3" name="Subtitle 2">
            <a:extLst>
              <a:ext uri="{FF2B5EF4-FFF2-40B4-BE49-F238E27FC236}">
                <a16:creationId xmlns:a16="http://schemas.microsoft.com/office/drawing/2014/main" id="{B8A67AC1-1A25-4EF2-AA50-01C76BFDE775}"/>
              </a:ext>
            </a:extLst>
          </p:cNvPr>
          <p:cNvSpPr>
            <a:spLocks noGrp="1"/>
          </p:cNvSpPr>
          <p:nvPr>
            <p:ph type="subTitle" idx="1"/>
          </p:nvPr>
        </p:nvSpPr>
        <p:spPr>
          <a:xfrm>
            <a:off x="744772" y="301203"/>
            <a:ext cx="10730948" cy="1413297"/>
          </a:xfrm>
        </p:spPr>
        <p:txBody>
          <a:bodyPr>
            <a:normAutofit fontScale="77500" lnSpcReduction="20000"/>
          </a:bodyPr>
          <a:lstStyle/>
          <a:p>
            <a:pPr marL="571500" indent="-571500" algn="l">
              <a:buFont typeface="Arial" panose="020B0604020202020204" pitchFamily="34" charset="0"/>
              <a:buChar char="•"/>
            </a:pPr>
            <a:r>
              <a:rPr lang="en-US" sz="3600" b="1" dirty="0">
                <a:solidFill>
                  <a:schemeClr val="accent1">
                    <a:lumMod val="75000"/>
                  </a:schemeClr>
                </a:solidFill>
                <a:latin typeface="Calibri" panose="020F0502020204030204" pitchFamily="34" charset="0"/>
                <a:cs typeface="Calibri" panose="020F0502020204030204" pitchFamily="34" charset="0"/>
              </a:rPr>
              <a:t>K-NN Classification Algorithm( Lazy Learner):</a:t>
            </a:r>
          </a:p>
          <a:p>
            <a:pPr algn="l"/>
            <a:r>
              <a:rPr lang="en-US" b="1" dirty="0">
                <a:solidFill>
                  <a:schemeClr val="accent1">
                    <a:lumMod val="75000"/>
                  </a:schemeClr>
                </a:solidFill>
              </a:rPr>
              <a:t> 		</a:t>
            </a:r>
            <a:r>
              <a:rPr lang="en-US" sz="2100" dirty="0">
                <a:solidFill>
                  <a:schemeClr val="tx1"/>
                </a:solidFill>
                <a:latin typeface="Calibri Light" panose="020F0302020204030204" pitchFamily="34" charset="0"/>
                <a:cs typeface="Calibri Light" panose="020F0302020204030204" pitchFamily="34" charset="0"/>
              </a:rPr>
              <a:t>K-Nearest Neighbor algorithm is a simple yet most used classification algorithm .It can also be used for a regression .KNN is non parametric (means that it does not make any assumptions on the underlying data distribution) ,instance-based (means that our algorithm doesn't explicitly learn a model. Instead, it chooses to memorize the training instances) and used in a supervised learning setting.</a:t>
            </a:r>
            <a:endParaRPr lang="en-IN" sz="2100" dirty="0">
              <a:solidFill>
                <a:schemeClr val="tx1"/>
              </a:solidFill>
              <a:latin typeface="Calibri Light" panose="020F0302020204030204" pitchFamily="34" charset="0"/>
              <a:cs typeface="Calibri Light" panose="020F0302020204030204" pitchFamily="34" charset="0"/>
            </a:endParaRPr>
          </a:p>
        </p:txBody>
      </p:sp>
      <p:sp>
        <p:nvSpPr>
          <p:cNvPr id="6" name="TextBox 5">
            <a:extLst>
              <a:ext uri="{FF2B5EF4-FFF2-40B4-BE49-F238E27FC236}">
                <a16:creationId xmlns:a16="http://schemas.microsoft.com/office/drawing/2014/main" id="{B8FD5071-9F1F-4F91-8A73-F01AC4360277}"/>
              </a:ext>
            </a:extLst>
          </p:cNvPr>
          <p:cNvSpPr txBox="1"/>
          <p:nvPr/>
        </p:nvSpPr>
        <p:spPr>
          <a:xfrm>
            <a:off x="775086" y="3665220"/>
            <a:ext cx="10866120" cy="2585323"/>
          </a:xfrm>
          <a:prstGeom prst="rect">
            <a:avLst/>
          </a:prstGeom>
          <a:noFill/>
        </p:spPr>
        <p:txBody>
          <a:bodyPr wrap="square" rtlCol="0">
            <a:spAutoFit/>
          </a:bodyPr>
          <a:lstStyle/>
          <a:p>
            <a:r>
              <a:rPr lang="en-US" b="1" dirty="0">
                <a:latin typeface="Calibri Light" panose="020F0302020204030204" pitchFamily="34" charset="0"/>
                <a:cs typeface="Calibri Light" panose="020F0302020204030204" pitchFamily="34" charset="0"/>
              </a:rPr>
              <a:t> The Distance </a:t>
            </a:r>
            <a:r>
              <a:rPr lang="en-US" dirty="0">
                <a:latin typeface="Calibri Light" panose="020F0302020204030204" pitchFamily="34" charset="0"/>
                <a:cs typeface="Calibri Light" panose="020F0302020204030204" pitchFamily="34" charset="0"/>
              </a:rPr>
              <a:t>Euclidean Distance is calculated as the square root of the sum of the square difference between a new points and the existing point across all input attributes . other popular distance measure include </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hamming distance .</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Manhattan distance </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Minkowski distance</a:t>
            </a:r>
          </a:p>
          <a:p>
            <a:pPr marL="285750" indent="-285750">
              <a:buFont typeface="Arial" panose="020B0604020202020204" pitchFamily="34" charset="0"/>
              <a:buChar char="•"/>
            </a:pPr>
            <a:endParaRPr lang="en-US" dirty="0">
              <a:latin typeface="Calibri Light" panose="020F0302020204030204" pitchFamily="34" charset="0"/>
              <a:cs typeface="Calibri Light" panose="020F0302020204030204" pitchFamily="34" charset="0"/>
            </a:endParaRPr>
          </a:p>
          <a:p>
            <a:r>
              <a:rPr lang="en-US" b="1" dirty="0">
                <a:latin typeface="Calibri Light" panose="020F0302020204030204" pitchFamily="34" charset="0"/>
                <a:cs typeface="Calibri Light" panose="020F0302020204030204" pitchFamily="34" charset="0"/>
              </a:rPr>
              <a:t>Value of K </a:t>
            </a:r>
            <a:r>
              <a:rPr lang="en-US" dirty="0">
                <a:latin typeface="Calibri Light" panose="020F0302020204030204" pitchFamily="34" charset="0"/>
                <a:cs typeface="Calibri Light" panose="020F0302020204030204" pitchFamily="34" charset="0"/>
              </a:rPr>
              <a:t>Finding the k value is not easy a small value of ‘k’ that noise will have the higher influence on the result and a large value makes its computationally expensive. It depends a lot on your individual case sometimes it is the best way to run through each possible value for k and decide for yourself .</a:t>
            </a:r>
            <a:endParaRPr lang="en-IN"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464089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2153-12E1-48D0-B23A-D6259530528E}"/>
              </a:ext>
            </a:extLst>
          </p:cNvPr>
          <p:cNvSpPr>
            <a:spLocks noGrp="1"/>
          </p:cNvSpPr>
          <p:nvPr>
            <p:ph type="title"/>
          </p:nvPr>
        </p:nvSpPr>
        <p:spPr>
          <a:xfrm>
            <a:off x="838200" y="365125"/>
            <a:ext cx="10515600" cy="450215"/>
          </a:xfrm>
        </p:spPr>
        <p:txBody>
          <a:bodyPr>
            <a:normAutofit fontScale="90000"/>
          </a:bodyPr>
          <a:lstStyle/>
          <a:p>
            <a:pPr marL="342900" indent="-342900">
              <a:buFont typeface="Arial" panose="020B0604020202020204" pitchFamily="34" charset="0"/>
              <a:buChar char="•"/>
            </a:pPr>
            <a:r>
              <a:rPr lang="en-US" sz="2400" b="1" dirty="0">
                <a:solidFill>
                  <a:schemeClr val="accent2">
                    <a:lumMod val="50000"/>
                  </a:schemeClr>
                </a:solidFill>
              </a:rPr>
              <a:t>How Does K-Mean Clustering works :</a:t>
            </a:r>
            <a:endParaRPr lang="en-IN" sz="2400" b="1" dirty="0">
              <a:solidFill>
                <a:schemeClr val="accent2">
                  <a:lumMod val="50000"/>
                </a:schemeClr>
              </a:solidFill>
            </a:endParaRPr>
          </a:p>
        </p:txBody>
      </p:sp>
      <p:sp>
        <p:nvSpPr>
          <p:cNvPr id="3" name="Content Placeholder 2">
            <a:extLst>
              <a:ext uri="{FF2B5EF4-FFF2-40B4-BE49-F238E27FC236}">
                <a16:creationId xmlns:a16="http://schemas.microsoft.com/office/drawing/2014/main" id="{70C6B0EC-8A58-4D53-85D2-3A1174CD4DBC}"/>
              </a:ext>
            </a:extLst>
          </p:cNvPr>
          <p:cNvSpPr>
            <a:spLocks noGrp="1"/>
          </p:cNvSpPr>
          <p:nvPr>
            <p:ph idx="1"/>
          </p:nvPr>
        </p:nvSpPr>
        <p:spPr>
          <a:xfrm>
            <a:off x="944337" y="815340"/>
            <a:ext cx="9848850" cy="5361623"/>
          </a:xfrm>
        </p:spPr>
        <p:txBody>
          <a:bodyPr>
            <a:normAutofit lnSpcReduction="10000"/>
          </a:bodyPr>
          <a:lstStyle/>
          <a:p>
            <a:r>
              <a:rPr lang="en-US" sz="1800" b="1" dirty="0">
                <a:solidFill>
                  <a:schemeClr val="accent1">
                    <a:lumMod val="75000"/>
                  </a:schemeClr>
                </a:solidFill>
              </a:rPr>
              <a:t>Elbow Point :</a:t>
            </a:r>
          </a:p>
          <a:p>
            <a:pPr marL="0" indent="0">
              <a:buNone/>
            </a:pPr>
            <a:r>
              <a:rPr lang="en-US" sz="1800" dirty="0"/>
              <a:t>                              The Idea of the elbow method is to run K-Mean clustering on the dataset where ‘k’ is referred as number of cluster.</a:t>
            </a:r>
          </a:p>
          <a:p>
            <a:pPr marL="0" indent="0">
              <a:buNone/>
            </a:pPr>
            <a:r>
              <a:rPr lang="en-US" sz="1800" dirty="0"/>
              <a:t>Each value of k within sum of square measured and the value of WSS is least that taken as a optimum value of k.</a:t>
            </a:r>
          </a:p>
          <a:p>
            <a:r>
              <a:rPr lang="en-US" sz="1800" b="1" dirty="0">
                <a:solidFill>
                  <a:schemeClr val="accent1">
                    <a:lumMod val="75000"/>
                  </a:schemeClr>
                </a:solidFill>
              </a:rPr>
              <a:t>Measure of distance:</a:t>
            </a:r>
          </a:p>
          <a:p>
            <a:pPr marL="0" indent="0">
              <a:buNone/>
            </a:pPr>
            <a:r>
              <a:rPr lang="en-US" sz="1800" dirty="0"/>
              <a:t>      	Euclidean Distance is a distance measure used to find out which data point is closest to our centroids.</a:t>
            </a:r>
          </a:p>
          <a:p>
            <a:r>
              <a:rPr lang="en-US" sz="1800" b="1" dirty="0">
                <a:solidFill>
                  <a:schemeClr val="accent1">
                    <a:lumMod val="75000"/>
                  </a:schemeClr>
                </a:solidFill>
              </a:rPr>
              <a:t>Grouping:</a:t>
            </a:r>
          </a:p>
          <a:p>
            <a:pPr marL="0" indent="0">
              <a:buNone/>
            </a:pPr>
            <a:r>
              <a:rPr lang="en-US" sz="1800" dirty="0"/>
              <a:t>     	Based upon the distance from C1 and C2 centroids , the data points will group itself into clusters</a:t>
            </a:r>
          </a:p>
          <a:p>
            <a:r>
              <a:rPr lang="en-US" sz="1800" b="1" dirty="0">
                <a:solidFill>
                  <a:schemeClr val="accent1">
                    <a:lumMod val="75000"/>
                  </a:schemeClr>
                </a:solidFill>
              </a:rPr>
              <a:t>Reposition the centroids:</a:t>
            </a:r>
          </a:p>
          <a:p>
            <a:pPr marL="0" indent="0">
              <a:buNone/>
            </a:pPr>
            <a:r>
              <a:rPr lang="en-US" sz="1800" dirty="0"/>
              <a:t> 	Reposition the centroid of the clusters to the new centroid</a:t>
            </a:r>
          </a:p>
          <a:p>
            <a:r>
              <a:rPr lang="en-US" sz="1800" b="1" dirty="0">
                <a:solidFill>
                  <a:schemeClr val="accent1">
                    <a:lumMod val="75000"/>
                  </a:schemeClr>
                </a:solidFill>
              </a:rPr>
              <a:t>Convergence :</a:t>
            </a:r>
          </a:p>
          <a:p>
            <a:pPr marL="0" indent="0">
              <a:buNone/>
            </a:pPr>
            <a:r>
              <a:rPr lang="en-US" sz="1800" dirty="0"/>
              <a:t>   	Once the clusters become static k-means clustering algorithm is said to be converged</a:t>
            </a:r>
          </a:p>
          <a:p>
            <a:pPr marL="0" indent="0">
              <a:buNone/>
            </a:pPr>
            <a:endParaRPr lang="en-IN" sz="1800" dirty="0"/>
          </a:p>
        </p:txBody>
      </p:sp>
    </p:spTree>
    <p:extLst>
      <p:ext uri="{BB962C8B-B14F-4D97-AF65-F5344CB8AC3E}">
        <p14:creationId xmlns:p14="http://schemas.microsoft.com/office/powerpoint/2010/main" val="3331434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A2B78-34E7-4CD0-B5F5-8F3A470EF6B1}"/>
              </a:ext>
            </a:extLst>
          </p:cNvPr>
          <p:cNvSpPr>
            <a:spLocks noGrp="1"/>
          </p:cNvSpPr>
          <p:nvPr>
            <p:ph type="title"/>
          </p:nvPr>
        </p:nvSpPr>
        <p:spPr>
          <a:xfrm>
            <a:off x="304778" y="195629"/>
            <a:ext cx="10515600" cy="623519"/>
          </a:xfrm>
        </p:spPr>
        <p:txBody>
          <a:bodyPr>
            <a:normAutofit fontScale="90000"/>
          </a:bodyPr>
          <a:lstStyle/>
          <a:p>
            <a:pPr marL="457200" indent="-457200">
              <a:buFont typeface="Arial" panose="020B0604020202020204" pitchFamily="34" charset="0"/>
              <a:buChar char="•"/>
            </a:pPr>
            <a:r>
              <a:rPr lang="en-US" sz="3200" b="1" dirty="0">
                <a:solidFill>
                  <a:schemeClr val="accent1">
                    <a:lumMod val="75000"/>
                  </a:schemeClr>
                </a:solidFill>
              </a:rPr>
              <a:t>CLUSTERING :</a:t>
            </a:r>
            <a:br>
              <a:rPr lang="en-US" sz="3200" b="1" dirty="0">
                <a:solidFill>
                  <a:schemeClr val="accent1">
                    <a:lumMod val="75000"/>
                  </a:schemeClr>
                </a:solidFill>
              </a:rPr>
            </a:br>
            <a:endParaRPr lang="en-IN" sz="3200" b="1" dirty="0">
              <a:solidFill>
                <a:schemeClr val="accent1">
                  <a:lumMod val="75000"/>
                </a:schemeClr>
              </a:solidFill>
            </a:endParaRPr>
          </a:p>
        </p:txBody>
      </p:sp>
      <p:sp>
        <p:nvSpPr>
          <p:cNvPr id="3" name="Content Placeholder 2">
            <a:extLst>
              <a:ext uri="{FF2B5EF4-FFF2-40B4-BE49-F238E27FC236}">
                <a16:creationId xmlns:a16="http://schemas.microsoft.com/office/drawing/2014/main" id="{AFF06249-DE68-4653-B498-56FC70C3F6B8}"/>
              </a:ext>
            </a:extLst>
          </p:cNvPr>
          <p:cNvSpPr>
            <a:spLocks noGrp="1"/>
          </p:cNvSpPr>
          <p:nvPr>
            <p:ph idx="1"/>
          </p:nvPr>
        </p:nvSpPr>
        <p:spPr>
          <a:xfrm>
            <a:off x="0" y="784860"/>
            <a:ext cx="12123420" cy="5494020"/>
          </a:xfrm>
        </p:spPr>
        <p:txBody>
          <a:bodyPr/>
          <a:lstStyle/>
          <a:p>
            <a:pPr marL="0" indent="0" algn="ctr">
              <a:buNone/>
            </a:pPr>
            <a:r>
              <a:rPr lang="en-US" dirty="0"/>
              <a:t> </a:t>
            </a:r>
            <a:r>
              <a:rPr lang="en-US" sz="2400" b="1" dirty="0"/>
              <a:t>Clustering</a:t>
            </a:r>
          </a:p>
          <a:p>
            <a:pPr marL="0" indent="0" algn="ctr">
              <a:buNone/>
            </a:pPr>
            <a:endParaRPr lang="en-IN" dirty="0"/>
          </a:p>
        </p:txBody>
      </p:sp>
      <p:sp>
        <p:nvSpPr>
          <p:cNvPr id="12" name="Rectangle: Rounded Corners 11">
            <a:extLst>
              <a:ext uri="{FF2B5EF4-FFF2-40B4-BE49-F238E27FC236}">
                <a16:creationId xmlns:a16="http://schemas.microsoft.com/office/drawing/2014/main" id="{DB9E4456-69D1-4937-A65F-23BC00F6780F}"/>
              </a:ext>
            </a:extLst>
          </p:cNvPr>
          <p:cNvSpPr/>
          <p:nvPr/>
        </p:nvSpPr>
        <p:spPr>
          <a:xfrm>
            <a:off x="2796541" y="1671645"/>
            <a:ext cx="1767840" cy="586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Hierarchical </a:t>
            </a:r>
          </a:p>
          <a:p>
            <a:pPr algn="ctr"/>
            <a:r>
              <a:rPr lang="en-US" dirty="0"/>
              <a:t>Clustering</a:t>
            </a:r>
            <a:endParaRPr lang="en-IN" dirty="0"/>
          </a:p>
        </p:txBody>
      </p:sp>
      <p:sp>
        <p:nvSpPr>
          <p:cNvPr id="13" name="Rectangle: Rounded Corners 12">
            <a:extLst>
              <a:ext uri="{FF2B5EF4-FFF2-40B4-BE49-F238E27FC236}">
                <a16:creationId xmlns:a16="http://schemas.microsoft.com/office/drawing/2014/main" id="{AAAD2E61-C5CA-44A9-B195-1D562A14FAF5}"/>
              </a:ext>
            </a:extLst>
          </p:cNvPr>
          <p:cNvSpPr/>
          <p:nvPr/>
        </p:nvSpPr>
        <p:spPr>
          <a:xfrm>
            <a:off x="8930640" y="1664255"/>
            <a:ext cx="1767840" cy="586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Partitional </a:t>
            </a:r>
          </a:p>
          <a:p>
            <a:pPr algn="ctr"/>
            <a:r>
              <a:rPr lang="en-US" dirty="0"/>
              <a:t>Clustering</a:t>
            </a:r>
            <a:endParaRPr lang="en-IN" dirty="0"/>
          </a:p>
        </p:txBody>
      </p:sp>
      <p:sp>
        <p:nvSpPr>
          <p:cNvPr id="14" name="Rectangle: Rounded Corners 13">
            <a:extLst>
              <a:ext uri="{FF2B5EF4-FFF2-40B4-BE49-F238E27FC236}">
                <a16:creationId xmlns:a16="http://schemas.microsoft.com/office/drawing/2014/main" id="{907F7E01-F4F2-4BAB-8A46-B36233A74B37}"/>
              </a:ext>
            </a:extLst>
          </p:cNvPr>
          <p:cNvSpPr/>
          <p:nvPr/>
        </p:nvSpPr>
        <p:spPr>
          <a:xfrm>
            <a:off x="1424940" y="2970371"/>
            <a:ext cx="1767840" cy="586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Agglomerative</a:t>
            </a:r>
            <a:endParaRPr lang="en-IN" dirty="0"/>
          </a:p>
        </p:txBody>
      </p:sp>
      <p:sp>
        <p:nvSpPr>
          <p:cNvPr id="15" name="Rectangle: Rounded Corners 14">
            <a:extLst>
              <a:ext uri="{FF2B5EF4-FFF2-40B4-BE49-F238E27FC236}">
                <a16:creationId xmlns:a16="http://schemas.microsoft.com/office/drawing/2014/main" id="{435B5766-F986-4149-8C58-CD042FE3B6BC}"/>
              </a:ext>
            </a:extLst>
          </p:cNvPr>
          <p:cNvSpPr/>
          <p:nvPr/>
        </p:nvSpPr>
        <p:spPr>
          <a:xfrm>
            <a:off x="4465322" y="3003232"/>
            <a:ext cx="1767840" cy="586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Divisive</a:t>
            </a:r>
            <a:endParaRPr lang="en-IN" dirty="0"/>
          </a:p>
        </p:txBody>
      </p:sp>
      <p:sp>
        <p:nvSpPr>
          <p:cNvPr id="16" name="Rectangle: Rounded Corners 15">
            <a:extLst>
              <a:ext uri="{FF2B5EF4-FFF2-40B4-BE49-F238E27FC236}">
                <a16:creationId xmlns:a16="http://schemas.microsoft.com/office/drawing/2014/main" id="{08A04025-6982-4F0A-8F13-EAD2D96F622F}"/>
              </a:ext>
            </a:extLst>
          </p:cNvPr>
          <p:cNvSpPr/>
          <p:nvPr/>
        </p:nvSpPr>
        <p:spPr>
          <a:xfrm>
            <a:off x="10033634" y="3003232"/>
            <a:ext cx="1767840" cy="586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Fuzzy C-means</a:t>
            </a:r>
            <a:endParaRPr lang="en-IN" dirty="0"/>
          </a:p>
        </p:txBody>
      </p:sp>
      <p:sp>
        <p:nvSpPr>
          <p:cNvPr id="17" name="Rectangle: Rounded Corners 16">
            <a:extLst>
              <a:ext uri="{FF2B5EF4-FFF2-40B4-BE49-F238E27FC236}">
                <a16:creationId xmlns:a16="http://schemas.microsoft.com/office/drawing/2014/main" id="{E9F7B88E-C01E-4A67-A243-026B895E3543}"/>
              </a:ext>
            </a:extLst>
          </p:cNvPr>
          <p:cNvSpPr/>
          <p:nvPr/>
        </p:nvSpPr>
        <p:spPr>
          <a:xfrm>
            <a:off x="7357110" y="3025497"/>
            <a:ext cx="1767840" cy="586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K-Means</a:t>
            </a:r>
            <a:endParaRPr lang="en-IN" dirty="0"/>
          </a:p>
        </p:txBody>
      </p:sp>
      <p:cxnSp>
        <p:nvCxnSpPr>
          <p:cNvPr id="19" name="Straight Connector 18">
            <a:extLst>
              <a:ext uri="{FF2B5EF4-FFF2-40B4-BE49-F238E27FC236}">
                <a16:creationId xmlns:a16="http://schemas.microsoft.com/office/drawing/2014/main" id="{609AC419-CABE-4E47-962D-FC3F988C246D}"/>
              </a:ext>
            </a:extLst>
          </p:cNvPr>
          <p:cNvCxnSpPr>
            <a:cxnSpLocks/>
          </p:cNvCxnSpPr>
          <p:nvPr/>
        </p:nvCxnSpPr>
        <p:spPr>
          <a:xfrm>
            <a:off x="3688080" y="1422362"/>
            <a:ext cx="59283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29AB26-3AFA-4368-A7AF-D7A7033295B8}"/>
              </a:ext>
            </a:extLst>
          </p:cNvPr>
          <p:cNvCxnSpPr>
            <a:cxnSpLocks/>
          </p:cNvCxnSpPr>
          <p:nvPr/>
        </p:nvCxnSpPr>
        <p:spPr>
          <a:xfrm>
            <a:off x="2849880" y="2636519"/>
            <a:ext cx="1943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F7D7D9B-3142-46A4-B357-14B771310FAD}"/>
              </a:ext>
            </a:extLst>
          </p:cNvPr>
          <p:cNvCxnSpPr>
            <a:cxnSpLocks/>
          </p:cNvCxnSpPr>
          <p:nvPr/>
        </p:nvCxnSpPr>
        <p:spPr>
          <a:xfrm>
            <a:off x="8808720" y="2636519"/>
            <a:ext cx="18897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C3E5BA3-D4E3-427E-B392-9FF5CC9130F3}"/>
              </a:ext>
            </a:extLst>
          </p:cNvPr>
          <p:cNvCxnSpPr/>
          <p:nvPr/>
        </p:nvCxnSpPr>
        <p:spPr>
          <a:xfrm>
            <a:off x="3680461" y="1397326"/>
            <a:ext cx="0" cy="2743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2F301FE-B577-4112-A027-8FD24B9884A4}"/>
              </a:ext>
            </a:extLst>
          </p:cNvPr>
          <p:cNvCxnSpPr>
            <a:cxnSpLocks/>
          </p:cNvCxnSpPr>
          <p:nvPr/>
        </p:nvCxnSpPr>
        <p:spPr>
          <a:xfrm>
            <a:off x="4792980" y="2636519"/>
            <a:ext cx="0" cy="333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367EB9C-6806-48D6-8956-8A623918844D}"/>
              </a:ext>
            </a:extLst>
          </p:cNvPr>
          <p:cNvCxnSpPr>
            <a:cxnSpLocks/>
          </p:cNvCxnSpPr>
          <p:nvPr/>
        </p:nvCxnSpPr>
        <p:spPr>
          <a:xfrm>
            <a:off x="2849880" y="2636519"/>
            <a:ext cx="0" cy="333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4250338-6964-4E5C-89A2-54B486AE4811}"/>
              </a:ext>
            </a:extLst>
          </p:cNvPr>
          <p:cNvCxnSpPr/>
          <p:nvPr/>
        </p:nvCxnSpPr>
        <p:spPr>
          <a:xfrm>
            <a:off x="9608820" y="1363979"/>
            <a:ext cx="0" cy="2743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8398D69-D68D-43C3-A6CC-1763E89A7B16}"/>
              </a:ext>
            </a:extLst>
          </p:cNvPr>
          <p:cNvCxnSpPr>
            <a:cxnSpLocks/>
          </p:cNvCxnSpPr>
          <p:nvPr/>
        </p:nvCxnSpPr>
        <p:spPr>
          <a:xfrm flipH="1">
            <a:off x="8816340" y="2635805"/>
            <a:ext cx="7620" cy="507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72F2473-A1FC-4649-8F6D-53AB4790059E}"/>
              </a:ext>
            </a:extLst>
          </p:cNvPr>
          <p:cNvCxnSpPr>
            <a:cxnSpLocks/>
          </p:cNvCxnSpPr>
          <p:nvPr/>
        </p:nvCxnSpPr>
        <p:spPr>
          <a:xfrm>
            <a:off x="10698480" y="2635805"/>
            <a:ext cx="0" cy="334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1EECAF1-8CA2-4C34-A68C-4DCF34C4A40B}"/>
              </a:ext>
            </a:extLst>
          </p:cNvPr>
          <p:cNvCxnSpPr>
            <a:cxnSpLocks/>
          </p:cNvCxnSpPr>
          <p:nvPr/>
        </p:nvCxnSpPr>
        <p:spPr>
          <a:xfrm>
            <a:off x="9814560" y="2250995"/>
            <a:ext cx="0" cy="384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577539D-E398-4AB4-B573-0D3692590F65}"/>
              </a:ext>
            </a:extLst>
          </p:cNvPr>
          <p:cNvCxnSpPr>
            <a:cxnSpLocks/>
          </p:cNvCxnSpPr>
          <p:nvPr/>
        </p:nvCxnSpPr>
        <p:spPr>
          <a:xfrm flipV="1">
            <a:off x="3821430" y="2266056"/>
            <a:ext cx="0" cy="369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4E4A7B8-3634-4D74-A9F2-A6AFB9F6C467}"/>
              </a:ext>
            </a:extLst>
          </p:cNvPr>
          <p:cNvCxnSpPr>
            <a:cxnSpLocks/>
          </p:cNvCxnSpPr>
          <p:nvPr/>
        </p:nvCxnSpPr>
        <p:spPr>
          <a:xfrm>
            <a:off x="6233150" y="1144233"/>
            <a:ext cx="0" cy="278129"/>
          </a:xfrm>
          <a:prstGeom prst="line">
            <a:avLst/>
          </a:prstGeom>
        </p:spPr>
        <p:style>
          <a:lnRef idx="1">
            <a:schemeClr val="accent1"/>
          </a:lnRef>
          <a:fillRef idx="0">
            <a:schemeClr val="accent1"/>
          </a:fillRef>
          <a:effectRef idx="0">
            <a:schemeClr val="accent1"/>
          </a:effectRef>
          <a:fontRef idx="minor">
            <a:schemeClr val="tx1"/>
          </a:fontRef>
        </p:style>
      </p:cxnSp>
      <p:sp>
        <p:nvSpPr>
          <p:cNvPr id="60" name="Flowchart: Alternate Process 59">
            <a:extLst>
              <a:ext uri="{FF2B5EF4-FFF2-40B4-BE49-F238E27FC236}">
                <a16:creationId xmlns:a16="http://schemas.microsoft.com/office/drawing/2014/main" id="{EFEEA65B-CA0B-41D6-AE06-ED971F9691CC}"/>
              </a:ext>
            </a:extLst>
          </p:cNvPr>
          <p:cNvSpPr/>
          <p:nvPr/>
        </p:nvSpPr>
        <p:spPr>
          <a:xfrm>
            <a:off x="358140" y="4185761"/>
            <a:ext cx="2662637" cy="1274904"/>
          </a:xfrm>
          <a:prstGeom prst="flowChartAlternate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“Bottom up” approach : Begin with each element as a separate cluster and merge them into successively large cluster</a:t>
            </a:r>
            <a:endParaRPr lang="en-IN" sz="1400" dirty="0">
              <a:solidFill>
                <a:schemeClr val="tx1"/>
              </a:solidFill>
            </a:endParaRPr>
          </a:p>
        </p:txBody>
      </p:sp>
      <p:cxnSp>
        <p:nvCxnSpPr>
          <p:cNvPr id="61" name="Straight Connector 60">
            <a:extLst>
              <a:ext uri="{FF2B5EF4-FFF2-40B4-BE49-F238E27FC236}">
                <a16:creationId xmlns:a16="http://schemas.microsoft.com/office/drawing/2014/main" id="{713A6654-29D9-4DA9-93CB-6F6A1E1F4D35}"/>
              </a:ext>
            </a:extLst>
          </p:cNvPr>
          <p:cNvCxnSpPr>
            <a:cxnSpLocks/>
          </p:cNvCxnSpPr>
          <p:nvPr/>
        </p:nvCxnSpPr>
        <p:spPr>
          <a:xfrm>
            <a:off x="2034540" y="3605212"/>
            <a:ext cx="0" cy="529591"/>
          </a:xfrm>
          <a:prstGeom prst="line">
            <a:avLst/>
          </a:prstGeom>
        </p:spPr>
        <p:style>
          <a:lnRef idx="1">
            <a:schemeClr val="accent1"/>
          </a:lnRef>
          <a:fillRef idx="0">
            <a:schemeClr val="accent1"/>
          </a:fillRef>
          <a:effectRef idx="0">
            <a:schemeClr val="accent1"/>
          </a:effectRef>
          <a:fontRef idx="minor">
            <a:schemeClr val="tx1"/>
          </a:fontRef>
        </p:style>
      </p:cxnSp>
      <p:sp>
        <p:nvSpPr>
          <p:cNvPr id="63" name="Flowchart: Alternate Process 62">
            <a:extLst>
              <a:ext uri="{FF2B5EF4-FFF2-40B4-BE49-F238E27FC236}">
                <a16:creationId xmlns:a16="http://schemas.microsoft.com/office/drawing/2014/main" id="{FDB205F5-B2AA-4562-BEC2-F1692C822F92}"/>
              </a:ext>
            </a:extLst>
          </p:cNvPr>
          <p:cNvSpPr/>
          <p:nvPr/>
        </p:nvSpPr>
        <p:spPr>
          <a:xfrm>
            <a:off x="3421381" y="4166244"/>
            <a:ext cx="2811769" cy="1294423"/>
          </a:xfrm>
          <a:prstGeom prst="flowChartAlternate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“Top Down” approach : Begin with the whole set and procced to divide it into successively smaller cluster.</a:t>
            </a:r>
            <a:endParaRPr lang="en-IN" sz="1600" dirty="0">
              <a:solidFill>
                <a:schemeClr val="tx1"/>
              </a:solidFill>
            </a:endParaRPr>
          </a:p>
        </p:txBody>
      </p:sp>
      <p:sp>
        <p:nvSpPr>
          <p:cNvPr id="64" name="Flowchart: Alternate Process 63">
            <a:extLst>
              <a:ext uri="{FF2B5EF4-FFF2-40B4-BE49-F238E27FC236}">
                <a16:creationId xmlns:a16="http://schemas.microsoft.com/office/drawing/2014/main" id="{B6FB9E90-3DC0-4091-AD29-1820B1C19D89}"/>
              </a:ext>
            </a:extLst>
          </p:cNvPr>
          <p:cNvSpPr/>
          <p:nvPr/>
        </p:nvSpPr>
        <p:spPr>
          <a:xfrm>
            <a:off x="6724653" y="4134802"/>
            <a:ext cx="2407881" cy="1325863"/>
          </a:xfrm>
          <a:prstGeom prst="flowChartAlternate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Division of object into clusters such that each object is in exactly one cluster, not several</a:t>
            </a:r>
            <a:endParaRPr lang="en-IN" sz="1600" dirty="0">
              <a:solidFill>
                <a:schemeClr val="tx1"/>
              </a:solidFill>
            </a:endParaRPr>
          </a:p>
        </p:txBody>
      </p:sp>
      <p:sp>
        <p:nvSpPr>
          <p:cNvPr id="65" name="Flowchart: Alternate Process 64">
            <a:extLst>
              <a:ext uri="{FF2B5EF4-FFF2-40B4-BE49-F238E27FC236}">
                <a16:creationId xmlns:a16="http://schemas.microsoft.com/office/drawing/2014/main" id="{AD8F037F-46A4-4933-A16D-6C01DEF2E45A}"/>
              </a:ext>
            </a:extLst>
          </p:cNvPr>
          <p:cNvSpPr/>
          <p:nvPr/>
        </p:nvSpPr>
        <p:spPr>
          <a:xfrm>
            <a:off x="9616439" y="4134802"/>
            <a:ext cx="2407879" cy="1139323"/>
          </a:xfrm>
          <a:prstGeom prst="flowChartAlternate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Division of object into clusters such that each object can belong to multiple clusters.</a:t>
            </a:r>
            <a:endParaRPr lang="en-IN" sz="1600" dirty="0">
              <a:solidFill>
                <a:schemeClr val="tx1"/>
              </a:solidFill>
            </a:endParaRPr>
          </a:p>
        </p:txBody>
      </p:sp>
      <p:cxnSp>
        <p:nvCxnSpPr>
          <p:cNvPr id="68" name="Straight Arrow Connector 67">
            <a:extLst>
              <a:ext uri="{FF2B5EF4-FFF2-40B4-BE49-F238E27FC236}">
                <a16:creationId xmlns:a16="http://schemas.microsoft.com/office/drawing/2014/main" id="{8EFFA318-F1D4-4AF8-AD6B-0996D976E8CE}"/>
              </a:ext>
            </a:extLst>
          </p:cNvPr>
          <p:cNvCxnSpPr>
            <a:cxnSpLocks/>
          </p:cNvCxnSpPr>
          <p:nvPr/>
        </p:nvCxnSpPr>
        <p:spPr>
          <a:xfrm flipH="1">
            <a:off x="4933950" y="3539018"/>
            <a:ext cx="1" cy="5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5C284D7-C757-4D1E-B42A-EF5BE3578E01}"/>
              </a:ext>
            </a:extLst>
          </p:cNvPr>
          <p:cNvCxnSpPr>
            <a:cxnSpLocks/>
          </p:cNvCxnSpPr>
          <p:nvPr/>
        </p:nvCxnSpPr>
        <p:spPr>
          <a:xfrm flipH="1">
            <a:off x="2028827" y="3612237"/>
            <a:ext cx="1" cy="5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E61E188-421A-492D-B965-03ED7F6B469F}"/>
              </a:ext>
            </a:extLst>
          </p:cNvPr>
          <p:cNvCxnSpPr>
            <a:cxnSpLocks/>
          </p:cNvCxnSpPr>
          <p:nvPr/>
        </p:nvCxnSpPr>
        <p:spPr>
          <a:xfrm flipH="1">
            <a:off x="11159488" y="3539018"/>
            <a:ext cx="1" cy="5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441C719-5E49-44AB-BA86-81ED8A054128}"/>
              </a:ext>
            </a:extLst>
          </p:cNvPr>
          <p:cNvCxnSpPr>
            <a:cxnSpLocks/>
          </p:cNvCxnSpPr>
          <p:nvPr/>
        </p:nvCxnSpPr>
        <p:spPr>
          <a:xfrm>
            <a:off x="7985760" y="3612237"/>
            <a:ext cx="0" cy="522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701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82C66-4032-4DBF-A309-B33FE2D5F0B3}"/>
              </a:ext>
            </a:extLst>
          </p:cNvPr>
          <p:cNvSpPr>
            <a:spLocks noGrp="1"/>
          </p:cNvSpPr>
          <p:nvPr>
            <p:ph type="title"/>
          </p:nvPr>
        </p:nvSpPr>
        <p:spPr>
          <a:xfrm>
            <a:off x="838200" y="365126"/>
            <a:ext cx="10515600" cy="565900"/>
          </a:xfrm>
        </p:spPr>
        <p:txBody>
          <a:bodyPr/>
          <a:lstStyle/>
          <a:p>
            <a:pPr marL="457200" indent="-457200">
              <a:buFont typeface="Arial" panose="020B0604020202020204" pitchFamily="34" charset="0"/>
              <a:buChar char="•"/>
            </a:pPr>
            <a:r>
              <a:rPr lang="en-US" sz="2800" b="1" dirty="0">
                <a:solidFill>
                  <a:schemeClr val="accent1">
                    <a:lumMod val="75000"/>
                  </a:schemeClr>
                </a:solidFill>
                <a:latin typeface="+mn-lt"/>
              </a:rPr>
              <a:t>Decision Tree Algorithm:</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24CA2F8C-AEB2-411F-A80E-BDE5A5608FE2}"/>
              </a:ext>
            </a:extLst>
          </p:cNvPr>
          <p:cNvSpPr>
            <a:spLocks noGrp="1"/>
          </p:cNvSpPr>
          <p:nvPr>
            <p:ph idx="1"/>
          </p:nvPr>
        </p:nvSpPr>
        <p:spPr>
          <a:xfrm>
            <a:off x="838200" y="1047404"/>
            <a:ext cx="10515600" cy="5129559"/>
          </a:xfrm>
        </p:spPr>
        <p:txBody>
          <a:bodyPr>
            <a:normAutofit/>
          </a:bodyPr>
          <a:lstStyle/>
          <a:p>
            <a:r>
              <a:rPr lang="en-US" sz="1600" dirty="0">
                <a:solidFill>
                  <a:schemeClr val="tx1"/>
                </a:solidFill>
              </a:rPr>
              <a:t>It is a type of supervised learning algorithm that is mostly used in classification problem and works for both categorical and continuous inputs and output variables.</a:t>
            </a:r>
          </a:p>
          <a:p>
            <a:r>
              <a:rPr lang="en-US" sz="1600" dirty="0">
                <a:solidFill>
                  <a:schemeClr val="tx1"/>
                </a:solidFill>
              </a:rPr>
              <a:t>A decision tree is a tree in which each branch node represents a choice between a number of alternatives and each leaf node represents a decision.</a:t>
            </a:r>
            <a:endParaRPr lang="en-US" sz="1800" dirty="0">
              <a:solidFill>
                <a:schemeClr val="tx1"/>
              </a:solidFill>
            </a:endParaRPr>
          </a:p>
          <a:p>
            <a:pPr marL="0" indent="0">
              <a:buNone/>
            </a:pPr>
            <a:r>
              <a:rPr lang="en-US" sz="2400" b="1" dirty="0">
                <a:solidFill>
                  <a:schemeClr val="accent2">
                    <a:lumMod val="50000"/>
                  </a:schemeClr>
                </a:solidFill>
              </a:rPr>
              <a:t>Advantages of Decision Tree :</a:t>
            </a:r>
          </a:p>
          <a:p>
            <a:r>
              <a:rPr lang="en-IN" sz="1600" dirty="0">
                <a:solidFill>
                  <a:schemeClr val="tx1"/>
                </a:solidFill>
              </a:rPr>
              <a:t>Simple to understand, interpret and visualize.</a:t>
            </a:r>
          </a:p>
          <a:p>
            <a:r>
              <a:rPr lang="en-IN" sz="1600" dirty="0">
                <a:solidFill>
                  <a:schemeClr val="tx1"/>
                </a:solidFill>
              </a:rPr>
              <a:t>Little efforts required for data preparation.</a:t>
            </a:r>
          </a:p>
          <a:p>
            <a:r>
              <a:rPr lang="en-IN" sz="1600" dirty="0">
                <a:solidFill>
                  <a:schemeClr val="tx1"/>
                </a:solidFill>
              </a:rPr>
              <a:t>Handel both numerical and categorical data.</a:t>
            </a:r>
          </a:p>
          <a:p>
            <a:r>
              <a:rPr lang="en-IN" sz="1600" dirty="0">
                <a:solidFill>
                  <a:schemeClr val="tx1"/>
                </a:solidFill>
              </a:rPr>
              <a:t>Non- Linear parameter don’t affect its performance.</a:t>
            </a:r>
          </a:p>
          <a:p>
            <a:pPr marL="0" indent="0">
              <a:buNone/>
            </a:pPr>
            <a:r>
              <a:rPr lang="en-IN" sz="2400" b="1" dirty="0">
                <a:solidFill>
                  <a:schemeClr val="accent2">
                    <a:lumMod val="50000"/>
                  </a:schemeClr>
                </a:solidFill>
              </a:rPr>
              <a:t>Dis-Advantages of Decision Tree:</a:t>
            </a:r>
          </a:p>
          <a:p>
            <a:r>
              <a:rPr lang="en-IN" sz="1600" b="1" dirty="0">
                <a:solidFill>
                  <a:schemeClr val="tx1"/>
                </a:solidFill>
              </a:rPr>
              <a:t>Overfitting </a:t>
            </a:r>
            <a:r>
              <a:rPr lang="en-IN" sz="1600" dirty="0">
                <a:solidFill>
                  <a:schemeClr val="tx1"/>
                </a:solidFill>
              </a:rPr>
              <a:t>Occurs when the algorithm captures noise in the data.</a:t>
            </a:r>
          </a:p>
          <a:p>
            <a:r>
              <a:rPr lang="en-IN" sz="1600" b="1" dirty="0">
                <a:solidFill>
                  <a:schemeClr val="tx1"/>
                </a:solidFill>
              </a:rPr>
              <a:t>High Variance </a:t>
            </a:r>
            <a:r>
              <a:rPr lang="en-IN" sz="1600" dirty="0">
                <a:solidFill>
                  <a:schemeClr val="tx1"/>
                </a:solidFill>
              </a:rPr>
              <a:t>The model can get unstable due to small variation in data.</a:t>
            </a:r>
          </a:p>
          <a:p>
            <a:r>
              <a:rPr lang="en-IN" sz="1600" b="1" dirty="0">
                <a:solidFill>
                  <a:schemeClr val="tx1"/>
                </a:solidFill>
              </a:rPr>
              <a:t>Low biased </a:t>
            </a:r>
            <a:r>
              <a:rPr lang="en-IN" sz="1600" dirty="0">
                <a:solidFill>
                  <a:schemeClr val="tx1"/>
                </a:solidFill>
              </a:rPr>
              <a:t> A highly complicated Decision tree tends to have a low bias which makes it difficult for the model to work with new data.</a:t>
            </a:r>
          </a:p>
        </p:txBody>
      </p:sp>
    </p:spTree>
    <p:extLst>
      <p:ext uri="{BB962C8B-B14F-4D97-AF65-F5344CB8AC3E}">
        <p14:creationId xmlns:p14="http://schemas.microsoft.com/office/powerpoint/2010/main" val="2270172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0E87-20C1-4D65-8CF4-413AB4C1CA9A}"/>
              </a:ext>
            </a:extLst>
          </p:cNvPr>
          <p:cNvSpPr>
            <a:spLocks noGrp="1"/>
          </p:cNvSpPr>
          <p:nvPr>
            <p:ph type="title"/>
          </p:nvPr>
        </p:nvSpPr>
        <p:spPr>
          <a:xfrm>
            <a:off x="838200" y="130629"/>
            <a:ext cx="10515600" cy="550409"/>
          </a:xfrm>
        </p:spPr>
        <p:txBody>
          <a:bodyPr>
            <a:noAutofit/>
          </a:bodyPr>
          <a:lstStyle/>
          <a:p>
            <a:r>
              <a:rPr lang="en-US" sz="2400" b="1" dirty="0">
                <a:solidFill>
                  <a:schemeClr val="accent2">
                    <a:lumMod val="50000"/>
                  </a:schemeClr>
                </a:solidFill>
              </a:rPr>
              <a:t>Decision Tree Algorithm :ID3</a:t>
            </a:r>
            <a:endParaRPr lang="en-IN" sz="2400" b="1" dirty="0">
              <a:solidFill>
                <a:schemeClr val="accent2">
                  <a:lumMod val="50000"/>
                </a:schemeClr>
              </a:solidFill>
            </a:endParaRPr>
          </a:p>
        </p:txBody>
      </p:sp>
      <p:sp>
        <p:nvSpPr>
          <p:cNvPr id="3" name="Content Placeholder 2">
            <a:extLst>
              <a:ext uri="{FF2B5EF4-FFF2-40B4-BE49-F238E27FC236}">
                <a16:creationId xmlns:a16="http://schemas.microsoft.com/office/drawing/2014/main" id="{4AA969BA-83C0-43C7-8BD1-72A22248AE04}"/>
              </a:ext>
            </a:extLst>
          </p:cNvPr>
          <p:cNvSpPr>
            <a:spLocks noGrp="1"/>
          </p:cNvSpPr>
          <p:nvPr>
            <p:ph idx="1"/>
          </p:nvPr>
        </p:nvSpPr>
        <p:spPr>
          <a:xfrm>
            <a:off x="838200" y="681038"/>
            <a:ext cx="10515600" cy="5495925"/>
          </a:xfrm>
        </p:spPr>
        <p:txBody>
          <a:bodyPr>
            <a:normAutofit/>
          </a:bodyPr>
          <a:lstStyle/>
          <a:p>
            <a:pPr marL="0" indent="0">
              <a:buNone/>
            </a:pPr>
            <a:r>
              <a:rPr lang="en-US" dirty="0">
                <a:solidFill>
                  <a:schemeClr val="tx1"/>
                </a:solidFill>
              </a:rPr>
              <a:t>ID3 stands for Iterative Dichotomizer 3.The basic idea is to construct the decision tree by employing a top-down, greedy search through the given sets to test each attribute at every tree node. </a:t>
            </a:r>
          </a:p>
          <a:p>
            <a:pPr marL="0" indent="0">
              <a:buNone/>
            </a:pPr>
            <a:r>
              <a:rPr lang="en-US" dirty="0">
                <a:solidFill>
                  <a:schemeClr val="tx1"/>
                </a:solidFill>
              </a:rPr>
              <a:t>Sounds simple-but which node should we select to build the correct and most precise decision tree ?How would we decide that ? Well, we have some measure that can help us in selecting best choice </a:t>
            </a:r>
            <a:r>
              <a:rPr lang="en-US" sz="2000" dirty="0"/>
              <a:t>	</a:t>
            </a:r>
          </a:p>
          <a:p>
            <a:r>
              <a:rPr lang="en-US" b="1" dirty="0">
                <a:solidFill>
                  <a:schemeClr val="tx1"/>
                </a:solidFill>
              </a:rPr>
              <a:t>ENTROPY </a:t>
            </a:r>
            <a:r>
              <a:rPr lang="en-US" dirty="0">
                <a:solidFill>
                  <a:schemeClr val="tx1"/>
                </a:solidFill>
              </a:rPr>
              <a:t>is the measure oof randomness  or unpredictability in the dataset (More Randomness </a:t>
            </a:r>
            <a:r>
              <a:rPr lang="en-US" dirty="0" err="1">
                <a:solidFill>
                  <a:schemeClr val="tx1"/>
                </a:solidFill>
              </a:rPr>
              <a:t>i.e</a:t>
            </a:r>
            <a:r>
              <a:rPr lang="en-US" dirty="0">
                <a:solidFill>
                  <a:schemeClr val="tx1"/>
                </a:solidFill>
              </a:rPr>
              <a:t> more entropy, Less Randomness i.e. low entropy)</a:t>
            </a:r>
          </a:p>
          <a:p>
            <a:pPr marL="0" indent="0">
              <a:buNone/>
            </a:pPr>
            <a:endParaRPr lang="en-US" dirty="0">
              <a:solidFill>
                <a:schemeClr val="tx1"/>
              </a:solidFill>
            </a:endParaRPr>
          </a:p>
          <a:p>
            <a:pPr marL="0" indent="0">
              <a:buNone/>
            </a:pPr>
            <a:endParaRPr lang="en-US" sz="2000" b="1" dirty="0">
              <a:solidFill>
                <a:schemeClr val="accent1">
                  <a:lumMod val="75000"/>
                </a:schemeClr>
              </a:solidFill>
            </a:endParaRPr>
          </a:p>
          <a:p>
            <a:r>
              <a:rPr lang="en-US" b="1" dirty="0">
                <a:solidFill>
                  <a:schemeClr val="tx1"/>
                </a:solidFill>
              </a:rPr>
              <a:t>INFORMATION GAIN </a:t>
            </a:r>
            <a:r>
              <a:rPr lang="en-US" dirty="0">
                <a:solidFill>
                  <a:schemeClr val="tx1"/>
                </a:solidFill>
              </a:rPr>
              <a:t>  is the measure of decrease in entropy after the dataset is split (Gain is the measure of decrease in entropy after splitting)</a:t>
            </a:r>
          </a:p>
          <a:p>
            <a:pPr marL="0" indent="0">
              <a:buNone/>
            </a:pPr>
            <a:r>
              <a:rPr lang="pt-BR" sz="1200" b="0" i="0" dirty="0">
                <a:solidFill>
                  <a:schemeClr val="tx1"/>
                </a:solidFill>
                <a:effectLst/>
                <a:latin typeface="Roboto" panose="020B0604020202020204" pitchFamily="2" charset="0"/>
              </a:rPr>
              <a:t>                                                                             Gain =High  Entropy (s1) - Low Entropy(s2)</a:t>
            </a:r>
          </a:p>
          <a:p>
            <a:r>
              <a:rPr lang="en-US" b="1" dirty="0">
                <a:solidFill>
                  <a:schemeClr val="tx1"/>
                </a:solidFill>
              </a:rPr>
              <a:t>ROOT NODE </a:t>
            </a:r>
            <a:r>
              <a:rPr lang="en-US" dirty="0">
                <a:solidFill>
                  <a:schemeClr val="tx1"/>
                </a:solidFill>
              </a:rPr>
              <a:t>the top most decision node is known as the root node.</a:t>
            </a:r>
          </a:p>
          <a:p>
            <a:r>
              <a:rPr lang="en-US" b="1" dirty="0">
                <a:solidFill>
                  <a:schemeClr val="tx1"/>
                </a:solidFill>
              </a:rPr>
              <a:t>LEAF NODE </a:t>
            </a:r>
            <a:r>
              <a:rPr lang="en-US" dirty="0">
                <a:solidFill>
                  <a:schemeClr val="tx1"/>
                </a:solidFill>
              </a:rPr>
              <a:t>carries the classification or the decision.</a:t>
            </a:r>
          </a:p>
          <a:p>
            <a:pPr marL="0" indent="0">
              <a:buNone/>
            </a:pPr>
            <a:endParaRPr lang="en-US" sz="2000" dirty="0"/>
          </a:p>
        </p:txBody>
      </p:sp>
      <p:pic>
        <p:nvPicPr>
          <p:cNvPr id="1030" name="Picture 6">
            <a:extLst>
              <a:ext uri="{FF2B5EF4-FFF2-40B4-BE49-F238E27FC236}">
                <a16:creationId xmlns:a16="http://schemas.microsoft.com/office/drawing/2014/main" id="{753561D0-B390-4978-B802-7E5DAFF57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038" y="3100387"/>
            <a:ext cx="2823901"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309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B21C-935C-4968-9913-15E06B62A86B}"/>
              </a:ext>
            </a:extLst>
          </p:cNvPr>
          <p:cNvSpPr>
            <a:spLocks noGrp="1"/>
          </p:cNvSpPr>
          <p:nvPr>
            <p:ph type="ctrTitle"/>
          </p:nvPr>
        </p:nvSpPr>
        <p:spPr>
          <a:xfrm>
            <a:off x="772160" y="50800"/>
            <a:ext cx="9641840" cy="568960"/>
          </a:xfrm>
        </p:spPr>
        <p:txBody>
          <a:bodyPr>
            <a:normAutofit/>
          </a:bodyPr>
          <a:lstStyle/>
          <a:p>
            <a:pPr algn="l"/>
            <a:r>
              <a:rPr lang="en-US" sz="2800" b="1" dirty="0">
                <a:solidFill>
                  <a:schemeClr val="accent1">
                    <a:lumMod val="75000"/>
                  </a:schemeClr>
                </a:solidFill>
                <a:latin typeface="+mn-lt"/>
              </a:rPr>
              <a:t>Random Forest: </a:t>
            </a:r>
            <a:endParaRPr lang="en-IN" sz="2800" b="1" dirty="0">
              <a:solidFill>
                <a:schemeClr val="accent1">
                  <a:lumMod val="75000"/>
                </a:schemeClr>
              </a:solidFill>
              <a:latin typeface="+mn-lt"/>
            </a:endParaRPr>
          </a:p>
        </p:txBody>
      </p:sp>
      <p:sp>
        <p:nvSpPr>
          <p:cNvPr id="3" name="Subtitle 2">
            <a:extLst>
              <a:ext uri="{FF2B5EF4-FFF2-40B4-BE49-F238E27FC236}">
                <a16:creationId xmlns:a16="http://schemas.microsoft.com/office/drawing/2014/main" id="{AA73E7A8-420B-43A9-9371-614BAA3CB04B}"/>
              </a:ext>
            </a:extLst>
          </p:cNvPr>
          <p:cNvSpPr>
            <a:spLocks noGrp="1"/>
          </p:cNvSpPr>
          <p:nvPr>
            <p:ph type="subTitle" idx="1"/>
          </p:nvPr>
        </p:nvSpPr>
        <p:spPr>
          <a:xfrm>
            <a:off x="772160" y="762000"/>
            <a:ext cx="11013440" cy="5760720"/>
          </a:xfrm>
        </p:spPr>
        <p:txBody>
          <a:bodyPr>
            <a:normAutofit/>
          </a:bodyPr>
          <a:lstStyle/>
          <a:p>
            <a:pPr marL="285750" indent="-285750" algn="l">
              <a:buFont typeface="Arial" panose="020B0604020202020204" pitchFamily="34" charset="0"/>
              <a:buChar char="•"/>
            </a:pPr>
            <a:r>
              <a:rPr lang="en-US" sz="1800" dirty="0">
                <a:solidFill>
                  <a:schemeClr val="tx1"/>
                </a:solidFill>
              </a:rPr>
              <a:t>Random forest are </a:t>
            </a:r>
            <a:r>
              <a:rPr lang="en-US" sz="1800" b="1" dirty="0">
                <a:solidFill>
                  <a:schemeClr val="tx1"/>
                </a:solidFill>
              </a:rPr>
              <a:t>Supervised Ensemble-Learning </a:t>
            </a:r>
            <a:r>
              <a:rPr lang="en-US" sz="1800" dirty="0">
                <a:solidFill>
                  <a:schemeClr val="tx1"/>
                </a:solidFill>
              </a:rPr>
              <a:t>Models used for </a:t>
            </a:r>
            <a:r>
              <a:rPr lang="en-US" sz="1800" b="1" dirty="0">
                <a:solidFill>
                  <a:schemeClr val="tx1"/>
                </a:solidFill>
              </a:rPr>
              <a:t>Classification and Regression.</a:t>
            </a:r>
          </a:p>
          <a:p>
            <a:pPr marL="285750" indent="-285750" algn="l">
              <a:buFont typeface="Arial" panose="020B0604020202020204" pitchFamily="34" charset="0"/>
              <a:buChar char="•"/>
            </a:pPr>
            <a:r>
              <a:rPr lang="en-US" sz="1800" dirty="0">
                <a:solidFill>
                  <a:schemeClr val="tx1"/>
                </a:solidFill>
              </a:rPr>
              <a:t>Random forest builds multiple decision trees and merges them together to get a more accurate and stable prediction</a:t>
            </a:r>
          </a:p>
          <a:p>
            <a:pPr marL="285750" indent="-285750" algn="l">
              <a:buFont typeface="Arial" panose="020B0604020202020204" pitchFamily="34" charset="0"/>
              <a:buChar char="•"/>
            </a:pPr>
            <a:endParaRPr lang="en-US" sz="1800" dirty="0"/>
          </a:p>
          <a:p>
            <a:pPr algn="l"/>
            <a:r>
              <a:rPr lang="en-US" sz="2800" b="1" dirty="0">
                <a:solidFill>
                  <a:schemeClr val="accent2">
                    <a:lumMod val="50000"/>
                  </a:schemeClr>
                </a:solidFill>
              </a:rPr>
              <a:t>What is the Random Forest Algorithm ?</a:t>
            </a:r>
          </a:p>
          <a:p>
            <a:pPr marL="285750" indent="-285750" algn="l">
              <a:buFont typeface="Arial" panose="020B0604020202020204" pitchFamily="34" charset="0"/>
              <a:buChar char="•"/>
            </a:pPr>
            <a:r>
              <a:rPr lang="en-IN" sz="1600" dirty="0">
                <a:solidFill>
                  <a:schemeClr val="tx1"/>
                </a:solidFill>
              </a:rPr>
              <a:t>Ensemble learning models aggregate multiple machine algorithm models,allowing for overall better performance.</a:t>
            </a:r>
          </a:p>
          <a:p>
            <a:pPr marL="285750" indent="-285750" algn="l">
              <a:buFont typeface="Arial" panose="020B0604020202020204" pitchFamily="34" charset="0"/>
              <a:buChar char="•"/>
            </a:pPr>
            <a:r>
              <a:rPr lang="en-IN" sz="1600" dirty="0">
                <a:solidFill>
                  <a:schemeClr val="tx1"/>
                </a:solidFill>
              </a:rPr>
              <a:t>The logic behind this is that each of the models used is weak employed on its won, but strong when put together in an ensemble. In the case of Random Forests, a large number of Decision Tree, acting as the “weak” factors, are used and heir outputs are aggregated, with the result representing the “strong” ensemble.</a:t>
            </a:r>
          </a:p>
          <a:p>
            <a:pPr marL="285750" indent="-285750" algn="l">
              <a:buFont typeface="Arial" panose="020B0604020202020204" pitchFamily="34" charset="0"/>
              <a:buChar char="•"/>
            </a:pPr>
            <a:endParaRPr lang="en-IN" sz="1800" dirty="0"/>
          </a:p>
        </p:txBody>
      </p:sp>
      <p:pic>
        <p:nvPicPr>
          <p:cNvPr id="5" name="Picture 4">
            <a:extLst>
              <a:ext uri="{FF2B5EF4-FFF2-40B4-BE49-F238E27FC236}">
                <a16:creationId xmlns:a16="http://schemas.microsoft.com/office/drawing/2014/main" id="{5EF3CAED-D135-460F-8C4A-C1A7BF9D73A8}"/>
              </a:ext>
            </a:extLst>
          </p:cNvPr>
          <p:cNvPicPr>
            <a:picLocks noChangeAspect="1"/>
          </p:cNvPicPr>
          <p:nvPr/>
        </p:nvPicPr>
        <p:blipFill rotWithShape="1">
          <a:blip r:embed="rId2">
            <a:extLst>
              <a:ext uri="{28A0092B-C50C-407E-A947-70E740481C1C}">
                <a14:useLocalDpi xmlns:a14="http://schemas.microsoft.com/office/drawing/2010/main" val="0"/>
              </a:ext>
            </a:extLst>
          </a:blip>
          <a:srcRect l="22166" t="41037" r="55750" b="34222"/>
          <a:stretch/>
        </p:blipFill>
        <p:spPr>
          <a:xfrm>
            <a:off x="2620737" y="4064001"/>
            <a:ext cx="6408963" cy="2458719"/>
          </a:xfrm>
          <a:prstGeom prst="rect">
            <a:avLst/>
          </a:prstGeom>
        </p:spPr>
      </p:pic>
    </p:spTree>
    <p:extLst>
      <p:ext uri="{BB962C8B-B14F-4D97-AF65-F5344CB8AC3E}">
        <p14:creationId xmlns:p14="http://schemas.microsoft.com/office/powerpoint/2010/main" val="4217441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F5B29B-2B92-4E91-8C7C-89C494B6F324}"/>
              </a:ext>
            </a:extLst>
          </p:cNvPr>
          <p:cNvSpPr>
            <a:spLocks noGrp="1"/>
          </p:cNvSpPr>
          <p:nvPr>
            <p:ph sz="half" idx="1"/>
          </p:nvPr>
        </p:nvSpPr>
        <p:spPr>
          <a:xfrm>
            <a:off x="838200" y="2734748"/>
            <a:ext cx="5181600" cy="3442216"/>
          </a:xfrm>
        </p:spPr>
        <p:txBody>
          <a:bodyPr>
            <a:normAutofit fontScale="92500" lnSpcReduction="10000"/>
          </a:bodyPr>
          <a:lstStyle/>
          <a:p>
            <a:r>
              <a:rPr lang="en-US" sz="3000" b="1" dirty="0">
                <a:solidFill>
                  <a:schemeClr val="accent2">
                    <a:lumMod val="50000"/>
                  </a:schemeClr>
                </a:solidFill>
              </a:rPr>
              <a:t>Creation: </a:t>
            </a:r>
            <a:endParaRPr lang="en-IN" sz="3000" b="1" dirty="0">
              <a:solidFill>
                <a:schemeClr val="accent2">
                  <a:lumMod val="50000"/>
                </a:schemeClr>
              </a:solidFill>
            </a:endParaRPr>
          </a:p>
          <a:p>
            <a:pPr marL="514350" indent="-514350">
              <a:buFont typeface="+mj-lt"/>
              <a:buAutoNum type="arabicPeriod"/>
            </a:pPr>
            <a:r>
              <a:rPr lang="en-US" sz="1800" dirty="0"/>
              <a:t>If the number of cases in the training set is N, </a:t>
            </a:r>
            <a:r>
              <a:rPr lang="en-US" sz="1800" dirty="0">
                <a:solidFill>
                  <a:schemeClr val="tx1"/>
                </a:solidFill>
              </a:rPr>
              <a:t>sample N cases at the random-but with replacement, from the original data . This sample will be the training safe for growing the tree.</a:t>
            </a:r>
          </a:p>
          <a:p>
            <a:pPr marL="514350" indent="-514350">
              <a:buFont typeface="+mj-lt"/>
              <a:buAutoNum type="arabicPeriod"/>
            </a:pPr>
            <a:r>
              <a:rPr lang="en-US" sz="1800" dirty="0">
                <a:solidFill>
                  <a:schemeClr val="tx1"/>
                </a:solidFill>
              </a:rPr>
              <a:t>If there are M input variables, a number is specified such that at each node, m variables are selected at random out of M and the best split on this m used to split the node.</a:t>
            </a:r>
          </a:p>
        </p:txBody>
      </p:sp>
      <p:sp>
        <p:nvSpPr>
          <p:cNvPr id="4" name="Content Placeholder 3">
            <a:extLst>
              <a:ext uri="{FF2B5EF4-FFF2-40B4-BE49-F238E27FC236}">
                <a16:creationId xmlns:a16="http://schemas.microsoft.com/office/drawing/2014/main" id="{E2B03064-7A45-4FCD-9ACB-1D95108A25BC}"/>
              </a:ext>
            </a:extLst>
          </p:cNvPr>
          <p:cNvSpPr>
            <a:spLocks noGrp="1"/>
          </p:cNvSpPr>
          <p:nvPr>
            <p:ph sz="half" idx="2"/>
          </p:nvPr>
        </p:nvSpPr>
        <p:spPr>
          <a:xfrm>
            <a:off x="6172200" y="2734748"/>
            <a:ext cx="5181600" cy="3442216"/>
          </a:xfrm>
        </p:spPr>
        <p:txBody>
          <a:bodyPr>
            <a:normAutofit fontScale="92500" lnSpcReduction="10000"/>
          </a:bodyPr>
          <a:lstStyle/>
          <a:p>
            <a:r>
              <a:rPr lang="en-US" sz="3000" b="1" dirty="0">
                <a:solidFill>
                  <a:schemeClr val="accent2">
                    <a:lumMod val="50000"/>
                  </a:schemeClr>
                </a:solidFill>
              </a:rPr>
              <a:t>Prediction :</a:t>
            </a:r>
          </a:p>
          <a:p>
            <a:pPr marL="0" indent="0">
              <a:buNone/>
            </a:pPr>
            <a:r>
              <a:rPr lang="en-US" sz="1800" dirty="0"/>
              <a:t>   </a:t>
            </a:r>
            <a:r>
              <a:rPr lang="en-US" sz="1800" dirty="0">
                <a:solidFill>
                  <a:schemeClr val="tx1"/>
                </a:solidFill>
              </a:rPr>
              <a:t>The random forest prediction is broken down into steps :</a:t>
            </a:r>
          </a:p>
          <a:p>
            <a:pPr marL="342900" indent="-342900">
              <a:buFont typeface="+mj-lt"/>
              <a:buAutoNum type="arabicPeriod"/>
            </a:pPr>
            <a:r>
              <a:rPr lang="en-US" sz="1800" dirty="0">
                <a:solidFill>
                  <a:schemeClr val="tx1"/>
                </a:solidFill>
              </a:rPr>
              <a:t>Take the test  feature and use the rules of each randomly created decision tree to predict the outcomes and stored the predicted outcomes(target) </a:t>
            </a:r>
          </a:p>
          <a:p>
            <a:pPr marL="342900" indent="-342900">
              <a:buFont typeface="+mj-lt"/>
              <a:buAutoNum type="arabicPeriod"/>
            </a:pPr>
            <a:r>
              <a:rPr lang="en-US" sz="1800" dirty="0">
                <a:solidFill>
                  <a:schemeClr val="tx1"/>
                </a:solidFill>
              </a:rPr>
              <a:t>Calculate the oats for each predicted target </a:t>
            </a:r>
          </a:p>
          <a:p>
            <a:pPr marL="342900" indent="-342900">
              <a:buFont typeface="+mj-lt"/>
              <a:buAutoNum type="arabicPeriod"/>
            </a:pPr>
            <a:r>
              <a:rPr lang="en-US" sz="1800" dirty="0">
                <a:solidFill>
                  <a:schemeClr val="tx1"/>
                </a:solidFill>
              </a:rPr>
              <a:t>Consider the high voted predicted target as the final prediction from the random forest algorithm.</a:t>
            </a:r>
          </a:p>
          <a:p>
            <a:endParaRPr lang="en-IN" sz="1800" dirty="0"/>
          </a:p>
        </p:txBody>
      </p:sp>
      <p:sp>
        <p:nvSpPr>
          <p:cNvPr id="6" name="TextBox 5">
            <a:extLst>
              <a:ext uri="{FF2B5EF4-FFF2-40B4-BE49-F238E27FC236}">
                <a16:creationId xmlns:a16="http://schemas.microsoft.com/office/drawing/2014/main" id="{52E017EA-DC7F-4B1D-99AB-9F70ADDF72F4}"/>
              </a:ext>
            </a:extLst>
          </p:cNvPr>
          <p:cNvSpPr txBox="1"/>
          <p:nvPr/>
        </p:nvSpPr>
        <p:spPr>
          <a:xfrm>
            <a:off x="949960" y="285170"/>
            <a:ext cx="10139680" cy="2554545"/>
          </a:xfrm>
          <a:prstGeom prst="rect">
            <a:avLst/>
          </a:prstGeom>
          <a:noFill/>
        </p:spPr>
        <p:txBody>
          <a:bodyPr wrap="square" rtlCol="0">
            <a:spAutoFit/>
          </a:bodyPr>
          <a:lstStyle/>
          <a:p>
            <a:pPr algn="l"/>
            <a:r>
              <a:rPr lang="en-IN" sz="3200" b="1" dirty="0">
                <a:solidFill>
                  <a:schemeClr val="accent2">
                    <a:lumMod val="50000"/>
                  </a:schemeClr>
                </a:solidFill>
              </a:rPr>
              <a:t>How does it work ?</a:t>
            </a:r>
          </a:p>
          <a:p>
            <a:pPr marL="342900" indent="-342900" algn="l">
              <a:buFont typeface="Arial" panose="020B0604020202020204" pitchFamily="34" charset="0"/>
              <a:buChar char="•"/>
            </a:pPr>
            <a:r>
              <a:rPr lang="en-IN" sz="1800" dirty="0"/>
              <a:t>There are two seps in the Random Forest algorithm, one is random forest creation, the other is making prediction from the random forest classifier created in the first step.</a:t>
            </a:r>
          </a:p>
          <a:p>
            <a:pPr marL="342900" indent="-342900" algn="l">
              <a:buFont typeface="Arial" panose="020B0604020202020204" pitchFamily="34" charset="0"/>
              <a:buChar char="•"/>
            </a:pPr>
            <a:r>
              <a:rPr lang="en-IN" sz="1800" dirty="0"/>
              <a:t>The difference between  random forest &amp;  decision tree algorithm is that in the random forest , the processes of finding the root node and splitting the feature node will run randomly.</a:t>
            </a:r>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IN" sz="2000" dirty="0"/>
          </a:p>
        </p:txBody>
      </p:sp>
    </p:spTree>
    <p:extLst>
      <p:ext uri="{BB962C8B-B14F-4D97-AF65-F5344CB8AC3E}">
        <p14:creationId xmlns:p14="http://schemas.microsoft.com/office/powerpoint/2010/main" val="2575895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78BE4-F8A2-4A3F-B34F-C04B0D6ED424}"/>
              </a:ext>
            </a:extLst>
          </p:cNvPr>
          <p:cNvSpPr>
            <a:spLocks noGrp="1"/>
          </p:cNvSpPr>
          <p:nvPr>
            <p:ph type="title"/>
          </p:nvPr>
        </p:nvSpPr>
        <p:spPr>
          <a:xfrm>
            <a:off x="838200" y="1"/>
            <a:ext cx="10515600" cy="857249"/>
          </a:xfrm>
        </p:spPr>
        <p:txBody>
          <a:bodyPr>
            <a:normAutofit/>
          </a:bodyPr>
          <a:lstStyle/>
          <a:p>
            <a:r>
              <a:rPr lang="en-US" b="1" dirty="0">
                <a:solidFill>
                  <a:schemeClr val="accent1">
                    <a:lumMod val="75000"/>
                  </a:schemeClr>
                </a:solidFill>
                <a:latin typeface="+mn-lt"/>
              </a:rPr>
              <a:t>Support Vector Machines:</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397F218C-2DFB-434A-A6A4-8E72F99E8A1C}"/>
              </a:ext>
            </a:extLst>
          </p:cNvPr>
          <p:cNvSpPr>
            <a:spLocks noGrp="1"/>
          </p:cNvSpPr>
          <p:nvPr>
            <p:ph idx="1"/>
          </p:nvPr>
        </p:nvSpPr>
        <p:spPr>
          <a:xfrm>
            <a:off x="635231" y="857250"/>
            <a:ext cx="10921538" cy="5860791"/>
          </a:xfrm>
        </p:spPr>
        <p:txBody>
          <a:bodyPr/>
          <a:lstStyle/>
          <a:p>
            <a:r>
              <a:rPr lang="en-US" sz="1600" dirty="0">
                <a:solidFill>
                  <a:schemeClr val="tx1"/>
                </a:solidFill>
              </a:rPr>
              <a:t>“ Support Vector Machine “ (SVM) is a Supervised machine Learning algorithm which can be used for both classification or regression.</a:t>
            </a:r>
            <a:r>
              <a:rPr lang="en-IN" sz="1600" dirty="0">
                <a:solidFill>
                  <a:schemeClr val="tx1"/>
                </a:solidFill>
              </a:rPr>
              <a:t>However , it is mostly used in classification problems.</a:t>
            </a:r>
          </a:p>
          <a:p>
            <a:r>
              <a:rPr lang="en-IN" sz="1600" dirty="0">
                <a:solidFill>
                  <a:schemeClr val="tx1"/>
                </a:solidFill>
              </a:rPr>
              <a:t>In this algorithm, we plot each data item as a point in n-dimensional space(where n is the number of features) with the value of each feature being the value of a particular coordinate.</a:t>
            </a:r>
          </a:p>
          <a:p>
            <a:pPr marL="0" indent="0">
              <a:buNone/>
            </a:pPr>
            <a:r>
              <a:rPr lang="en-IN" sz="2000" b="1" dirty="0">
                <a:solidFill>
                  <a:schemeClr val="accent2">
                    <a:lumMod val="50000"/>
                  </a:schemeClr>
                </a:solidFill>
              </a:rPr>
              <a:t>HOW IS THE DATA CLASSIFIED ?</a:t>
            </a:r>
          </a:p>
          <a:p>
            <a:pPr marL="0" indent="0">
              <a:buNone/>
            </a:pPr>
            <a:r>
              <a:rPr lang="en-IN" sz="1600" dirty="0"/>
              <a:t>         We perform classification by finding the hyperplane that differentiates the two classes very well.  In other words the algorithm output an optimal hyperplane which categorizes new examples.</a:t>
            </a:r>
          </a:p>
          <a:p>
            <a:pPr marL="0" indent="0">
              <a:buNone/>
            </a:pPr>
            <a:r>
              <a:rPr lang="en-IN" sz="2000" b="1" dirty="0">
                <a:solidFill>
                  <a:schemeClr val="accent2">
                    <a:lumMod val="50000"/>
                  </a:schemeClr>
                </a:solidFill>
              </a:rPr>
              <a:t>What is a optimal Hyper-Plane?</a:t>
            </a:r>
          </a:p>
          <a:p>
            <a:pPr marL="0" indent="0">
              <a:buNone/>
            </a:pPr>
            <a:r>
              <a:rPr lang="en-IN" sz="1600" dirty="0"/>
              <a:t>For SVM’s , It’s the one that maximizes the margins from both tags. In other words the hyperplane whose distance to the nearest element of each tag is the largest.</a:t>
            </a:r>
          </a:p>
          <a:p>
            <a:pPr marL="0" indent="0">
              <a:buNone/>
            </a:pPr>
            <a:endParaRPr lang="en-IN" sz="1800" dirty="0"/>
          </a:p>
        </p:txBody>
      </p:sp>
      <p:pic>
        <p:nvPicPr>
          <p:cNvPr id="5" name="Picture 4">
            <a:extLst>
              <a:ext uri="{FF2B5EF4-FFF2-40B4-BE49-F238E27FC236}">
                <a16:creationId xmlns:a16="http://schemas.microsoft.com/office/drawing/2014/main" id="{9A0735B4-4A7F-45A5-A0F0-BA7ABB922A47}"/>
              </a:ext>
            </a:extLst>
          </p:cNvPr>
          <p:cNvPicPr>
            <a:picLocks noChangeAspect="1"/>
          </p:cNvPicPr>
          <p:nvPr/>
        </p:nvPicPr>
        <p:blipFill rotWithShape="1">
          <a:blip r:embed="rId2">
            <a:extLst>
              <a:ext uri="{28A0092B-C50C-407E-A947-70E740481C1C}">
                <a14:useLocalDpi xmlns:a14="http://schemas.microsoft.com/office/drawing/2010/main" val="0"/>
              </a:ext>
            </a:extLst>
          </a:blip>
          <a:srcRect l="11327" t="17959" r="35101" b="43265"/>
          <a:stretch/>
        </p:blipFill>
        <p:spPr>
          <a:xfrm>
            <a:off x="1489399" y="4335236"/>
            <a:ext cx="7371184" cy="2049236"/>
          </a:xfrm>
          <a:prstGeom prst="rect">
            <a:avLst/>
          </a:prstGeom>
        </p:spPr>
      </p:pic>
    </p:spTree>
    <p:extLst>
      <p:ext uri="{BB962C8B-B14F-4D97-AF65-F5344CB8AC3E}">
        <p14:creationId xmlns:p14="http://schemas.microsoft.com/office/powerpoint/2010/main" val="3322326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34A0-36CC-4480-8C76-40A09AFE0D9F}"/>
              </a:ext>
            </a:extLst>
          </p:cNvPr>
          <p:cNvSpPr>
            <a:spLocks noGrp="1"/>
          </p:cNvSpPr>
          <p:nvPr>
            <p:ph type="title"/>
          </p:nvPr>
        </p:nvSpPr>
        <p:spPr>
          <a:xfrm>
            <a:off x="838200" y="365125"/>
            <a:ext cx="10515600" cy="665389"/>
          </a:xfrm>
        </p:spPr>
        <p:txBody>
          <a:bodyPr>
            <a:normAutofit/>
          </a:bodyPr>
          <a:lstStyle/>
          <a:p>
            <a:pPr algn="ctr"/>
            <a:r>
              <a:rPr lang="en-US" sz="3200" b="1" u="sng" dirty="0">
                <a:solidFill>
                  <a:schemeClr val="accent2">
                    <a:lumMod val="50000"/>
                  </a:schemeClr>
                </a:solidFill>
              </a:rPr>
              <a:t>Tuning Parameters:</a:t>
            </a:r>
            <a:endParaRPr lang="en-IN" sz="3200" b="1" u="sng" dirty="0">
              <a:solidFill>
                <a:schemeClr val="accent2">
                  <a:lumMod val="50000"/>
                </a:schemeClr>
              </a:solidFill>
            </a:endParaRPr>
          </a:p>
        </p:txBody>
      </p:sp>
      <p:sp>
        <p:nvSpPr>
          <p:cNvPr id="3" name="Content Placeholder 2">
            <a:extLst>
              <a:ext uri="{FF2B5EF4-FFF2-40B4-BE49-F238E27FC236}">
                <a16:creationId xmlns:a16="http://schemas.microsoft.com/office/drawing/2014/main" id="{33DF3C10-58F4-45AD-B741-1958508F779D}"/>
              </a:ext>
            </a:extLst>
          </p:cNvPr>
          <p:cNvSpPr>
            <a:spLocks noGrp="1"/>
          </p:cNvSpPr>
          <p:nvPr>
            <p:ph sz="half" idx="1"/>
          </p:nvPr>
        </p:nvSpPr>
        <p:spPr>
          <a:xfrm>
            <a:off x="838200" y="1355271"/>
            <a:ext cx="5181600" cy="4821692"/>
          </a:xfrm>
        </p:spPr>
        <p:txBody>
          <a:bodyPr>
            <a:normAutofit lnSpcReduction="10000"/>
          </a:bodyPr>
          <a:lstStyle/>
          <a:p>
            <a:r>
              <a:rPr lang="en-US" b="1" dirty="0"/>
              <a:t>KERNEL</a:t>
            </a:r>
          </a:p>
          <a:p>
            <a:pPr marL="0" indent="0">
              <a:buNone/>
            </a:pPr>
            <a:r>
              <a:rPr lang="en-US" sz="1600" dirty="0"/>
              <a:t>The Learning  of the hyperplane in linear SVM is done by transforming the problem using some linear algebra. This is where the kernel plays role. Polynomial and exponential kernels calculates separation line in higher dimension. This is called kernel trick</a:t>
            </a:r>
          </a:p>
          <a:p>
            <a:pPr marL="0" indent="0">
              <a:buNone/>
            </a:pPr>
            <a:endParaRPr lang="en-US" sz="1600" dirty="0"/>
          </a:p>
          <a:p>
            <a:r>
              <a:rPr lang="en-US" b="1" dirty="0"/>
              <a:t>GAMMA</a:t>
            </a:r>
          </a:p>
          <a:p>
            <a:pPr marL="0" indent="0">
              <a:buNone/>
            </a:pPr>
            <a:r>
              <a:rPr lang="en-US" sz="1600" dirty="0"/>
              <a:t>The Gamma parameter defines how far the influence of a single training set reaches. With low gamma, points far away from the possible separation line are considered in calculation for the separation line. Where as high gamma means the points close to possible line are considered in calculation.</a:t>
            </a:r>
          </a:p>
        </p:txBody>
      </p:sp>
      <p:sp>
        <p:nvSpPr>
          <p:cNvPr id="4" name="Content Placeholder 3">
            <a:extLst>
              <a:ext uri="{FF2B5EF4-FFF2-40B4-BE49-F238E27FC236}">
                <a16:creationId xmlns:a16="http://schemas.microsoft.com/office/drawing/2014/main" id="{78B7E3F3-D2EA-4B25-BBD0-358E421E3030}"/>
              </a:ext>
            </a:extLst>
          </p:cNvPr>
          <p:cNvSpPr>
            <a:spLocks noGrp="1"/>
          </p:cNvSpPr>
          <p:nvPr>
            <p:ph sz="half" idx="2"/>
          </p:nvPr>
        </p:nvSpPr>
        <p:spPr>
          <a:xfrm>
            <a:off x="6172200" y="1355271"/>
            <a:ext cx="5181600" cy="4821692"/>
          </a:xfrm>
        </p:spPr>
        <p:txBody>
          <a:bodyPr>
            <a:normAutofit lnSpcReduction="10000"/>
          </a:bodyPr>
          <a:lstStyle/>
          <a:p>
            <a:r>
              <a:rPr lang="en-US" b="1" dirty="0"/>
              <a:t>REGULARIZATIO</a:t>
            </a:r>
          </a:p>
          <a:p>
            <a:pPr marL="0" indent="0">
              <a:buNone/>
            </a:pPr>
            <a:r>
              <a:rPr lang="en-US" sz="1600" dirty="0"/>
              <a:t>For large values of this parameter, the optimization will choose a small- margin hyperplane if that hyperplane does a better job of getting all the training points classify correctly .</a:t>
            </a:r>
          </a:p>
          <a:p>
            <a:pPr marL="0" indent="0">
              <a:buNone/>
            </a:pPr>
            <a:r>
              <a:rPr lang="en-US" sz="1600" dirty="0"/>
              <a:t>Conversely , a very small value of it will cause the optimizer to look for a large-margin separating hyperplane, even if that hyperplane misclassifies more points.</a:t>
            </a:r>
          </a:p>
          <a:p>
            <a:pPr marL="0" indent="0">
              <a:buNone/>
            </a:pPr>
            <a:endParaRPr lang="en-US" sz="1600" dirty="0"/>
          </a:p>
          <a:p>
            <a:r>
              <a:rPr lang="en-IN" b="1" dirty="0"/>
              <a:t>Margin</a:t>
            </a:r>
          </a:p>
          <a:p>
            <a:pPr marL="0" indent="0">
              <a:buNone/>
            </a:pPr>
            <a:r>
              <a:rPr lang="en-IN" sz="1600" dirty="0"/>
              <a:t>A margin is a separation of line to the closest class points.</a:t>
            </a:r>
          </a:p>
          <a:p>
            <a:pPr marL="0" indent="0">
              <a:buNone/>
            </a:pPr>
            <a:r>
              <a:rPr lang="en-IN" sz="1600" dirty="0"/>
              <a:t>A good margin is one where this separation is larger for both classes. A good margin allows that points to be in their respective classes without crossing to other class.</a:t>
            </a:r>
          </a:p>
        </p:txBody>
      </p:sp>
    </p:spTree>
    <p:extLst>
      <p:ext uri="{BB962C8B-B14F-4D97-AF65-F5344CB8AC3E}">
        <p14:creationId xmlns:p14="http://schemas.microsoft.com/office/powerpoint/2010/main" val="4028073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67911-A29E-40A9-B1D2-D0D0465E247D}"/>
              </a:ext>
            </a:extLst>
          </p:cNvPr>
          <p:cNvSpPr>
            <a:spLocks noGrp="1"/>
          </p:cNvSpPr>
          <p:nvPr>
            <p:ph type="title"/>
          </p:nvPr>
        </p:nvSpPr>
        <p:spPr>
          <a:xfrm>
            <a:off x="619126" y="122238"/>
            <a:ext cx="10625137" cy="777875"/>
          </a:xfrm>
        </p:spPr>
        <p:txBody>
          <a:bodyPr>
            <a:normAutofit/>
          </a:bodyPr>
          <a:lstStyle/>
          <a:p>
            <a:r>
              <a:rPr lang="en-US" sz="3200" b="1" dirty="0">
                <a:solidFill>
                  <a:schemeClr val="accent1">
                    <a:lumMod val="75000"/>
                  </a:schemeClr>
                </a:solidFill>
                <a:latin typeface="+mn-lt"/>
              </a:rPr>
              <a:t>Support Vector Machines:</a:t>
            </a:r>
            <a:endParaRPr lang="en-IN" sz="3200"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D04F5FE5-E6B7-4CA4-B708-4DFFAFC4506B}"/>
              </a:ext>
            </a:extLst>
          </p:cNvPr>
          <p:cNvSpPr>
            <a:spLocks noGrp="1"/>
          </p:cNvSpPr>
          <p:nvPr>
            <p:ph idx="1"/>
          </p:nvPr>
        </p:nvSpPr>
        <p:spPr>
          <a:xfrm>
            <a:off x="271463" y="900114"/>
            <a:ext cx="11301411" cy="5543550"/>
          </a:xfrm>
        </p:spPr>
        <p:txBody>
          <a:bodyPr/>
          <a:lstStyle/>
          <a:p>
            <a:r>
              <a:rPr lang="en-US" sz="2000" dirty="0"/>
              <a:t>Applications of SVM :</a:t>
            </a:r>
          </a:p>
          <a:p>
            <a:pPr marL="514350" indent="-514350">
              <a:buFont typeface="+mj-lt"/>
              <a:buAutoNum type="arabicPeriod"/>
            </a:pPr>
            <a:r>
              <a:rPr lang="en-IN" sz="2000" dirty="0"/>
              <a:t>Face Detection</a:t>
            </a:r>
          </a:p>
          <a:p>
            <a:pPr marL="514350" indent="-514350">
              <a:buFont typeface="+mj-lt"/>
              <a:buAutoNum type="arabicPeriod"/>
            </a:pPr>
            <a:r>
              <a:rPr lang="en-IN" sz="2000" dirty="0"/>
              <a:t>Text and hypertext categorization</a:t>
            </a:r>
          </a:p>
          <a:p>
            <a:pPr marL="514350" indent="-514350">
              <a:buFont typeface="+mj-lt"/>
              <a:buAutoNum type="arabicPeriod"/>
            </a:pPr>
            <a:r>
              <a:rPr lang="en-IN" sz="2000" dirty="0"/>
              <a:t>Classification of images</a:t>
            </a:r>
          </a:p>
          <a:p>
            <a:pPr marL="514350" indent="-514350">
              <a:buFont typeface="+mj-lt"/>
              <a:buAutoNum type="arabicPeriod"/>
            </a:pPr>
            <a:r>
              <a:rPr lang="en-IN" sz="2000" dirty="0"/>
              <a:t>Bioinformatics</a:t>
            </a:r>
          </a:p>
          <a:p>
            <a:pPr marL="514350" indent="-514350">
              <a:buFont typeface="+mj-lt"/>
              <a:buAutoNum type="arabicPeriod"/>
            </a:pPr>
            <a:endParaRPr lang="en-IN" sz="1800" dirty="0"/>
          </a:p>
          <a:p>
            <a:pPr marL="0" indent="0">
              <a:buNone/>
            </a:pPr>
            <a:r>
              <a:rPr lang="en-IN" b="1" dirty="0">
                <a:solidFill>
                  <a:schemeClr val="accent2">
                    <a:lumMod val="50000"/>
                  </a:schemeClr>
                </a:solidFill>
              </a:rPr>
              <a:t>Why Support Vector Machine :</a:t>
            </a:r>
          </a:p>
          <a:p>
            <a:r>
              <a:rPr lang="en-IN" sz="2400" dirty="0"/>
              <a:t> </a:t>
            </a:r>
            <a:r>
              <a:rPr lang="en-IN" sz="2000" dirty="0"/>
              <a:t>Support vector machine are the sets of supervised machine learning used for classification, regression and  outlier detection. </a:t>
            </a:r>
          </a:p>
          <a:p>
            <a:r>
              <a:rPr lang="en-IN" sz="2000" dirty="0"/>
              <a:t>The advantages of SVM are effective in high dimensional spaces. Still effective in cases where number of dimensions is greater than the number of samples.</a:t>
            </a:r>
            <a:endParaRPr lang="en-IN" sz="2400" dirty="0"/>
          </a:p>
        </p:txBody>
      </p:sp>
    </p:spTree>
    <p:extLst>
      <p:ext uri="{BB962C8B-B14F-4D97-AF65-F5344CB8AC3E}">
        <p14:creationId xmlns:p14="http://schemas.microsoft.com/office/powerpoint/2010/main" val="422801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9283BA-4790-48ED-A5DA-E0658113BB15}"/>
              </a:ext>
            </a:extLst>
          </p:cNvPr>
          <p:cNvSpPr>
            <a:spLocks noGrp="1"/>
          </p:cNvSpPr>
          <p:nvPr>
            <p:ph idx="1"/>
          </p:nvPr>
        </p:nvSpPr>
        <p:spPr>
          <a:xfrm>
            <a:off x="677334" y="241069"/>
            <a:ext cx="8596668" cy="5800293"/>
          </a:xfrm>
        </p:spPr>
        <p:txBody>
          <a:bodyPr/>
          <a:lstStyle/>
          <a:p>
            <a:pPr marL="0" indent="0" algn="ctr">
              <a:buNone/>
            </a:pPr>
            <a:r>
              <a:rPr lang="en-US" sz="4000" u="sng" dirty="0">
                <a:solidFill>
                  <a:schemeClr val="accent1">
                    <a:lumMod val="75000"/>
                  </a:schemeClr>
                </a:solidFill>
              </a:rPr>
              <a:t>CORE TASK 1</a:t>
            </a:r>
          </a:p>
          <a:p>
            <a:r>
              <a:rPr lang="en-US" dirty="0"/>
              <a:t>This task will help you in boosting your knowledge in core domain, n help you in completion of upcoming tasks.</a:t>
            </a:r>
          </a:p>
          <a:p>
            <a:r>
              <a:rPr lang="en-US" dirty="0"/>
              <a:t>📌Here's a playlist consisting of videos to boost your Domain</a:t>
            </a:r>
          </a:p>
          <a:p>
            <a:r>
              <a:rPr lang="en-US" dirty="0" err="1"/>
              <a:t>knowledge:https</a:t>
            </a:r>
            <a:r>
              <a:rPr lang="en-US" dirty="0"/>
              <a:t>://youtube.com/</a:t>
            </a:r>
            <a:r>
              <a:rPr lang="en-US" dirty="0" err="1"/>
              <a:t>playlist?list</a:t>
            </a:r>
            <a:r>
              <a:rPr lang="en-US" dirty="0"/>
              <a:t>=PLEiEAq2VkUULYYgj13YHUWmRePqiu8Ddy</a:t>
            </a:r>
          </a:p>
          <a:p>
            <a:r>
              <a:rPr lang="en-US" dirty="0"/>
              <a:t>Go through them n study these videos thoroughly, after that prepare a report based on your understanding.</a:t>
            </a:r>
          </a:p>
          <a:p>
            <a:r>
              <a:rPr lang="en-US" dirty="0"/>
              <a:t>🗒️Submission:●You may prepare the report in any of the formats, in which you are comfortable with.</a:t>
            </a:r>
          </a:p>
          <a:p>
            <a:r>
              <a:rPr lang="en-US" dirty="0"/>
              <a:t>●But before submitting </a:t>
            </a:r>
            <a:r>
              <a:rPr lang="en-US" dirty="0" err="1"/>
              <a:t>makesure</a:t>
            </a:r>
            <a:r>
              <a:rPr lang="en-US" dirty="0"/>
              <a:t> to convert it into PDF file n submit.</a:t>
            </a:r>
            <a:endParaRPr lang="en-IN" dirty="0"/>
          </a:p>
        </p:txBody>
      </p:sp>
    </p:spTree>
    <p:extLst>
      <p:ext uri="{BB962C8B-B14F-4D97-AF65-F5344CB8AC3E}">
        <p14:creationId xmlns:p14="http://schemas.microsoft.com/office/powerpoint/2010/main" val="3083242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5B02-287A-4976-9E3E-2F60466D4D5E}"/>
              </a:ext>
            </a:extLst>
          </p:cNvPr>
          <p:cNvSpPr>
            <a:spLocks noGrp="1"/>
          </p:cNvSpPr>
          <p:nvPr>
            <p:ph type="ctrTitle"/>
          </p:nvPr>
        </p:nvSpPr>
        <p:spPr>
          <a:xfrm>
            <a:off x="1364343" y="130629"/>
            <a:ext cx="9144000" cy="595085"/>
          </a:xfrm>
        </p:spPr>
        <p:txBody>
          <a:bodyPr>
            <a:normAutofit/>
          </a:bodyPr>
          <a:lstStyle/>
          <a:p>
            <a:pPr algn="l"/>
            <a:r>
              <a:rPr lang="en-US" sz="2800" b="1" dirty="0">
                <a:solidFill>
                  <a:schemeClr val="accent1">
                    <a:lumMod val="75000"/>
                  </a:schemeClr>
                </a:solidFill>
              </a:rPr>
              <a:t>Naïve Bayes Classifier :</a:t>
            </a:r>
            <a:endParaRPr lang="en-IN" sz="2800" b="1" dirty="0">
              <a:solidFill>
                <a:schemeClr val="accent1">
                  <a:lumMod val="75000"/>
                </a:schemeClr>
              </a:solidFill>
            </a:endParaRPr>
          </a:p>
        </p:txBody>
      </p:sp>
      <p:sp>
        <p:nvSpPr>
          <p:cNvPr id="3" name="Subtitle 2">
            <a:extLst>
              <a:ext uri="{FF2B5EF4-FFF2-40B4-BE49-F238E27FC236}">
                <a16:creationId xmlns:a16="http://schemas.microsoft.com/office/drawing/2014/main" id="{9CBA7331-5DE1-4BC4-9A30-2BFE8DD6E2E9}"/>
              </a:ext>
            </a:extLst>
          </p:cNvPr>
          <p:cNvSpPr>
            <a:spLocks noGrp="1"/>
          </p:cNvSpPr>
          <p:nvPr>
            <p:ph type="subTitle" idx="1"/>
          </p:nvPr>
        </p:nvSpPr>
        <p:spPr>
          <a:xfrm>
            <a:off x="742949" y="914400"/>
            <a:ext cx="9765393" cy="5675085"/>
          </a:xfrm>
        </p:spPr>
        <p:txBody>
          <a:bodyPr/>
          <a:lstStyle/>
          <a:p>
            <a:pPr algn="l"/>
            <a:r>
              <a:rPr lang="en-US" sz="1600" dirty="0">
                <a:solidFill>
                  <a:schemeClr val="tx1"/>
                </a:solidFill>
              </a:rPr>
              <a:t>Naïve bayes classifiers are belonging from simple “</a:t>
            </a:r>
            <a:r>
              <a:rPr lang="en-US" sz="1600" b="1" dirty="0">
                <a:solidFill>
                  <a:schemeClr val="tx1"/>
                </a:solidFill>
              </a:rPr>
              <a:t>Probabilistic classifiers</a:t>
            </a:r>
            <a:r>
              <a:rPr lang="en-US" sz="1600" dirty="0">
                <a:solidFill>
                  <a:schemeClr val="tx1"/>
                </a:solidFill>
              </a:rPr>
              <a:t>” based on Bayes theorem</a:t>
            </a:r>
          </a:p>
          <a:p>
            <a:pPr algn="l"/>
            <a:r>
              <a:rPr lang="en-US" sz="1600" dirty="0">
                <a:solidFill>
                  <a:schemeClr val="tx1"/>
                </a:solidFill>
              </a:rPr>
              <a:t>                                 </a:t>
            </a:r>
            <a:r>
              <a:rPr lang="en-US" sz="1600" b="1" dirty="0">
                <a:solidFill>
                  <a:schemeClr val="tx1"/>
                </a:solidFill>
              </a:rPr>
              <a:t>P(A|B) = P(B|A).P(A) /P(B)</a:t>
            </a:r>
          </a:p>
          <a:p>
            <a:pPr algn="l"/>
            <a:endParaRPr lang="en-US" sz="1600" dirty="0">
              <a:solidFill>
                <a:schemeClr val="tx1"/>
              </a:solidFill>
            </a:endParaRPr>
          </a:p>
          <a:p>
            <a:pPr marL="342900" indent="-342900" algn="l">
              <a:buFont typeface="Arial" panose="020B0604020202020204" pitchFamily="34" charset="0"/>
              <a:buChar char="•"/>
            </a:pPr>
            <a:r>
              <a:rPr lang="en-US" sz="1600" dirty="0">
                <a:solidFill>
                  <a:schemeClr val="tx1"/>
                </a:solidFill>
              </a:rPr>
              <a:t>Naïve Bayes classifier assumes that the presence of particular feature in a class is unrelated or independent to the presence of any other feature.</a:t>
            </a:r>
          </a:p>
          <a:p>
            <a:pPr marL="342900" indent="-342900" algn="l">
              <a:buFont typeface="Arial" panose="020B0604020202020204" pitchFamily="34" charset="0"/>
              <a:buChar char="•"/>
            </a:pPr>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a:p>
            <a:pPr marL="342900" indent="-342900" algn="l">
              <a:buFont typeface="Arial" panose="020B0604020202020204" pitchFamily="34" charset="0"/>
              <a:buChar char="•"/>
            </a:pPr>
            <a:r>
              <a:rPr kumimoji="0" lang="en-US" altLang="en-US" sz="2000" b="1" i="0" u="none" strike="noStrike" cap="none" normalizeH="0" baseline="0" dirty="0">
                <a:ln>
                  <a:noFill/>
                </a:ln>
                <a:solidFill>
                  <a:schemeClr val="accent2">
                    <a:lumMod val="50000"/>
                  </a:schemeClr>
                </a:solidFill>
                <a:effectLst/>
                <a:latin typeface="Roboto" panose="02000000000000000000" pitchFamily="2" charset="0"/>
              </a:rPr>
              <a:t>Why Naive Bayes is called </a:t>
            </a:r>
            <a:r>
              <a:rPr kumimoji="0" lang="en-US" altLang="en-US" sz="2000" b="1" i="1" u="none" strike="noStrike" cap="none" normalizeH="0" baseline="0" dirty="0">
                <a:ln>
                  <a:noFill/>
                </a:ln>
                <a:solidFill>
                  <a:schemeClr val="accent2">
                    <a:lumMod val="50000"/>
                  </a:schemeClr>
                </a:solidFill>
                <a:effectLst/>
                <a:latin typeface="Roboto" panose="02000000000000000000" pitchFamily="2" charset="0"/>
              </a:rPr>
              <a:t>Naive</a:t>
            </a:r>
            <a:r>
              <a:rPr kumimoji="0" lang="en-US" altLang="en-US" sz="2000" b="1" i="0" u="none" strike="noStrike" cap="none" normalizeH="0" baseline="0" dirty="0">
                <a:ln>
                  <a:noFill/>
                </a:ln>
                <a:solidFill>
                  <a:schemeClr val="accent2">
                    <a:lumMod val="50000"/>
                  </a:schemeClr>
                </a:solidFill>
                <a:effectLst/>
                <a:latin typeface="Roboto" panose="020000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4292E"/>
                </a:solidFill>
                <a:effectLst/>
                <a:latin typeface="Roboto" panose="02000000000000000000" pitchFamily="2" charset="0"/>
              </a:rPr>
              <a:t> 		We call it </a:t>
            </a:r>
            <a:r>
              <a:rPr kumimoji="0" lang="en-US" altLang="en-US" sz="1600" b="1" i="0" u="none" strike="noStrike" cap="none" normalizeH="0" baseline="0" dirty="0">
                <a:ln>
                  <a:noFill/>
                </a:ln>
                <a:solidFill>
                  <a:srgbClr val="24292E"/>
                </a:solidFill>
                <a:effectLst/>
                <a:latin typeface="Roboto" panose="02000000000000000000" pitchFamily="2" charset="0"/>
              </a:rPr>
              <a:t>naive</a:t>
            </a:r>
            <a:r>
              <a:rPr kumimoji="0" lang="en-US" altLang="en-US" sz="1600" b="0" i="0" u="none" strike="noStrike" cap="none" normalizeH="0" baseline="0" dirty="0">
                <a:ln>
                  <a:noFill/>
                </a:ln>
                <a:solidFill>
                  <a:srgbClr val="24292E"/>
                </a:solidFill>
                <a:effectLst/>
                <a:latin typeface="Roboto" panose="02000000000000000000" pitchFamily="2" charset="0"/>
              </a:rPr>
              <a:t> because its assumptions (it assumes that </a:t>
            </a:r>
            <a:r>
              <a:rPr kumimoji="0" lang="en-US" altLang="en-US" sz="1600" b="1" i="0" u="none" strike="noStrike" cap="none" normalizeH="0" baseline="0" dirty="0">
                <a:ln>
                  <a:noFill/>
                </a:ln>
                <a:solidFill>
                  <a:srgbClr val="24292E"/>
                </a:solidFill>
                <a:effectLst/>
                <a:latin typeface="Roboto" panose="02000000000000000000" pitchFamily="2" charset="0"/>
              </a:rPr>
              <a:t>all of the features in the dataset are equally important and independent</a:t>
            </a:r>
            <a:r>
              <a:rPr kumimoji="0" lang="en-US" altLang="en-US" sz="1600" b="0" i="0" u="none" strike="noStrike" cap="none" normalizeH="0" baseline="0" dirty="0">
                <a:ln>
                  <a:noFill/>
                </a:ln>
                <a:solidFill>
                  <a:srgbClr val="24292E"/>
                </a:solidFill>
                <a:effectLst/>
                <a:latin typeface="Roboto" panose="02000000000000000000" pitchFamily="2" charset="0"/>
              </a:rPr>
              <a:t>) are really optimistic and rarely true in most real-world applications: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24292E"/>
                </a:solidFill>
                <a:effectLst/>
                <a:latin typeface="Roboto" panose="02000000000000000000" pitchFamily="2" charset="0"/>
              </a:rPr>
              <a:t>we consider that these </a:t>
            </a:r>
            <a:r>
              <a:rPr kumimoji="0" lang="en-US" altLang="en-US" sz="1600" b="0" i="1" u="none" strike="noStrike" cap="none" normalizeH="0" baseline="0" dirty="0">
                <a:ln>
                  <a:noFill/>
                </a:ln>
                <a:solidFill>
                  <a:srgbClr val="24292E"/>
                </a:solidFill>
                <a:effectLst/>
                <a:latin typeface="Roboto" panose="02000000000000000000" pitchFamily="2" charset="0"/>
              </a:rPr>
              <a:t>predictors</a:t>
            </a:r>
            <a:r>
              <a:rPr kumimoji="0" lang="en-US" altLang="en-US" sz="1600" b="0" i="0" u="none" strike="noStrike" cap="none" normalizeH="0" baseline="0" dirty="0">
                <a:ln>
                  <a:noFill/>
                </a:ln>
                <a:solidFill>
                  <a:srgbClr val="24292E"/>
                </a:solidFill>
                <a:effectLst/>
                <a:latin typeface="Roboto" panose="02000000000000000000" pitchFamily="2" charset="0"/>
              </a:rPr>
              <a:t> are </a:t>
            </a:r>
            <a:r>
              <a:rPr kumimoji="0" lang="en-US" altLang="en-US" sz="1600" b="0" i="1" u="none" strike="noStrike" cap="none" normalizeH="0" baseline="0" dirty="0">
                <a:ln>
                  <a:noFill/>
                </a:ln>
                <a:solidFill>
                  <a:srgbClr val="24292E"/>
                </a:solidFill>
                <a:effectLst/>
                <a:latin typeface="Roboto" panose="02000000000000000000" pitchFamily="2" charset="0"/>
              </a:rPr>
              <a:t>independent</a:t>
            </a:r>
            <a:endParaRPr kumimoji="0" lang="en-US" altLang="en-US" sz="1600" b="0" i="0" u="none" strike="noStrike" cap="none" normalizeH="0" baseline="0" dirty="0">
              <a:ln>
                <a:noFill/>
              </a:ln>
              <a:solidFill>
                <a:srgbClr val="24292E"/>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24292E"/>
                </a:solidFill>
                <a:effectLst/>
                <a:latin typeface="Roboto" panose="02000000000000000000" pitchFamily="2" charset="0"/>
              </a:rPr>
              <a:t>we consider that all the predictors have an </a:t>
            </a:r>
            <a:r>
              <a:rPr kumimoji="0" lang="en-US" altLang="en-US" sz="1600" b="0" i="1" u="none" strike="noStrike" cap="none" normalizeH="0" baseline="0" dirty="0">
                <a:ln>
                  <a:noFill/>
                </a:ln>
                <a:solidFill>
                  <a:srgbClr val="24292E"/>
                </a:solidFill>
                <a:effectLst/>
                <a:latin typeface="Roboto" panose="02000000000000000000" pitchFamily="2" charset="0"/>
              </a:rPr>
              <a:t>equal effect</a:t>
            </a:r>
            <a:r>
              <a:rPr kumimoji="0" lang="en-US" altLang="en-US" sz="1600" b="0" i="0" u="none" strike="noStrike" cap="none" normalizeH="0" baseline="0" dirty="0">
                <a:ln>
                  <a:noFill/>
                </a:ln>
                <a:solidFill>
                  <a:srgbClr val="24292E"/>
                </a:solidFill>
                <a:effectLst/>
                <a:latin typeface="Roboto" panose="02000000000000000000" pitchFamily="2" charset="0"/>
              </a:rPr>
              <a:t> on the outcome (like the day being windy does not have more importance in deciding to play golf or not)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rPr>
            </a:b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342900" indent="-342900" algn="l">
              <a:buFont typeface="Arial" panose="020B0604020202020204" pitchFamily="34" charset="0"/>
              <a:buChar char="•"/>
            </a:pPr>
            <a:endParaRPr kumimoji="0" lang="en-US" altLang="en-US" sz="1600" b="0" i="0" u="none" strike="noStrike" cap="none" normalizeH="0" baseline="0" dirty="0">
              <a:ln>
                <a:noFill/>
              </a:ln>
              <a:solidFill>
                <a:srgbClr val="212529"/>
              </a:solidFill>
              <a:effectLst/>
              <a:latin typeface="Roboto" panose="02000000000000000000" pitchFamily="2" charset="0"/>
            </a:endParaRPr>
          </a:p>
          <a:p>
            <a:pPr marL="342900" indent="-342900" algn="l">
              <a:buFont typeface="Arial" panose="020B0604020202020204" pitchFamily="34" charset="0"/>
              <a:buChar char="•"/>
            </a:pPr>
            <a:endParaRPr lang="en-US" sz="1600" dirty="0">
              <a:solidFill>
                <a:schemeClr val="tx1"/>
              </a:solidFill>
            </a:endParaRPr>
          </a:p>
          <a:p>
            <a:pPr algn="l"/>
            <a:endParaRPr lang="en-IN" sz="1600" dirty="0"/>
          </a:p>
        </p:txBody>
      </p:sp>
    </p:spTree>
    <p:extLst>
      <p:ext uri="{BB962C8B-B14F-4D97-AF65-F5344CB8AC3E}">
        <p14:creationId xmlns:p14="http://schemas.microsoft.com/office/powerpoint/2010/main" val="1165678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0911-7BAF-42D8-B08C-DC9A584AEB2D}"/>
              </a:ext>
            </a:extLst>
          </p:cNvPr>
          <p:cNvSpPr>
            <a:spLocks noGrp="1"/>
          </p:cNvSpPr>
          <p:nvPr>
            <p:ph type="title"/>
          </p:nvPr>
        </p:nvSpPr>
        <p:spPr>
          <a:xfrm>
            <a:off x="838200" y="365126"/>
            <a:ext cx="10515600" cy="592818"/>
          </a:xfrm>
        </p:spPr>
        <p:txBody>
          <a:bodyPr>
            <a:normAutofit/>
          </a:bodyPr>
          <a:lstStyle/>
          <a:p>
            <a:r>
              <a:rPr lang="en-US" sz="2800" b="1" dirty="0">
                <a:solidFill>
                  <a:schemeClr val="accent2">
                    <a:lumMod val="50000"/>
                  </a:schemeClr>
                </a:solidFill>
              </a:rPr>
              <a:t>Where is Naïve Bayes Used ?</a:t>
            </a:r>
            <a:endParaRPr lang="en-IN" sz="2800" b="1" dirty="0">
              <a:solidFill>
                <a:schemeClr val="accent2">
                  <a:lumMod val="50000"/>
                </a:schemeClr>
              </a:solidFill>
            </a:endParaRPr>
          </a:p>
        </p:txBody>
      </p:sp>
      <p:sp>
        <p:nvSpPr>
          <p:cNvPr id="3" name="Content Placeholder 2">
            <a:extLst>
              <a:ext uri="{FF2B5EF4-FFF2-40B4-BE49-F238E27FC236}">
                <a16:creationId xmlns:a16="http://schemas.microsoft.com/office/drawing/2014/main" id="{1B2CAFA0-B3A5-4772-BAC1-7FBB1F05363F}"/>
              </a:ext>
            </a:extLst>
          </p:cNvPr>
          <p:cNvSpPr>
            <a:spLocks noGrp="1"/>
          </p:cNvSpPr>
          <p:nvPr>
            <p:ph idx="1"/>
          </p:nvPr>
        </p:nvSpPr>
        <p:spPr>
          <a:xfrm>
            <a:off x="838200" y="957944"/>
            <a:ext cx="10515600" cy="5219019"/>
          </a:xfrm>
        </p:spPr>
        <p:txBody>
          <a:bodyPr>
            <a:normAutofit/>
          </a:bodyPr>
          <a:lstStyle/>
          <a:p>
            <a:r>
              <a:rPr lang="en-US" sz="1600" dirty="0">
                <a:solidFill>
                  <a:schemeClr val="tx1"/>
                </a:solidFill>
              </a:rPr>
              <a:t>Face Recognition</a:t>
            </a:r>
            <a:r>
              <a:rPr lang="en-US" sz="1600" dirty="0">
                <a:solidFill>
                  <a:schemeClr val="tx1"/>
                </a:solidFill>
                <a:sym typeface="Wingdings" panose="05000000000000000000" pitchFamily="2" charset="2"/>
              </a:rPr>
              <a:t> Nose, Eyes etc.</a:t>
            </a:r>
          </a:p>
          <a:p>
            <a:r>
              <a:rPr lang="en-US" sz="1600" dirty="0">
                <a:solidFill>
                  <a:schemeClr val="tx1"/>
                </a:solidFill>
                <a:sym typeface="Wingdings" panose="05000000000000000000" pitchFamily="2" charset="2"/>
              </a:rPr>
              <a:t>Text Classification</a:t>
            </a:r>
            <a:endParaRPr lang="en-US" sz="1600" dirty="0">
              <a:solidFill>
                <a:schemeClr val="tx1"/>
              </a:solidFill>
            </a:endParaRPr>
          </a:p>
          <a:p>
            <a:r>
              <a:rPr lang="en-US" sz="1600" dirty="0">
                <a:solidFill>
                  <a:schemeClr val="tx1"/>
                </a:solidFill>
              </a:rPr>
              <a:t>Weather Prediction </a:t>
            </a:r>
            <a:r>
              <a:rPr lang="en-US" sz="1600" dirty="0">
                <a:solidFill>
                  <a:schemeClr val="tx1"/>
                </a:solidFill>
                <a:sym typeface="Wingdings" panose="05000000000000000000" pitchFamily="2" charset="2"/>
              </a:rPr>
              <a:t> Rainy or sunny.</a:t>
            </a:r>
            <a:endParaRPr lang="en-US" sz="1600" dirty="0">
              <a:solidFill>
                <a:schemeClr val="tx1"/>
              </a:solidFill>
            </a:endParaRPr>
          </a:p>
          <a:p>
            <a:r>
              <a:rPr lang="en-US" sz="1600" dirty="0">
                <a:solidFill>
                  <a:schemeClr val="tx1"/>
                </a:solidFill>
              </a:rPr>
              <a:t>Medical Diagnosis </a:t>
            </a:r>
            <a:r>
              <a:rPr lang="en-US" sz="1600" dirty="0">
                <a:solidFill>
                  <a:schemeClr val="tx1"/>
                </a:solidFill>
                <a:sym typeface="Wingdings" panose="05000000000000000000" pitchFamily="2" charset="2"/>
              </a:rPr>
              <a:t> High Risk or Low risk for cancer disease.</a:t>
            </a:r>
            <a:endParaRPr lang="en-US" sz="1600" dirty="0">
              <a:solidFill>
                <a:schemeClr val="tx1"/>
              </a:solidFill>
            </a:endParaRPr>
          </a:p>
          <a:p>
            <a:r>
              <a:rPr lang="en-US" sz="1600" dirty="0">
                <a:solidFill>
                  <a:schemeClr val="tx1"/>
                </a:solidFill>
              </a:rPr>
              <a:t>News Classification </a:t>
            </a:r>
            <a:r>
              <a:rPr lang="en-US" sz="1600" dirty="0">
                <a:solidFill>
                  <a:schemeClr val="tx1"/>
                </a:solidFill>
                <a:sym typeface="Wingdings" panose="05000000000000000000" pitchFamily="2" charset="2"/>
              </a:rPr>
              <a:t> world news.</a:t>
            </a:r>
          </a:p>
          <a:p>
            <a:endParaRPr lang="en-US" dirty="0">
              <a:solidFill>
                <a:schemeClr val="tx1"/>
              </a:solidFill>
              <a:sym typeface="Wingdings" panose="05000000000000000000" pitchFamily="2" charset="2"/>
            </a:endParaRPr>
          </a:p>
          <a:p>
            <a:pPr algn="l"/>
            <a:r>
              <a:rPr lang="en-IN" b="1" dirty="0">
                <a:solidFill>
                  <a:schemeClr val="accent2">
                    <a:lumMod val="50000"/>
                  </a:schemeClr>
                </a:solidFill>
              </a:rPr>
              <a:t>Advantages of naïve Bayes classifier:</a:t>
            </a:r>
          </a:p>
          <a:p>
            <a:pPr marL="457200" indent="-457200" algn="l">
              <a:buFont typeface="+mj-lt"/>
              <a:buAutoNum type="arabicPeriod"/>
            </a:pPr>
            <a:r>
              <a:rPr lang="en-IN" sz="1600" dirty="0">
                <a:solidFill>
                  <a:schemeClr val="tx1"/>
                </a:solidFill>
              </a:rPr>
              <a:t>Very </a:t>
            </a:r>
            <a:r>
              <a:rPr lang="en-IN" sz="1600" b="1" dirty="0">
                <a:solidFill>
                  <a:schemeClr val="tx1"/>
                </a:solidFill>
              </a:rPr>
              <a:t>Simple and easy </a:t>
            </a:r>
            <a:r>
              <a:rPr lang="en-IN" sz="1600" dirty="0">
                <a:solidFill>
                  <a:schemeClr val="tx1"/>
                </a:solidFill>
              </a:rPr>
              <a:t>to </a:t>
            </a:r>
            <a:r>
              <a:rPr lang="en-IN" sz="1600" b="1" dirty="0">
                <a:solidFill>
                  <a:schemeClr val="tx1"/>
                </a:solidFill>
              </a:rPr>
              <a:t>implement.</a:t>
            </a:r>
          </a:p>
          <a:p>
            <a:pPr marL="457200" indent="-457200" algn="l">
              <a:buFont typeface="+mj-lt"/>
              <a:buAutoNum type="arabicPeriod"/>
            </a:pPr>
            <a:r>
              <a:rPr lang="en-IN" sz="1600" b="1" dirty="0">
                <a:solidFill>
                  <a:schemeClr val="tx1"/>
                </a:solidFill>
              </a:rPr>
              <a:t>Needs less training data.</a:t>
            </a:r>
          </a:p>
          <a:p>
            <a:pPr marL="457200" indent="-457200" algn="l">
              <a:buFont typeface="+mj-lt"/>
              <a:buAutoNum type="arabicPeriod"/>
            </a:pPr>
            <a:r>
              <a:rPr lang="en-IN" sz="1600" b="1" dirty="0">
                <a:solidFill>
                  <a:schemeClr val="tx1"/>
                </a:solidFill>
              </a:rPr>
              <a:t>Handles</a:t>
            </a:r>
            <a:r>
              <a:rPr lang="en-IN" sz="1600" dirty="0">
                <a:solidFill>
                  <a:schemeClr val="tx1"/>
                </a:solidFill>
              </a:rPr>
              <a:t> both </a:t>
            </a:r>
            <a:r>
              <a:rPr lang="en-IN" sz="1600" b="1" dirty="0">
                <a:solidFill>
                  <a:schemeClr val="tx1"/>
                </a:solidFill>
              </a:rPr>
              <a:t>continuous </a:t>
            </a:r>
            <a:r>
              <a:rPr lang="en-IN" sz="1600" dirty="0">
                <a:solidFill>
                  <a:schemeClr val="tx1"/>
                </a:solidFill>
              </a:rPr>
              <a:t>and </a:t>
            </a:r>
            <a:r>
              <a:rPr lang="en-IN" sz="1600" b="1" dirty="0">
                <a:solidFill>
                  <a:schemeClr val="tx1"/>
                </a:solidFill>
              </a:rPr>
              <a:t>discrete data.</a:t>
            </a:r>
          </a:p>
          <a:p>
            <a:pPr marL="457200" indent="-457200" algn="l">
              <a:buFont typeface="+mj-lt"/>
              <a:buAutoNum type="arabicPeriod"/>
            </a:pPr>
            <a:r>
              <a:rPr lang="en-IN" sz="1600" b="1" dirty="0">
                <a:solidFill>
                  <a:schemeClr val="tx1"/>
                </a:solidFill>
              </a:rPr>
              <a:t>Highly scalable </a:t>
            </a:r>
            <a:r>
              <a:rPr lang="en-IN" sz="1600" dirty="0">
                <a:solidFill>
                  <a:schemeClr val="tx1"/>
                </a:solidFill>
              </a:rPr>
              <a:t>with </a:t>
            </a:r>
            <a:r>
              <a:rPr lang="en-IN" sz="1600" b="1" dirty="0">
                <a:solidFill>
                  <a:schemeClr val="tx1"/>
                </a:solidFill>
              </a:rPr>
              <a:t>number of predictors</a:t>
            </a:r>
            <a:r>
              <a:rPr lang="en-IN" sz="1600" dirty="0">
                <a:solidFill>
                  <a:schemeClr val="tx1"/>
                </a:solidFill>
              </a:rPr>
              <a:t> and </a:t>
            </a:r>
            <a:r>
              <a:rPr lang="en-IN" sz="1600" b="1" dirty="0">
                <a:solidFill>
                  <a:schemeClr val="tx1"/>
                </a:solidFill>
              </a:rPr>
              <a:t>data points.</a:t>
            </a:r>
          </a:p>
          <a:p>
            <a:pPr marL="457200" indent="-457200">
              <a:buFont typeface="+mj-lt"/>
              <a:buAutoNum type="arabicPeriod"/>
            </a:pPr>
            <a:r>
              <a:rPr lang="en-IN" sz="1600" dirty="0">
                <a:solidFill>
                  <a:schemeClr val="tx1"/>
                </a:solidFill>
              </a:rPr>
              <a:t>As it is </a:t>
            </a:r>
            <a:r>
              <a:rPr lang="en-IN" sz="1600" b="1" dirty="0">
                <a:solidFill>
                  <a:schemeClr val="tx1"/>
                </a:solidFill>
              </a:rPr>
              <a:t>fast</a:t>
            </a:r>
            <a:r>
              <a:rPr lang="en-IN" sz="1600" dirty="0">
                <a:solidFill>
                  <a:schemeClr val="tx1"/>
                </a:solidFill>
              </a:rPr>
              <a:t>, it can be </a:t>
            </a:r>
            <a:r>
              <a:rPr lang="en-IN" sz="1600" b="1" dirty="0">
                <a:solidFill>
                  <a:schemeClr val="tx1"/>
                </a:solidFill>
              </a:rPr>
              <a:t>used</a:t>
            </a:r>
            <a:r>
              <a:rPr lang="en-IN" sz="1600" dirty="0">
                <a:solidFill>
                  <a:schemeClr val="tx1"/>
                </a:solidFill>
              </a:rPr>
              <a:t> in </a:t>
            </a:r>
            <a:r>
              <a:rPr lang="en-IN" sz="1600" b="1" dirty="0">
                <a:solidFill>
                  <a:schemeClr val="tx1"/>
                </a:solidFill>
              </a:rPr>
              <a:t>real time predictions</a:t>
            </a:r>
            <a:r>
              <a:rPr lang="en-IN" sz="1600" dirty="0">
                <a:solidFill>
                  <a:schemeClr val="tx1"/>
                </a:solidFill>
              </a:rPr>
              <a:t>.</a:t>
            </a:r>
          </a:p>
          <a:p>
            <a:pPr marL="457200" indent="-457200" algn="l">
              <a:buFont typeface="+mj-lt"/>
              <a:buAutoNum type="arabicPeriod"/>
            </a:pPr>
            <a:r>
              <a:rPr lang="en-IN" sz="1600" b="1" dirty="0">
                <a:solidFill>
                  <a:schemeClr val="tx1"/>
                </a:solidFill>
              </a:rPr>
              <a:t>Not sensitive</a:t>
            </a:r>
            <a:r>
              <a:rPr lang="en-IN" sz="1600" dirty="0">
                <a:solidFill>
                  <a:schemeClr val="tx1"/>
                </a:solidFill>
              </a:rPr>
              <a:t> to </a:t>
            </a:r>
            <a:r>
              <a:rPr lang="en-IN" sz="1600" b="1" dirty="0">
                <a:solidFill>
                  <a:schemeClr val="tx1"/>
                </a:solidFill>
              </a:rPr>
              <a:t>irrelevant features.</a:t>
            </a:r>
          </a:p>
          <a:p>
            <a:endParaRPr lang="en-IN" sz="2400" b="1" dirty="0">
              <a:solidFill>
                <a:schemeClr val="accent1">
                  <a:lumMod val="75000"/>
                </a:schemeClr>
              </a:solidFill>
            </a:endParaRPr>
          </a:p>
        </p:txBody>
      </p:sp>
    </p:spTree>
    <p:extLst>
      <p:ext uri="{BB962C8B-B14F-4D97-AF65-F5344CB8AC3E}">
        <p14:creationId xmlns:p14="http://schemas.microsoft.com/office/powerpoint/2010/main" val="3439228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8DA81-0D1C-4E17-B10D-5135BFA4E9C4}"/>
              </a:ext>
            </a:extLst>
          </p:cNvPr>
          <p:cNvSpPr>
            <a:spLocks noGrp="1"/>
          </p:cNvSpPr>
          <p:nvPr>
            <p:ph type="ctrTitle"/>
          </p:nvPr>
        </p:nvSpPr>
        <p:spPr>
          <a:xfrm>
            <a:off x="1049554" y="203201"/>
            <a:ext cx="8681962" cy="1441464"/>
          </a:xfrm>
        </p:spPr>
        <p:txBody>
          <a:bodyPr/>
          <a:lstStyle/>
          <a:p>
            <a:pPr algn="l"/>
            <a:r>
              <a:rPr lang="en-US" sz="3200" b="1" i="0" dirty="0">
                <a:solidFill>
                  <a:srgbClr val="051E50"/>
                </a:solidFill>
                <a:effectLst/>
                <a:latin typeface="Raleway" panose="020B0604020202020204" pitchFamily="2" charset="0"/>
              </a:rPr>
              <a:t>Time Series</a:t>
            </a:r>
            <a:br>
              <a:rPr lang="en-US" b="1" i="0" dirty="0">
                <a:solidFill>
                  <a:srgbClr val="051E50"/>
                </a:solidFill>
                <a:effectLst/>
                <a:latin typeface="Raleway" panose="020B0604020202020204" pitchFamily="2" charset="0"/>
              </a:rPr>
            </a:br>
            <a:endParaRPr lang="en-IN" dirty="0"/>
          </a:p>
        </p:txBody>
      </p:sp>
      <p:sp>
        <p:nvSpPr>
          <p:cNvPr id="3" name="Subtitle 2">
            <a:extLst>
              <a:ext uri="{FF2B5EF4-FFF2-40B4-BE49-F238E27FC236}">
                <a16:creationId xmlns:a16="http://schemas.microsoft.com/office/drawing/2014/main" id="{E26EF7BE-16C9-4601-A40B-E572407E6D5D}"/>
              </a:ext>
            </a:extLst>
          </p:cNvPr>
          <p:cNvSpPr>
            <a:spLocks noGrp="1"/>
          </p:cNvSpPr>
          <p:nvPr>
            <p:ph type="subTitle" idx="1"/>
          </p:nvPr>
        </p:nvSpPr>
        <p:spPr>
          <a:xfrm>
            <a:off x="292100" y="1117601"/>
            <a:ext cx="10579100" cy="5021942"/>
          </a:xfrm>
        </p:spPr>
        <p:txBody>
          <a:bodyPr>
            <a:normAutofit/>
          </a:bodyPr>
          <a:lstStyle/>
          <a:p>
            <a:pPr algn="l" fontAlgn="base"/>
            <a:r>
              <a:rPr lang="en-US" b="1" i="0" dirty="0">
                <a:solidFill>
                  <a:schemeClr val="accent1">
                    <a:lumMod val="75000"/>
                  </a:schemeClr>
                </a:solidFill>
                <a:effectLst/>
                <a:latin typeface="Raleway" panose="020B0604020202020204" pitchFamily="2" charset="0"/>
              </a:rPr>
              <a:t>What is a Time Series?</a:t>
            </a:r>
          </a:p>
          <a:p>
            <a:pPr algn="l" fontAlgn="base"/>
            <a:r>
              <a:rPr lang="en-US" sz="1600" b="0" i="0" dirty="0">
                <a:solidFill>
                  <a:srgbClr val="111111"/>
                </a:solidFill>
                <a:effectLst/>
                <a:latin typeface="raleway" panose="020B0604020202020204" pitchFamily="2" charset="0"/>
              </a:rPr>
              <a:t>Time series is a sequence of observations recorded at regular time intervals.</a:t>
            </a:r>
          </a:p>
          <a:p>
            <a:pPr algn="l" fontAlgn="base"/>
            <a:r>
              <a:rPr lang="en-US" sz="1600" b="0" i="0" dirty="0">
                <a:solidFill>
                  <a:srgbClr val="111111"/>
                </a:solidFill>
                <a:effectLst/>
                <a:latin typeface="raleway" panose="020B0604020202020204" pitchFamily="2" charset="0"/>
              </a:rPr>
              <a:t>Depending on the frequency of observations, a time series may typically be hourly, daily, weekly, monthly, quarterly and annual. Sometimes, you might have seconds and minute-wise time series as well, like, number of clicks and user visits every minute etc.</a:t>
            </a:r>
          </a:p>
          <a:p>
            <a:pPr algn="l" fontAlgn="base"/>
            <a:endParaRPr lang="en-US" dirty="0">
              <a:solidFill>
                <a:srgbClr val="111111"/>
              </a:solidFill>
              <a:latin typeface="raleway" panose="020B0604020202020204" pitchFamily="2" charset="0"/>
            </a:endParaRPr>
          </a:p>
          <a:p>
            <a:pPr algn="l" fontAlgn="base"/>
            <a:r>
              <a:rPr lang="en-US" b="1" i="0" dirty="0">
                <a:solidFill>
                  <a:schemeClr val="accent1">
                    <a:lumMod val="75000"/>
                  </a:schemeClr>
                </a:solidFill>
                <a:effectLst/>
                <a:latin typeface="raleway" pitchFamily="2" charset="0"/>
              </a:rPr>
              <a:t>Why even analyze a time series?</a:t>
            </a:r>
          </a:p>
          <a:p>
            <a:pPr algn="l" fontAlgn="base"/>
            <a:r>
              <a:rPr lang="en-US" sz="1600" b="0" i="0" dirty="0">
                <a:solidFill>
                  <a:srgbClr val="111111"/>
                </a:solidFill>
                <a:effectLst/>
                <a:latin typeface="raleway" pitchFamily="2" charset="0"/>
              </a:rPr>
              <a:t>Because it is the preparatory step before you develop a forecast of the series.</a:t>
            </a:r>
          </a:p>
          <a:p>
            <a:pPr algn="l" fontAlgn="base"/>
            <a:r>
              <a:rPr lang="en-US" sz="1600" b="0" i="0" dirty="0">
                <a:solidFill>
                  <a:srgbClr val="111111"/>
                </a:solidFill>
                <a:effectLst/>
                <a:latin typeface="raleway" pitchFamily="2" charset="0"/>
              </a:rPr>
              <a:t>Besides, time series forecasting has enormous commercial significance because stuff that is important to a business like demand and sales, number of visitors to a website, stock price </a:t>
            </a:r>
            <a:r>
              <a:rPr lang="en-US" sz="1600" b="0" i="0" dirty="0" err="1">
                <a:solidFill>
                  <a:srgbClr val="111111"/>
                </a:solidFill>
                <a:effectLst/>
                <a:latin typeface="raleway" pitchFamily="2" charset="0"/>
              </a:rPr>
              <a:t>etc</a:t>
            </a:r>
            <a:r>
              <a:rPr lang="en-US" sz="1600" b="0" i="0" dirty="0">
                <a:solidFill>
                  <a:srgbClr val="111111"/>
                </a:solidFill>
                <a:effectLst/>
                <a:latin typeface="raleway" pitchFamily="2" charset="0"/>
              </a:rPr>
              <a:t> are essentially time series data.</a:t>
            </a:r>
          </a:p>
          <a:p>
            <a:pPr algn="l" fontAlgn="base"/>
            <a:r>
              <a:rPr lang="en-US" sz="1600" b="0" i="0" dirty="0">
                <a:solidFill>
                  <a:srgbClr val="111111"/>
                </a:solidFill>
                <a:effectLst/>
                <a:latin typeface="raleway" pitchFamily="2" charset="0"/>
              </a:rPr>
              <a:t>Time series analysis involves understanding various aspects about the inherent nature of the series so that you are better informed to create meaningful and accurate forecasts.</a:t>
            </a:r>
          </a:p>
          <a:p>
            <a:pPr algn="l" fontAlgn="base"/>
            <a:endParaRPr lang="en-US" sz="1600" b="0" i="0" dirty="0">
              <a:solidFill>
                <a:srgbClr val="111111"/>
              </a:solidFill>
              <a:effectLst/>
              <a:latin typeface="raleway" pitchFamily="2" charset="0"/>
            </a:endParaRPr>
          </a:p>
          <a:p>
            <a:endParaRPr lang="en-IN" dirty="0"/>
          </a:p>
        </p:txBody>
      </p:sp>
      <p:pic>
        <p:nvPicPr>
          <p:cNvPr id="2050" name="Picture 2" descr="Top 42 Classification Interview Questions">
            <a:hlinkClick r:id="rId2" tooltip="Classification Interview Questions"/>
            <a:extLst>
              <a:ext uri="{FF2B5EF4-FFF2-40B4-BE49-F238E27FC236}">
                <a16:creationId xmlns:a16="http://schemas.microsoft.com/office/drawing/2014/main" id="{75C07300-3E62-46B2-9C76-EE0D1566E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 y="-465818"/>
            <a:ext cx="228600" cy="224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380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E7490-F2C0-42B7-9F4E-B8E275F48BD7}"/>
              </a:ext>
            </a:extLst>
          </p:cNvPr>
          <p:cNvSpPr>
            <a:spLocks noGrp="1"/>
          </p:cNvSpPr>
          <p:nvPr>
            <p:ph type="title"/>
          </p:nvPr>
        </p:nvSpPr>
        <p:spPr>
          <a:xfrm>
            <a:off x="677334" y="609600"/>
            <a:ext cx="8596668" cy="725714"/>
          </a:xfrm>
        </p:spPr>
        <p:txBody>
          <a:bodyPr>
            <a:normAutofit/>
          </a:bodyPr>
          <a:lstStyle/>
          <a:p>
            <a:r>
              <a:rPr lang="en-US" sz="3200" b="1" dirty="0"/>
              <a:t>PCA (Principle Component Analysis):</a:t>
            </a:r>
            <a:endParaRPr lang="en-IN" sz="3200" b="1" dirty="0"/>
          </a:p>
        </p:txBody>
      </p:sp>
      <p:sp>
        <p:nvSpPr>
          <p:cNvPr id="3" name="Content Placeholder 2">
            <a:extLst>
              <a:ext uri="{FF2B5EF4-FFF2-40B4-BE49-F238E27FC236}">
                <a16:creationId xmlns:a16="http://schemas.microsoft.com/office/drawing/2014/main" id="{7E7B0991-1BDA-47B7-AE57-5FF004AB0DAC}"/>
              </a:ext>
            </a:extLst>
          </p:cNvPr>
          <p:cNvSpPr>
            <a:spLocks noGrp="1"/>
          </p:cNvSpPr>
          <p:nvPr>
            <p:ph idx="1"/>
          </p:nvPr>
        </p:nvSpPr>
        <p:spPr>
          <a:xfrm>
            <a:off x="677333" y="1335315"/>
            <a:ext cx="10759924" cy="5355772"/>
          </a:xfrm>
        </p:spPr>
        <p:txBody>
          <a:bodyPr/>
          <a:lstStyle/>
          <a:p>
            <a:r>
              <a:rPr lang="en-US" dirty="0">
                <a:solidFill>
                  <a:schemeClr val="tx1"/>
                </a:solidFill>
              </a:rPr>
              <a:t>It is not a machine learning algorithm but it is used for reducing the dimensionality.</a:t>
            </a:r>
          </a:p>
          <a:p>
            <a:r>
              <a:rPr lang="en-US" dirty="0">
                <a:solidFill>
                  <a:schemeClr val="tx1"/>
                </a:solidFill>
              </a:rPr>
              <a:t>PCA is unsupervised machine learning  technique.</a:t>
            </a:r>
          </a:p>
          <a:p>
            <a:r>
              <a:rPr lang="en-US" dirty="0">
                <a:solidFill>
                  <a:schemeClr val="tx1"/>
                </a:solidFill>
              </a:rPr>
              <a:t>PCA is used to understand data in depth.</a:t>
            </a:r>
          </a:p>
          <a:p>
            <a:r>
              <a:rPr lang="en-US" dirty="0">
                <a:solidFill>
                  <a:schemeClr val="tx1"/>
                </a:solidFill>
              </a:rPr>
              <a:t>PCA would be used in every data science project.</a:t>
            </a:r>
          </a:p>
          <a:p>
            <a:r>
              <a:rPr lang="en-IN" dirty="0">
                <a:solidFill>
                  <a:schemeClr val="tx1"/>
                </a:solidFill>
              </a:rPr>
              <a:t>A</a:t>
            </a:r>
            <a:r>
              <a:rPr lang="en-IN" b="1" dirty="0">
                <a:solidFill>
                  <a:schemeClr val="tx1"/>
                </a:solidFill>
              </a:rPr>
              <a:t> BACKBONE</a:t>
            </a:r>
            <a:r>
              <a:rPr lang="en-IN" dirty="0">
                <a:solidFill>
                  <a:schemeClr val="tx1"/>
                </a:solidFill>
              </a:rPr>
              <a:t> of modern data analysis.</a:t>
            </a:r>
          </a:p>
          <a:p>
            <a:r>
              <a:rPr lang="en-US" dirty="0">
                <a:solidFill>
                  <a:schemeClr val="tx1"/>
                </a:solidFill>
              </a:rPr>
              <a:t>A </a:t>
            </a:r>
            <a:r>
              <a:rPr lang="en-US" b="1" dirty="0">
                <a:solidFill>
                  <a:schemeClr val="tx1"/>
                </a:solidFill>
              </a:rPr>
              <a:t>black box that is widely </a:t>
            </a:r>
            <a:r>
              <a:rPr lang="en-US" dirty="0">
                <a:solidFill>
                  <a:schemeClr val="tx1"/>
                </a:solidFill>
              </a:rPr>
              <a:t>used but poorly understood.</a:t>
            </a:r>
          </a:p>
          <a:p>
            <a:endParaRPr lang="en-US" dirty="0"/>
          </a:p>
          <a:p>
            <a:pPr marL="0" indent="0">
              <a:buNone/>
            </a:pPr>
            <a:r>
              <a:rPr lang="en-US" sz="2400" b="1" dirty="0">
                <a:solidFill>
                  <a:schemeClr val="accent2">
                    <a:lumMod val="50000"/>
                  </a:schemeClr>
                </a:solidFill>
              </a:rPr>
              <a:t>Application Of PCA :</a:t>
            </a:r>
          </a:p>
          <a:p>
            <a:pPr>
              <a:buFont typeface="+mj-lt"/>
              <a:buAutoNum type="arabicPeriod"/>
            </a:pPr>
            <a:r>
              <a:rPr lang="en-IN" dirty="0">
                <a:solidFill>
                  <a:schemeClr val="tx1"/>
                </a:solidFill>
              </a:rPr>
              <a:t>To identify relation between columns.</a:t>
            </a:r>
          </a:p>
          <a:p>
            <a:pPr>
              <a:buFont typeface="+mj-lt"/>
              <a:buAutoNum type="arabicPeriod"/>
            </a:pPr>
            <a:r>
              <a:rPr lang="en-IN" dirty="0">
                <a:solidFill>
                  <a:schemeClr val="tx1"/>
                </a:solidFill>
              </a:rPr>
              <a:t>Reduce number of columns i.e. reduce number of dimension without loosing data.</a:t>
            </a:r>
          </a:p>
          <a:p>
            <a:pPr>
              <a:buFont typeface="+mj-lt"/>
              <a:buAutoNum type="arabicPeriod"/>
            </a:pPr>
            <a:r>
              <a:rPr lang="en-IN" dirty="0">
                <a:solidFill>
                  <a:schemeClr val="tx1"/>
                </a:solidFill>
              </a:rPr>
              <a:t>Visualize data in 2D </a:t>
            </a:r>
          </a:p>
          <a:p>
            <a:pPr>
              <a:buFont typeface="+mj-lt"/>
              <a:buAutoNum type="arabicPeriod"/>
            </a:pPr>
            <a:endParaRPr lang="en-IN" dirty="0"/>
          </a:p>
          <a:p>
            <a:pPr>
              <a:buFont typeface="+mj-lt"/>
              <a:buAutoNum type="arabicPeriod"/>
            </a:pPr>
            <a:endParaRPr lang="en-IN" dirty="0"/>
          </a:p>
        </p:txBody>
      </p:sp>
    </p:spTree>
    <p:extLst>
      <p:ext uri="{BB962C8B-B14F-4D97-AF65-F5344CB8AC3E}">
        <p14:creationId xmlns:p14="http://schemas.microsoft.com/office/powerpoint/2010/main" val="2383753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6383-673E-46DB-9AF6-9593D7819402}"/>
              </a:ext>
            </a:extLst>
          </p:cNvPr>
          <p:cNvSpPr>
            <a:spLocks noGrp="1"/>
          </p:cNvSpPr>
          <p:nvPr>
            <p:ph type="ctrTitle"/>
          </p:nvPr>
        </p:nvSpPr>
        <p:spPr>
          <a:xfrm>
            <a:off x="899885" y="130629"/>
            <a:ext cx="9303657" cy="769257"/>
          </a:xfrm>
        </p:spPr>
        <p:txBody>
          <a:bodyPr/>
          <a:lstStyle/>
          <a:p>
            <a:pPr algn="l"/>
            <a:r>
              <a:rPr lang="en-US" sz="2400" b="1" dirty="0">
                <a:solidFill>
                  <a:schemeClr val="accent2">
                    <a:lumMod val="50000"/>
                  </a:schemeClr>
                </a:solidFill>
              </a:rPr>
              <a:t>Why Dimensionality Reduction ?</a:t>
            </a:r>
            <a:endParaRPr lang="en-IN" sz="2400" b="1" dirty="0">
              <a:solidFill>
                <a:schemeClr val="accent2">
                  <a:lumMod val="50000"/>
                </a:schemeClr>
              </a:solidFill>
            </a:endParaRPr>
          </a:p>
        </p:txBody>
      </p:sp>
      <p:sp>
        <p:nvSpPr>
          <p:cNvPr id="3" name="Subtitle 2">
            <a:extLst>
              <a:ext uri="{FF2B5EF4-FFF2-40B4-BE49-F238E27FC236}">
                <a16:creationId xmlns:a16="http://schemas.microsoft.com/office/drawing/2014/main" id="{C8577774-4296-4C58-B134-6C7D1F4F214F}"/>
              </a:ext>
            </a:extLst>
          </p:cNvPr>
          <p:cNvSpPr>
            <a:spLocks noGrp="1"/>
          </p:cNvSpPr>
          <p:nvPr>
            <p:ph type="subTitle" idx="1"/>
          </p:nvPr>
        </p:nvSpPr>
        <p:spPr>
          <a:xfrm>
            <a:off x="899886" y="1291771"/>
            <a:ext cx="10407022" cy="5435599"/>
          </a:xfrm>
        </p:spPr>
        <p:txBody>
          <a:bodyPr/>
          <a:lstStyle/>
          <a:p>
            <a:pPr marL="342900" indent="-342900" algn="l">
              <a:buFont typeface="+mj-lt"/>
              <a:buAutoNum type="arabicPeriod"/>
            </a:pPr>
            <a:r>
              <a:rPr lang="en-US" dirty="0">
                <a:solidFill>
                  <a:schemeClr val="tx1"/>
                </a:solidFill>
              </a:rPr>
              <a:t>Less dimensions for a given dataset means less computation or training time.</a:t>
            </a:r>
          </a:p>
          <a:p>
            <a:pPr marL="342900" indent="-342900" algn="l">
              <a:buFont typeface="+mj-lt"/>
              <a:buAutoNum type="arabicPeriod"/>
            </a:pPr>
            <a:r>
              <a:rPr lang="en-US" dirty="0">
                <a:solidFill>
                  <a:schemeClr val="tx1"/>
                </a:solidFill>
              </a:rPr>
              <a:t>Space required to store the data is reduced.</a:t>
            </a:r>
          </a:p>
          <a:p>
            <a:pPr marL="342900" indent="-342900" algn="l">
              <a:buFont typeface="+mj-lt"/>
              <a:buAutoNum type="arabicPeriod"/>
            </a:pPr>
            <a:r>
              <a:rPr lang="en-IN" dirty="0">
                <a:solidFill>
                  <a:schemeClr val="tx1"/>
                </a:solidFill>
              </a:rPr>
              <a:t>Redundancy is removed after removing similar entries from the dataset.</a:t>
            </a:r>
          </a:p>
          <a:p>
            <a:pPr marL="342900" indent="-342900" algn="l">
              <a:buFont typeface="+mj-lt"/>
              <a:buAutoNum type="arabicPeriod"/>
            </a:pPr>
            <a:r>
              <a:rPr lang="en-IN" dirty="0">
                <a:solidFill>
                  <a:schemeClr val="tx1"/>
                </a:solidFill>
              </a:rPr>
              <a:t>Makes the data easy plotting in 2D and 3d plots.</a:t>
            </a:r>
          </a:p>
          <a:p>
            <a:pPr marL="342900" indent="-342900" algn="l">
              <a:buFont typeface="+mj-lt"/>
              <a:buAutoNum type="arabicPeriod"/>
            </a:pPr>
            <a:r>
              <a:rPr lang="en-IN" dirty="0">
                <a:solidFill>
                  <a:schemeClr val="tx1"/>
                </a:solidFill>
              </a:rPr>
              <a:t>It helps to find out the most significant features and skip the rest.</a:t>
            </a:r>
          </a:p>
          <a:p>
            <a:pPr marL="342900" indent="-342900" algn="l">
              <a:buFont typeface="+mj-lt"/>
              <a:buAutoNum type="arabicPeriod"/>
            </a:pPr>
            <a:r>
              <a:rPr lang="en-IN" dirty="0">
                <a:solidFill>
                  <a:schemeClr val="tx1"/>
                </a:solidFill>
              </a:rPr>
              <a:t>Leads to better human interpretations.</a:t>
            </a:r>
          </a:p>
          <a:p>
            <a:pPr marL="342900" indent="-342900" algn="l">
              <a:buFont typeface="+mj-lt"/>
              <a:buAutoNum type="arabicPeriod"/>
            </a:pPr>
            <a:endParaRPr lang="en-IN" dirty="0">
              <a:solidFill>
                <a:schemeClr val="tx1"/>
              </a:solidFill>
            </a:endParaRPr>
          </a:p>
          <a:p>
            <a:pPr marL="285750" indent="-285750" algn="l">
              <a:buFont typeface="Arial" panose="020B0604020202020204" pitchFamily="34" charset="0"/>
              <a:buChar char="•"/>
            </a:pPr>
            <a:r>
              <a:rPr lang="en-IN" b="1" dirty="0">
                <a:solidFill>
                  <a:schemeClr val="accent2">
                    <a:lumMod val="50000"/>
                  </a:schemeClr>
                </a:solidFill>
              </a:rPr>
              <a:t>Important Terminologies :</a:t>
            </a:r>
          </a:p>
          <a:p>
            <a:pPr marL="285750" indent="-285750" algn="l">
              <a:buFont typeface="Arial" panose="020B0604020202020204" pitchFamily="34" charset="0"/>
              <a:buChar char="•"/>
            </a:pPr>
            <a:r>
              <a:rPr lang="en-IN" b="1" dirty="0">
                <a:solidFill>
                  <a:schemeClr val="tx1"/>
                </a:solidFill>
              </a:rPr>
              <a:t>Views</a:t>
            </a:r>
            <a:r>
              <a:rPr lang="en-IN" dirty="0">
                <a:solidFill>
                  <a:schemeClr val="tx1"/>
                </a:solidFill>
              </a:rPr>
              <a:t> The perspectives through which datapoints are observed.</a:t>
            </a:r>
          </a:p>
          <a:p>
            <a:pPr marL="285750" indent="-285750" algn="l">
              <a:buFont typeface="Arial" panose="020B0604020202020204" pitchFamily="34" charset="0"/>
              <a:buChar char="•"/>
            </a:pPr>
            <a:r>
              <a:rPr lang="en-IN" b="1" dirty="0">
                <a:solidFill>
                  <a:schemeClr val="tx1"/>
                </a:solidFill>
              </a:rPr>
              <a:t>Dimension</a:t>
            </a:r>
            <a:r>
              <a:rPr lang="en-IN" dirty="0">
                <a:solidFill>
                  <a:schemeClr val="tx1"/>
                </a:solidFill>
              </a:rPr>
              <a:t> Number of columns in a dataset are called the dimensions of that dataset.</a:t>
            </a:r>
          </a:p>
          <a:p>
            <a:pPr marL="285750" indent="-285750" algn="l">
              <a:buFont typeface="Arial" panose="020B0604020202020204" pitchFamily="34" charset="0"/>
              <a:buChar char="•"/>
            </a:pPr>
            <a:r>
              <a:rPr lang="en-IN" b="1" dirty="0">
                <a:solidFill>
                  <a:schemeClr val="tx1"/>
                </a:solidFill>
              </a:rPr>
              <a:t>Principal Component </a:t>
            </a:r>
            <a:r>
              <a:rPr lang="en-IN" dirty="0">
                <a:solidFill>
                  <a:schemeClr val="tx1"/>
                </a:solidFill>
              </a:rPr>
              <a:t>New variables that are constructed as linear combinations or mixtures of the initial variables.</a:t>
            </a:r>
          </a:p>
          <a:p>
            <a:pPr marL="285750" indent="-285750" algn="l">
              <a:buFont typeface="Arial" panose="020B0604020202020204" pitchFamily="34" charset="0"/>
              <a:buChar char="•"/>
            </a:pPr>
            <a:r>
              <a:rPr lang="en-IN" b="1" dirty="0">
                <a:solidFill>
                  <a:schemeClr val="tx1"/>
                </a:solidFill>
              </a:rPr>
              <a:t>Projections</a:t>
            </a:r>
            <a:r>
              <a:rPr lang="en-IN" dirty="0">
                <a:solidFill>
                  <a:schemeClr val="tx1"/>
                </a:solidFill>
              </a:rPr>
              <a:t> The perpendicular distance between the principal component and the datapoints.</a:t>
            </a:r>
          </a:p>
          <a:p>
            <a:pPr marL="285750" indent="-285750" algn="l">
              <a:buFont typeface="Arial" panose="020B0604020202020204" pitchFamily="34" charset="0"/>
              <a:buChar char="•"/>
            </a:pPr>
            <a:endParaRPr lang="en-IN" dirty="0">
              <a:solidFill>
                <a:schemeClr val="tx1"/>
              </a:solidFill>
            </a:endParaRPr>
          </a:p>
          <a:p>
            <a:pPr marL="285750" indent="-285750" algn="l">
              <a:buFont typeface="Arial" panose="020B0604020202020204" pitchFamily="34" charset="0"/>
              <a:buChar char="•"/>
            </a:pPr>
            <a:endParaRPr lang="en-IN" dirty="0">
              <a:solidFill>
                <a:schemeClr val="tx1"/>
              </a:solidFill>
            </a:endParaRPr>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187315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B7D71EC-23BE-4F63-A0EC-43E9CBEB2CAF}"/>
              </a:ext>
            </a:extLst>
          </p:cNvPr>
          <p:cNvSpPr>
            <a:spLocks noGrp="1"/>
          </p:cNvSpPr>
          <p:nvPr>
            <p:ph type="subTitle" idx="1"/>
          </p:nvPr>
        </p:nvSpPr>
        <p:spPr>
          <a:xfrm>
            <a:off x="597877" y="73479"/>
            <a:ext cx="10227966" cy="3170099"/>
          </a:xfrm>
        </p:spPr>
        <p:txBody>
          <a:bodyPr/>
          <a:lstStyle/>
          <a:p>
            <a:pPr algn="l"/>
            <a:endParaRPr lang="en-US" b="1" dirty="0">
              <a:solidFill>
                <a:schemeClr val="accent1">
                  <a:lumMod val="75000"/>
                </a:schemeClr>
              </a:solidFill>
            </a:endParaRPr>
          </a:p>
          <a:p>
            <a:pPr algn="l"/>
            <a:r>
              <a:rPr lang="en-US" b="1" dirty="0">
                <a:solidFill>
                  <a:schemeClr val="accent2">
                    <a:lumMod val="50000"/>
                  </a:schemeClr>
                </a:solidFill>
              </a:rPr>
              <a:t>* </a:t>
            </a:r>
            <a:r>
              <a:rPr lang="en-US" sz="2400" b="1" dirty="0">
                <a:solidFill>
                  <a:schemeClr val="accent2">
                    <a:lumMod val="50000"/>
                  </a:schemeClr>
                </a:solidFill>
              </a:rPr>
              <a:t>How PCA Works ?</a:t>
            </a:r>
          </a:p>
          <a:p>
            <a:pPr algn="l"/>
            <a:r>
              <a:rPr lang="en-US" sz="1600" dirty="0">
                <a:solidFill>
                  <a:schemeClr val="tx1"/>
                </a:solidFill>
              </a:rPr>
              <a:t>PCA performs the following operation in order to evaluate the principal components for a given dataset:</a:t>
            </a:r>
          </a:p>
          <a:p>
            <a:pPr algn="l"/>
            <a:endParaRPr lang="en-US" sz="1600" dirty="0">
              <a:solidFill>
                <a:schemeClr val="tx1"/>
              </a:solidFill>
            </a:endParaRPr>
          </a:p>
          <a:p>
            <a:pPr algn="l"/>
            <a:r>
              <a:rPr lang="en-US" sz="2000" b="1" dirty="0">
                <a:solidFill>
                  <a:schemeClr val="accent5">
                    <a:lumMod val="50000"/>
                  </a:schemeClr>
                </a:solidFill>
              </a:rPr>
              <a:t>Standardization </a:t>
            </a:r>
            <a:r>
              <a:rPr lang="en-US" sz="2000" b="1" dirty="0">
                <a:solidFill>
                  <a:schemeClr val="accent5">
                    <a:lumMod val="50000"/>
                  </a:schemeClr>
                </a:solidFill>
                <a:sym typeface="Wingdings" panose="05000000000000000000" pitchFamily="2" charset="2"/>
              </a:rPr>
              <a:t> Covariance Matrix Computation  Eigen Vectors &amp; Eigen Values  Feature Vector</a:t>
            </a:r>
            <a:endParaRPr lang="en-US" sz="2000" b="1" dirty="0">
              <a:solidFill>
                <a:schemeClr val="accent5">
                  <a:lumMod val="50000"/>
                </a:schemeClr>
              </a:solidFill>
            </a:endParaRPr>
          </a:p>
          <a:p>
            <a:pPr marL="342900" indent="-342900" algn="l">
              <a:buFont typeface="+mj-lt"/>
              <a:buAutoNum type="arabicPeriod"/>
            </a:pPr>
            <a:endParaRPr lang="en-US" b="1" dirty="0">
              <a:solidFill>
                <a:schemeClr val="tx1"/>
              </a:solidFill>
            </a:endParaRPr>
          </a:p>
          <a:p>
            <a:pPr marL="342900" indent="-342900" algn="l">
              <a:buFont typeface="+mj-lt"/>
              <a:buAutoNum type="arabicPeriod"/>
            </a:pPr>
            <a:endParaRPr lang="en-IN" dirty="0"/>
          </a:p>
        </p:txBody>
      </p:sp>
      <p:sp>
        <p:nvSpPr>
          <p:cNvPr id="4" name="TextBox 3">
            <a:extLst>
              <a:ext uri="{FF2B5EF4-FFF2-40B4-BE49-F238E27FC236}">
                <a16:creationId xmlns:a16="http://schemas.microsoft.com/office/drawing/2014/main" id="{C9778479-3CE4-48B8-B5A1-040F89A64ED6}"/>
              </a:ext>
            </a:extLst>
          </p:cNvPr>
          <p:cNvSpPr txBox="1"/>
          <p:nvPr/>
        </p:nvSpPr>
        <p:spPr>
          <a:xfrm>
            <a:off x="597877" y="2675529"/>
            <a:ext cx="5200650" cy="3170099"/>
          </a:xfrm>
          <a:prstGeom prst="rect">
            <a:avLst/>
          </a:prstGeom>
          <a:noFill/>
        </p:spPr>
        <p:txBody>
          <a:bodyPr wrap="square" rtlCol="0">
            <a:spAutoFit/>
          </a:bodyPr>
          <a:lstStyle/>
          <a:p>
            <a:r>
              <a:rPr lang="en-US" sz="2000" b="1" dirty="0">
                <a:solidFill>
                  <a:schemeClr val="accent2">
                    <a:lumMod val="50000"/>
                  </a:schemeClr>
                </a:solidFill>
              </a:rPr>
              <a:t>Standardization:</a:t>
            </a:r>
          </a:p>
          <a:p>
            <a:r>
              <a:rPr lang="en-US" sz="1600" dirty="0"/>
              <a:t>The main aim of this step to standardize the range of the attributes so that each one of them lie within similar boundaries</a:t>
            </a:r>
          </a:p>
          <a:p>
            <a:endParaRPr lang="en-US" sz="1600" dirty="0"/>
          </a:p>
          <a:p>
            <a:r>
              <a:rPr lang="en-US" sz="1600" dirty="0"/>
              <a:t>The process involves the removal of mean from the variable values and scaling the data with respect to the standard deviation.</a:t>
            </a:r>
          </a:p>
          <a:p>
            <a:endParaRPr lang="en-US" dirty="0"/>
          </a:p>
          <a:p>
            <a:r>
              <a:rPr lang="en-US" sz="1600" b="1" dirty="0"/>
              <a:t>                         variable values – mean </a:t>
            </a:r>
          </a:p>
          <a:p>
            <a:r>
              <a:rPr lang="en-US" sz="1600" b="1" dirty="0"/>
              <a:t>                Z=     </a:t>
            </a:r>
          </a:p>
          <a:p>
            <a:r>
              <a:rPr lang="en-US" sz="1600" b="1" dirty="0"/>
              <a:t>                          Standard Deviation</a:t>
            </a:r>
            <a:endParaRPr lang="en-IN" sz="1600" b="1" dirty="0"/>
          </a:p>
        </p:txBody>
      </p:sp>
      <p:cxnSp>
        <p:nvCxnSpPr>
          <p:cNvPr id="6" name="Straight Connector 5">
            <a:extLst>
              <a:ext uri="{FF2B5EF4-FFF2-40B4-BE49-F238E27FC236}">
                <a16:creationId xmlns:a16="http://schemas.microsoft.com/office/drawing/2014/main" id="{5E20D85D-0B10-4003-A65A-E1352B1F7454}"/>
              </a:ext>
            </a:extLst>
          </p:cNvPr>
          <p:cNvCxnSpPr>
            <a:cxnSpLocks/>
          </p:cNvCxnSpPr>
          <p:nvPr/>
        </p:nvCxnSpPr>
        <p:spPr>
          <a:xfrm flipH="1">
            <a:off x="2120516" y="5355411"/>
            <a:ext cx="2514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4365243-BF39-460B-A00B-1318BA1A0ACB}"/>
              </a:ext>
            </a:extLst>
          </p:cNvPr>
          <p:cNvSpPr txBox="1"/>
          <p:nvPr/>
        </p:nvSpPr>
        <p:spPr>
          <a:xfrm>
            <a:off x="5972175" y="2683693"/>
            <a:ext cx="5448300" cy="2862322"/>
          </a:xfrm>
          <a:prstGeom prst="rect">
            <a:avLst/>
          </a:prstGeom>
          <a:noFill/>
        </p:spPr>
        <p:txBody>
          <a:bodyPr wrap="square" rtlCol="0">
            <a:spAutoFit/>
          </a:bodyPr>
          <a:lstStyle/>
          <a:p>
            <a:r>
              <a:rPr lang="en-US" sz="2000" b="1" dirty="0">
                <a:solidFill>
                  <a:schemeClr val="accent2">
                    <a:lumMod val="50000"/>
                  </a:schemeClr>
                </a:solidFill>
                <a:sym typeface="Wingdings" panose="05000000000000000000" pitchFamily="2" charset="2"/>
              </a:rPr>
              <a:t>Covariance Matrix Computation:</a:t>
            </a:r>
          </a:p>
          <a:p>
            <a:r>
              <a:rPr lang="en-US" sz="1600" dirty="0">
                <a:sym typeface="Wingdings" panose="05000000000000000000" pitchFamily="2" charset="2"/>
              </a:rPr>
              <a:t>Covariance matrix is used to express the correlation between any two or more attributes in a multidimensional dataset.</a:t>
            </a:r>
          </a:p>
          <a:p>
            <a:endParaRPr lang="en-US" sz="1600" b="1" dirty="0">
              <a:sym typeface="Wingdings" panose="05000000000000000000" pitchFamily="2" charset="2"/>
            </a:endParaRPr>
          </a:p>
          <a:p>
            <a:pPr marL="285750" indent="-285750">
              <a:buFont typeface="Arial" panose="020B0604020202020204" pitchFamily="34" charset="0"/>
              <a:buChar char="•"/>
            </a:pPr>
            <a:r>
              <a:rPr lang="en-IN" sz="1600" dirty="0"/>
              <a:t>Positive covariance indicate that the value of one variable is directly proportional to other variance.</a:t>
            </a:r>
          </a:p>
          <a:p>
            <a:pPr marL="285750" indent="-285750">
              <a:buFont typeface="Arial" panose="020B0604020202020204" pitchFamily="34" charset="0"/>
              <a:buChar char="•"/>
            </a:pPr>
            <a:r>
              <a:rPr lang="en-IN" sz="1600" dirty="0"/>
              <a:t>Negative covariance indicate that the value of one variable is inversely proportional to other variable.</a:t>
            </a:r>
          </a:p>
          <a:p>
            <a:pPr marL="285750" indent="-285750">
              <a:buFont typeface="Arial" panose="020B0604020202020204" pitchFamily="34" charset="0"/>
              <a:buChar char="•"/>
            </a:pPr>
            <a:r>
              <a:rPr lang="en-IN" sz="1600" dirty="0"/>
              <a:t>Zero covariance means two variables are independent of each other.</a:t>
            </a:r>
          </a:p>
        </p:txBody>
      </p:sp>
    </p:spTree>
    <p:extLst>
      <p:ext uri="{BB962C8B-B14F-4D97-AF65-F5344CB8AC3E}">
        <p14:creationId xmlns:p14="http://schemas.microsoft.com/office/powerpoint/2010/main" val="4274273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3F4CE4-05A2-4F3D-92D0-2C1F36D663FF}"/>
              </a:ext>
            </a:extLst>
          </p:cNvPr>
          <p:cNvSpPr txBox="1"/>
          <p:nvPr/>
        </p:nvSpPr>
        <p:spPr>
          <a:xfrm>
            <a:off x="6330462" y="253093"/>
            <a:ext cx="5222630" cy="2677656"/>
          </a:xfrm>
          <a:prstGeom prst="rect">
            <a:avLst/>
          </a:prstGeom>
          <a:noFill/>
        </p:spPr>
        <p:txBody>
          <a:bodyPr wrap="square" rtlCol="0">
            <a:spAutoFit/>
          </a:bodyPr>
          <a:lstStyle/>
          <a:p>
            <a:r>
              <a:rPr lang="en-US" sz="2400" b="1" dirty="0">
                <a:solidFill>
                  <a:schemeClr val="accent2">
                    <a:lumMod val="50000"/>
                  </a:schemeClr>
                </a:solidFill>
              </a:rPr>
              <a:t>Feature Vectors:</a:t>
            </a:r>
          </a:p>
          <a:p>
            <a:r>
              <a:rPr lang="en-US" dirty="0"/>
              <a:t>Feature vector is simply a matrix that has eigenvector of the components that we decide to keep as the columns.</a:t>
            </a:r>
          </a:p>
          <a:p>
            <a:endParaRPr lang="en-US" dirty="0"/>
          </a:p>
          <a:p>
            <a:r>
              <a:rPr lang="en-US" dirty="0"/>
              <a:t>Here, we decide whether we must keep or disregard the less significant principal components that we have generated in the above steps.</a:t>
            </a:r>
            <a:endParaRPr lang="en-IN" dirty="0"/>
          </a:p>
        </p:txBody>
      </p:sp>
      <p:sp>
        <p:nvSpPr>
          <p:cNvPr id="8" name="TextBox 7">
            <a:extLst>
              <a:ext uri="{FF2B5EF4-FFF2-40B4-BE49-F238E27FC236}">
                <a16:creationId xmlns:a16="http://schemas.microsoft.com/office/drawing/2014/main" id="{50264E8E-F0EE-496B-BB23-B5B7D7755951}"/>
              </a:ext>
            </a:extLst>
          </p:cNvPr>
          <p:cNvSpPr txBox="1"/>
          <p:nvPr/>
        </p:nvSpPr>
        <p:spPr>
          <a:xfrm>
            <a:off x="638908" y="212272"/>
            <a:ext cx="5555272" cy="4062651"/>
          </a:xfrm>
          <a:prstGeom prst="rect">
            <a:avLst/>
          </a:prstGeom>
          <a:noFill/>
        </p:spPr>
        <p:txBody>
          <a:bodyPr wrap="square" rtlCol="0">
            <a:spAutoFit/>
          </a:bodyPr>
          <a:lstStyle/>
          <a:p>
            <a:r>
              <a:rPr lang="en-US" sz="2400" b="1" dirty="0">
                <a:solidFill>
                  <a:schemeClr val="accent2">
                    <a:lumMod val="50000"/>
                  </a:schemeClr>
                </a:solidFill>
              </a:rPr>
              <a:t>Eigen Values and Eigen Vectors:</a:t>
            </a:r>
          </a:p>
          <a:p>
            <a:r>
              <a:rPr lang="en-US" dirty="0"/>
              <a:t>Eigen Values and Eigen vectors are the mathematical values that are extracted from the covariance table.</a:t>
            </a:r>
          </a:p>
          <a:p>
            <a:endParaRPr lang="en-IN" dirty="0"/>
          </a:p>
          <a:p>
            <a:r>
              <a:rPr lang="en-IN" dirty="0"/>
              <a:t>They are responsible for the generation of new set of variables from old set of variable which further lead to the construction of Principal components.</a:t>
            </a:r>
          </a:p>
          <a:p>
            <a:endParaRPr lang="en-IN" dirty="0"/>
          </a:p>
          <a:p>
            <a:r>
              <a:rPr lang="en-IN" dirty="0"/>
              <a:t>* Eigen vectors do not change directions after linear transformation</a:t>
            </a:r>
          </a:p>
          <a:p>
            <a:endParaRPr lang="en-IN" dirty="0"/>
          </a:p>
          <a:p>
            <a:r>
              <a:rPr lang="en-IN" dirty="0"/>
              <a:t>* Eigen Values are the scalars or the magnitude of the Eigen vectors.</a:t>
            </a:r>
          </a:p>
        </p:txBody>
      </p:sp>
      <p:sp>
        <p:nvSpPr>
          <p:cNvPr id="10" name="TextBox 9">
            <a:extLst>
              <a:ext uri="{FF2B5EF4-FFF2-40B4-BE49-F238E27FC236}">
                <a16:creationId xmlns:a16="http://schemas.microsoft.com/office/drawing/2014/main" id="{BB52A46B-8375-4AFF-BBC0-69F0AC9175C2}"/>
              </a:ext>
            </a:extLst>
          </p:cNvPr>
          <p:cNvSpPr txBox="1"/>
          <p:nvPr/>
        </p:nvSpPr>
        <p:spPr>
          <a:xfrm>
            <a:off x="638908" y="4662803"/>
            <a:ext cx="9160329" cy="1754326"/>
          </a:xfrm>
          <a:prstGeom prst="rect">
            <a:avLst/>
          </a:prstGeom>
          <a:noFill/>
        </p:spPr>
        <p:txBody>
          <a:bodyPr wrap="square" rtlCol="0">
            <a:spAutoFit/>
          </a:bodyPr>
          <a:lstStyle/>
          <a:p>
            <a:r>
              <a:rPr lang="en-US" sz="1800" b="1" dirty="0">
                <a:solidFill>
                  <a:schemeClr val="accent2">
                    <a:lumMod val="50000"/>
                  </a:schemeClr>
                </a:solidFill>
              </a:rPr>
              <a:t>Important Properties:</a:t>
            </a:r>
          </a:p>
          <a:p>
            <a:pPr marL="342900" indent="-342900" algn="l">
              <a:buFont typeface="+mj-lt"/>
              <a:buAutoNum type="arabicPeriod"/>
            </a:pPr>
            <a:r>
              <a:rPr lang="en-US" sz="1800" dirty="0">
                <a:solidFill>
                  <a:schemeClr val="tx1"/>
                </a:solidFill>
              </a:rPr>
              <a:t>Numbers of principal components is always less than or equal to the number of attributes.</a:t>
            </a:r>
          </a:p>
          <a:p>
            <a:pPr marL="342900" indent="-342900" algn="l">
              <a:buFont typeface="+mj-lt"/>
              <a:buAutoNum type="arabicPeriod"/>
            </a:pPr>
            <a:r>
              <a:rPr lang="en-US" sz="1800" dirty="0">
                <a:solidFill>
                  <a:schemeClr val="tx1"/>
                </a:solidFill>
              </a:rPr>
              <a:t>Principal components are orthogonal.</a:t>
            </a:r>
          </a:p>
          <a:p>
            <a:pPr marL="342900" indent="-342900" algn="l">
              <a:buFont typeface="+mj-lt"/>
              <a:buAutoNum type="arabicPeriod"/>
            </a:pPr>
            <a:r>
              <a:rPr lang="en-US" sz="1800" dirty="0">
                <a:solidFill>
                  <a:schemeClr val="tx1"/>
                </a:solidFill>
              </a:rPr>
              <a:t>The priority of principal components decreases as their numbers increase.</a:t>
            </a:r>
          </a:p>
          <a:p>
            <a:endParaRPr lang="en-IN" dirty="0"/>
          </a:p>
        </p:txBody>
      </p:sp>
    </p:spTree>
    <p:extLst>
      <p:ext uri="{BB962C8B-B14F-4D97-AF65-F5344CB8AC3E}">
        <p14:creationId xmlns:p14="http://schemas.microsoft.com/office/powerpoint/2010/main" val="1280784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72356-91B0-4959-BF18-CB0A524A8D02}"/>
              </a:ext>
            </a:extLst>
          </p:cNvPr>
          <p:cNvSpPr>
            <a:spLocks noGrp="1"/>
          </p:cNvSpPr>
          <p:nvPr>
            <p:ph idx="1"/>
          </p:nvPr>
        </p:nvSpPr>
        <p:spPr>
          <a:xfrm>
            <a:off x="735523" y="133004"/>
            <a:ext cx="8596668" cy="5900047"/>
          </a:xfrm>
        </p:spPr>
        <p:txBody>
          <a:bodyPr>
            <a:normAutofit/>
          </a:bodyPr>
          <a:lstStyle/>
          <a:p>
            <a:pPr marL="0" indent="0">
              <a:buNone/>
            </a:pPr>
            <a:r>
              <a:rPr lang="en-US" sz="3200" b="1" dirty="0">
                <a:solidFill>
                  <a:schemeClr val="accent1">
                    <a:lumMod val="75000"/>
                  </a:schemeClr>
                </a:solidFill>
              </a:rPr>
              <a:t>Association Rule:</a:t>
            </a:r>
          </a:p>
          <a:p>
            <a:r>
              <a:rPr lang="en-US" sz="1400" dirty="0"/>
              <a:t>Study of “What goes with what” .</a:t>
            </a:r>
          </a:p>
          <a:p>
            <a:r>
              <a:rPr lang="en-US" sz="1400" dirty="0"/>
              <a:t>Association Rule is  also called as a market basket analysis or affinity analysis.</a:t>
            </a:r>
          </a:p>
          <a:p>
            <a:pPr marL="0" indent="0">
              <a:buNone/>
            </a:pPr>
            <a:r>
              <a:rPr lang="en-US" sz="1400" b="1" dirty="0">
                <a:solidFill>
                  <a:schemeClr val="accent2">
                    <a:lumMod val="50000"/>
                  </a:schemeClr>
                </a:solidFill>
              </a:rPr>
              <a:t>How can Association Rules be used ?</a:t>
            </a:r>
          </a:p>
          <a:p>
            <a:r>
              <a:rPr lang="en-US" sz="1400" dirty="0"/>
              <a:t>Promotion on one item, raise price of related item.</a:t>
            </a:r>
          </a:p>
          <a:p>
            <a:r>
              <a:rPr lang="en-US" sz="1400" dirty="0"/>
              <a:t>Placement in store</a:t>
            </a:r>
          </a:p>
          <a:p>
            <a:r>
              <a:rPr lang="en-US" sz="1400" dirty="0"/>
              <a:t>Stocking</a:t>
            </a:r>
          </a:p>
          <a:p>
            <a:r>
              <a:rPr lang="en-US" sz="1400" dirty="0"/>
              <a:t>Product Building</a:t>
            </a:r>
          </a:p>
          <a:p>
            <a:pPr marL="0" indent="0">
              <a:buNone/>
            </a:pPr>
            <a:r>
              <a:rPr lang="en-US" sz="1400" b="1" dirty="0">
                <a:solidFill>
                  <a:schemeClr val="accent2">
                    <a:lumMod val="50000"/>
                  </a:schemeClr>
                </a:solidFill>
              </a:rPr>
              <a:t>What is Association Rule Mining ?</a:t>
            </a:r>
          </a:p>
          <a:p>
            <a:pPr marL="0" indent="0">
              <a:buNone/>
            </a:pPr>
            <a:r>
              <a:rPr lang="en-US" sz="1400" dirty="0">
                <a:solidFill>
                  <a:schemeClr val="tx1"/>
                </a:solidFill>
              </a:rPr>
              <a:t>If people purchase Antecedent then there is likelihood chance to people purchase consequent</a:t>
            </a:r>
          </a:p>
          <a:p>
            <a:pPr marL="0" indent="0">
              <a:buNone/>
            </a:pPr>
            <a:endParaRPr lang="en-US" sz="1200" dirty="0">
              <a:solidFill>
                <a:schemeClr val="tx1"/>
              </a:solidFill>
            </a:endParaRPr>
          </a:p>
          <a:p>
            <a:pPr marL="0" indent="0">
              <a:buNone/>
            </a:pPr>
            <a:r>
              <a:rPr lang="en-IN" sz="1600" b="1" dirty="0">
                <a:solidFill>
                  <a:schemeClr val="accent2">
                    <a:lumMod val="50000"/>
                  </a:schemeClr>
                </a:solidFill>
              </a:rPr>
              <a:t>Association Rule Type :</a:t>
            </a:r>
          </a:p>
          <a:p>
            <a:pPr marL="0" indent="0">
              <a:buNone/>
            </a:pPr>
            <a:r>
              <a:rPr lang="en-IN" sz="1600" b="1" dirty="0">
                <a:solidFill>
                  <a:schemeClr val="tx1"/>
                </a:solidFill>
              </a:rPr>
              <a:t>Actional Rules </a:t>
            </a:r>
            <a:r>
              <a:rPr lang="en-IN" sz="1600" dirty="0">
                <a:solidFill>
                  <a:schemeClr val="tx1"/>
                </a:solidFill>
              </a:rPr>
              <a:t>(contain high-quality , actionable information )</a:t>
            </a:r>
          </a:p>
          <a:p>
            <a:pPr marL="0" indent="0">
              <a:buNone/>
            </a:pPr>
            <a:r>
              <a:rPr lang="en-IN" sz="1600" b="1" dirty="0">
                <a:solidFill>
                  <a:schemeClr val="tx1"/>
                </a:solidFill>
              </a:rPr>
              <a:t>Trivial Rules </a:t>
            </a:r>
            <a:r>
              <a:rPr lang="en-IN" sz="1600" dirty="0">
                <a:solidFill>
                  <a:schemeClr val="tx1"/>
                </a:solidFill>
              </a:rPr>
              <a:t>(Already well-know information by those familiar with the business)</a:t>
            </a:r>
          </a:p>
          <a:p>
            <a:pPr marL="0" indent="0">
              <a:buNone/>
            </a:pPr>
            <a:r>
              <a:rPr lang="en-IN" sz="1600" b="1" dirty="0">
                <a:solidFill>
                  <a:schemeClr val="tx1"/>
                </a:solidFill>
              </a:rPr>
              <a:t>Inexplicable Rules </a:t>
            </a:r>
            <a:r>
              <a:rPr lang="en-IN" sz="1600" dirty="0">
                <a:solidFill>
                  <a:schemeClr val="tx1"/>
                </a:solidFill>
              </a:rPr>
              <a:t>( No explanation &amp; do not suggest action)</a:t>
            </a:r>
          </a:p>
        </p:txBody>
      </p:sp>
    </p:spTree>
    <p:extLst>
      <p:ext uri="{BB962C8B-B14F-4D97-AF65-F5344CB8AC3E}">
        <p14:creationId xmlns:p14="http://schemas.microsoft.com/office/powerpoint/2010/main" val="3415240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EA19EF-CD18-4D4F-8ADA-0B53CF63E619}"/>
              </a:ext>
            </a:extLst>
          </p:cNvPr>
          <p:cNvSpPr>
            <a:spLocks noGrp="1"/>
          </p:cNvSpPr>
          <p:nvPr>
            <p:ph idx="1"/>
          </p:nvPr>
        </p:nvSpPr>
        <p:spPr>
          <a:xfrm>
            <a:off x="818651" y="390698"/>
            <a:ext cx="11085174" cy="6467301"/>
          </a:xfrm>
        </p:spPr>
        <p:txBody>
          <a:bodyPr>
            <a:normAutofit/>
          </a:bodyPr>
          <a:lstStyle/>
          <a:p>
            <a:pPr marL="0" indent="0">
              <a:buNone/>
            </a:pPr>
            <a:r>
              <a:rPr lang="en-US" sz="2000" b="1" dirty="0">
                <a:solidFill>
                  <a:schemeClr val="accent1">
                    <a:lumMod val="75000"/>
                  </a:schemeClr>
                </a:solidFill>
              </a:rPr>
              <a:t>Important Terminologies :</a:t>
            </a:r>
          </a:p>
          <a:p>
            <a:pPr marL="0" indent="0">
              <a:buNone/>
            </a:pPr>
            <a:r>
              <a:rPr lang="en-US" b="1" dirty="0">
                <a:solidFill>
                  <a:schemeClr val="accent2">
                    <a:lumMod val="50000"/>
                  </a:schemeClr>
                </a:solidFill>
              </a:rPr>
              <a:t>Support :</a:t>
            </a:r>
          </a:p>
          <a:p>
            <a:pPr marL="0" indent="0">
              <a:buNone/>
            </a:pPr>
            <a:r>
              <a:rPr lang="en-US" sz="1400" dirty="0">
                <a:solidFill>
                  <a:schemeClr val="tx1"/>
                </a:solidFill>
              </a:rPr>
              <a:t>                #Transaction with both antecedent &amp; consequent item sets</a:t>
            </a:r>
          </a:p>
          <a:p>
            <a:pPr marL="0" indent="0">
              <a:buNone/>
            </a:pPr>
            <a:r>
              <a:rPr lang="en-US" sz="1400" dirty="0">
                <a:solidFill>
                  <a:schemeClr val="tx1"/>
                </a:solidFill>
              </a:rPr>
              <a:t>                                 #Total Transactions</a:t>
            </a:r>
          </a:p>
          <a:p>
            <a:pPr marL="0" indent="0">
              <a:buNone/>
            </a:pPr>
            <a:r>
              <a:rPr lang="en-US" b="1" dirty="0">
                <a:solidFill>
                  <a:schemeClr val="accent2">
                    <a:lumMod val="50000"/>
                  </a:schemeClr>
                </a:solidFill>
              </a:rPr>
              <a:t>Confidence :</a:t>
            </a:r>
          </a:p>
          <a:p>
            <a:pPr marL="0" indent="0">
              <a:buNone/>
            </a:pPr>
            <a:r>
              <a:rPr lang="en-US" sz="1400" dirty="0">
                <a:solidFill>
                  <a:schemeClr val="tx1"/>
                </a:solidFill>
              </a:rPr>
              <a:t>               #Transaction with both antecedent &amp; consequent item sets</a:t>
            </a:r>
          </a:p>
          <a:p>
            <a:pPr marL="0" indent="0">
              <a:buNone/>
            </a:pPr>
            <a:r>
              <a:rPr lang="en-US" sz="1400" dirty="0">
                <a:solidFill>
                  <a:schemeClr val="tx1"/>
                </a:solidFill>
              </a:rPr>
              <a:t>                          #Transaction with  antecedent item sets</a:t>
            </a:r>
          </a:p>
          <a:p>
            <a:pPr marL="0" indent="0">
              <a:buNone/>
            </a:pPr>
            <a:r>
              <a:rPr lang="en-US" b="1" dirty="0">
                <a:solidFill>
                  <a:schemeClr val="accent2">
                    <a:lumMod val="50000"/>
                  </a:schemeClr>
                </a:solidFill>
              </a:rPr>
              <a:t>The Apriori Algorithm:</a:t>
            </a:r>
          </a:p>
          <a:p>
            <a:pPr marL="0" indent="0">
              <a:buNone/>
            </a:pPr>
            <a:r>
              <a:rPr lang="en-US" sz="1400" dirty="0">
                <a:solidFill>
                  <a:schemeClr val="tx1"/>
                </a:solidFill>
              </a:rPr>
              <a:t>For K-Products</a:t>
            </a:r>
          </a:p>
          <a:p>
            <a:pPr marL="0" indent="0">
              <a:buNone/>
            </a:pPr>
            <a:r>
              <a:rPr lang="en-US" sz="1400" dirty="0">
                <a:solidFill>
                  <a:schemeClr val="tx1"/>
                </a:solidFill>
              </a:rPr>
              <a:t>1.Set minimum support criterion</a:t>
            </a:r>
          </a:p>
          <a:p>
            <a:pPr marL="0" indent="0">
              <a:buNone/>
            </a:pPr>
            <a:r>
              <a:rPr lang="en-US" sz="1400" dirty="0">
                <a:solidFill>
                  <a:schemeClr val="tx1"/>
                </a:solidFill>
              </a:rPr>
              <a:t>2.Generate one-item sets that meet the support criteria</a:t>
            </a:r>
          </a:p>
          <a:p>
            <a:pPr marL="0" indent="0">
              <a:buNone/>
            </a:pPr>
            <a:r>
              <a:rPr lang="en-US" sz="1400" dirty="0">
                <a:solidFill>
                  <a:schemeClr val="tx1"/>
                </a:solidFill>
              </a:rPr>
              <a:t>3.Use list of one-item to generate two-item sets that meet support criteria…………k-item sets</a:t>
            </a:r>
          </a:p>
          <a:p>
            <a:pPr marL="0" indent="0">
              <a:buNone/>
            </a:pPr>
            <a:r>
              <a:rPr lang="en-US" sz="1400" b="1" dirty="0">
                <a:solidFill>
                  <a:schemeClr val="accent1">
                    <a:lumMod val="75000"/>
                  </a:schemeClr>
                </a:solidFill>
              </a:rPr>
              <a:t>Performance Measure : </a:t>
            </a:r>
            <a:r>
              <a:rPr lang="en-US" sz="1400" dirty="0">
                <a:solidFill>
                  <a:schemeClr val="tx1"/>
                </a:solidFill>
              </a:rPr>
              <a:t>Lift Ratio = Confidence / benchmark Confidence</a:t>
            </a:r>
          </a:p>
          <a:p>
            <a:pPr marL="0" indent="0">
              <a:buNone/>
            </a:pPr>
            <a:r>
              <a:rPr lang="en-US" sz="1400" dirty="0">
                <a:solidFill>
                  <a:schemeClr val="tx1"/>
                </a:solidFill>
              </a:rPr>
              <a:t>If lift ratio more than one then its good .</a:t>
            </a:r>
          </a:p>
          <a:p>
            <a:pPr marL="0" indent="0">
              <a:buNone/>
            </a:pPr>
            <a:r>
              <a:rPr lang="en-US" sz="1400" dirty="0">
                <a:solidFill>
                  <a:schemeClr val="tx1"/>
                </a:solidFill>
              </a:rPr>
              <a:t>If lift ratio is not more than one then its not good . </a:t>
            </a:r>
          </a:p>
          <a:p>
            <a:pPr marL="0" indent="0">
              <a:buNone/>
            </a:pPr>
            <a:r>
              <a:rPr lang="en-US" sz="1400" b="1" dirty="0">
                <a:solidFill>
                  <a:schemeClr val="accent1">
                    <a:lumMod val="75000"/>
                  </a:schemeClr>
                </a:solidFill>
              </a:rPr>
              <a:t>Benchmark Confidence:</a:t>
            </a:r>
          </a:p>
          <a:p>
            <a:pPr marL="0" indent="0">
              <a:buNone/>
            </a:pPr>
            <a:r>
              <a:rPr lang="en-US" sz="1400" dirty="0">
                <a:solidFill>
                  <a:schemeClr val="tx1"/>
                </a:solidFill>
              </a:rPr>
              <a:t>			#Transaction with consequent item sets</a:t>
            </a:r>
          </a:p>
          <a:p>
            <a:pPr marL="0" indent="0">
              <a:buNone/>
            </a:pPr>
            <a:r>
              <a:rPr lang="en-US" sz="1400" dirty="0">
                <a:solidFill>
                  <a:schemeClr val="tx1"/>
                </a:solidFill>
              </a:rPr>
              <a:t>                           	#Transactions in datasets</a:t>
            </a:r>
          </a:p>
          <a:p>
            <a:pPr marL="0" indent="0">
              <a:buNone/>
            </a:pPr>
            <a:endParaRPr lang="en-US" sz="1400" dirty="0">
              <a:solidFill>
                <a:schemeClr val="tx1"/>
              </a:solidFill>
            </a:endParaRPr>
          </a:p>
          <a:p>
            <a:pPr marL="0" indent="0">
              <a:buNone/>
            </a:pPr>
            <a:endParaRPr lang="en-US" sz="1400" b="1" dirty="0">
              <a:solidFill>
                <a:schemeClr val="accent1">
                  <a:lumMod val="75000"/>
                </a:schemeClr>
              </a:solidFill>
            </a:endParaRPr>
          </a:p>
          <a:p>
            <a:pPr marL="0" indent="0">
              <a:buNone/>
            </a:pPr>
            <a:endParaRPr lang="en-US" sz="1400" dirty="0">
              <a:solidFill>
                <a:schemeClr val="tx1"/>
              </a:solidFill>
            </a:endParaRPr>
          </a:p>
        </p:txBody>
      </p:sp>
      <p:cxnSp>
        <p:nvCxnSpPr>
          <p:cNvPr id="5" name="Straight Connector 4">
            <a:extLst>
              <a:ext uri="{FF2B5EF4-FFF2-40B4-BE49-F238E27FC236}">
                <a16:creationId xmlns:a16="http://schemas.microsoft.com/office/drawing/2014/main" id="{28C075CF-E825-437D-B457-96FD0C846514}"/>
              </a:ext>
            </a:extLst>
          </p:cNvPr>
          <p:cNvCxnSpPr>
            <a:cxnSpLocks/>
          </p:cNvCxnSpPr>
          <p:nvPr/>
        </p:nvCxnSpPr>
        <p:spPr>
          <a:xfrm>
            <a:off x="1828800" y="1496292"/>
            <a:ext cx="48130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2F2E8A3-9FC1-4E72-8B56-BC0B0A9C90DF}"/>
              </a:ext>
            </a:extLst>
          </p:cNvPr>
          <p:cNvCxnSpPr>
            <a:cxnSpLocks/>
          </p:cNvCxnSpPr>
          <p:nvPr/>
        </p:nvCxnSpPr>
        <p:spPr>
          <a:xfrm>
            <a:off x="1828800" y="2626821"/>
            <a:ext cx="46800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9B0AE4D-220C-4C2E-B047-9191CCEB616F}"/>
              </a:ext>
            </a:extLst>
          </p:cNvPr>
          <p:cNvCxnSpPr/>
          <p:nvPr/>
        </p:nvCxnSpPr>
        <p:spPr>
          <a:xfrm>
            <a:off x="2402378" y="6442364"/>
            <a:ext cx="32170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803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0D50DD-841F-4788-8FBD-734574462571}"/>
              </a:ext>
            </a:extLst>
          </p:cNvPr>
          <p:cNvSpPr>
            <a:spLocks noGrp="1"/>
          </p:cNvSpPr>
          <p:nvPr>
            <p:ph idx="1"/>
          </p:nvPr>
        </p:nvSpPr>
        <p:spPr>
          <a:xfrm>
            <a:off x="556953" y="257695"/>
            <a:ext cx="9700952" cy="5692227"/>
          </a:xfrm>
        </p:spPr>
        <p:txBody>
          <a:bodyPr>
            <a:normAutofit/>
          </a:bodyPr>
          <a:lstStyle/>
          <a:p>
            <a:pPr marL="0" indent="0">
              <a:buNone/>
            </a:pPr>
            <a:r>
              <a:rPr lang="en-US" sz="2400" b="1" dirty="0">
                <a:solidFill>
                  <a:schemeClr val="accent1">
                    <a:lumMod val="75000"/>
                  </a:schemeClr>
                </a:solidFill>
              </a:rPr>
              <a:t>Recommender System :</a:t>
            </a:r>
          </a:p>
          <a:p>
            <a:pPr marL="0" indent="0">
              <a:buNone/>
            </a:pPr>
            <a:r>
              <a:rPr lang="en-US" sz="1400" b="0" i="0" dirty="0">
                <a:solidFill>
                  <a:schemeClr val="tx1"/>
                </a:solidFill>
                <a:effectLst/>
                <a:latin typeface="arial" panose="020B0604020202020204" pitchFamily="34" charset="0"/>
              </a:rPr>
              <a:t>Recommender systems are </a:t>
            </a:r>
            <a:r>
              <a:rPr lang="en-US" sz="1400" b="1" i="0" dirty="0">
                <a:solidFill>
                  <a:schemeClr val="tx1"/>
                </a:solidFill>
                <a:effectLst/>
                <a:latin typeface="arial" panose="020B0604020202020204" pitchFamily="34" charset="0"/>
              </a:rPr>
              <a:t>the systems that are designed to recommend things to the user based on many different factors</a:t>
            </a:r>
            <a:r>
              <a:rPr lang="en-US" sz="1400" b="0" i="0" dirty="0">
                <a:solidFill>
                  <a:schemeClr val="tx1"/>
                </a:solidFill>
                <a:effectLst/>
                <a:latin typeface="arial" panose="020B0604020202020204" pitchFamily="34" charset="0"/>
              </a:rPr>
              <a:t>. </a:t>
            </a:r>
          </a:p>
          <a:p>
            <a:pPr marL="0" indent="0">
              <a:buNone/>
            </a:pPr>
            <a:r>
              <a:rPr lang="en-US" sz="1400" b="0" i="0" dirty="0">
                <a:solidFill>
                  <a:schemeClr val="tx1"/>
                </a:solidFill>
                <a:effectLst/>
                <a:latin typeface="arial" panose="020B0604020202020204" pitchFamily="34" charset="0"/>
              </a:rPr>
              <a:t>These systems predict the most likely product that the users are most likely to purchase and are of interest to. </a:t>
            </a:r>
          </a:p>
          <a:p>
            <a:pPr marL="0" indent="0">
              <a:buNone/>
            </a:pPr>
            <a:r>
              <a:rPr lang="en-US" sz="1400" b="0" i="0" dirty="0">
                <a:solidFill>
                  <a:schemeClr val="tx1"/>
                </a:solidFill>
                <a:effectLst/>
                <a:latin typeface="arial" panose="020B0604020202020204" pitchFamily="34" charset="0"/>
              </a:rPr>
              <a:t>Companies like Netflix, Amazon, etc.</a:t>
            </a:r>
            <a:endParaRPr lang="en-US" sz="1400" b="1" dirty="0">
              <a:solidFill>
                <a:schemeClr val="tx1"/>
              </a:solidFill>
            </a:endParaRPr>
          </a:p>
          <a:p>
            <a:pPr marL="0" indent="0">
              <a:buNone/>
            </a:pPr>
            <a:endParaRPr lang="en-IN" sz="2400" b="1" dirty="0">
              <a:solidFill>
                <a:schemeClr val="accent1">
                  <a:lumMod val="75000"/>
                </a:schemeClr>
              </a:solidFill>
            </a:endParaRPr>
          </a:p>
          <a:p>
            <a:pPr marL="0" indent="0">
              <a:buNone/>
            </a:pPr>
            <a:r>
              <a:rPr lang="en-US" b="0" i="0" dirty="0">
                <a:solidFill>
                  <a:srgbClr val="292929"/>
                </a:solidFill>
                <a:effectLst/>
                <a:latin typeface="Arial" panose="020B0604020202020204" pitchFamily="34" charset="0"/>
                <a:cs typeface="Arial" panose="020B0604020202020204" pitchFamily="34" charset="0"/>
              </a:rPr>
              <a:t>the complete recommendation system architecture and see how it works.</a:t>
            </a:r>
            <a:endParaRPr lang="en-IN" b="1" dirty="0">
              <a:solidFill>
                <a:schemeClr val="accent1">
                  <a:lumMod val="75000"/>
                </a:schemeClr>
              </a:solidFill>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6217F5E4-0928-4001-9F9A-0F9D2FEB2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291" y="3170310"/>
            <a:ext cx="5390484" cy="226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894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21E95-52E4-4DFA-91DB-018F98B1CA96}"/>
              </a:ext>
            </a:extLst>
          </p:cNvPr>
          <p:cNvSpPr>
            <a:spLocks noGrp="1"/>
          </p:cNvSpPr>
          <p:nvPr>
            <p:ph type="title"/>
          </p:nvPr>
        </p:nvSpPr>
        <p:spPr>
          <a:xfrm>
            <a:off x="838200" y="365126"/>
            <a:ext cx="10515600" cy="501567"/>
          </a:xfrm>
        </p:spPr>
        <p:txBody>
          <a:bodyPr>
            <a:normAutofit fontScale="90000"/>
          </a:bodyPr>
          <a:lstStyle/>
          <a:p>
            <a:pPr marL="457200" indent="-457200">
              <a:buFont typeface="Arial" panose="020B0604020202020204" pitchFamily="34" charset="0"/>
              <a:buChar char="•"/>
            </a:pPr>
            <a:r>
              <a:rPr lang="en-US" sz="3100" b="1" dirty="0">
                <a:solidFill>
                  <a:schemeClr val="accent1">
                    <a:lumMod val="75000"/>
                  </a:schemeClr>
                </a:solidFill>
              </a:rPr>
              <a:t>Machine Learning </a:t>
            </a:r>
            <a:r>
              <a:rPr lang="en-US" sz="2400" b="1" dirty="0">
                <a:solidFill>
                  <a:schemeClr val="accent1">
                    <a:lumMod val="75000"/>
                  </a:schemeClr>
                </a:solidFill>
              </a:rPr>
              <a:t>:</a:t>
            </a:r>
            <a:endParaRPr lang="en-IN" sz="2400" b="1" dirty="0">
              <a:solidFill>
                <a:schemeClr val="accent1">
                  <a:lumMod val="75000"/>
                </a:schemeClr>
              </a:solidFill>
            </a:endParaRPr>
          </a:p>
        </p:txBody>
      </p:sp>
      <p:sp>
        <p:nvSpPr>
          <p:cNvPr id="3" name="Content Placeholder 2">
            <a:extLst>
              <a:ext uri="{FF2B5EF4-FFF2-40B4-BE49-F238E27FC236}">
                <a16:creationId xmlns:a16="http://schemas.microsoft.com/office/drawing/2014/main" id="{BBE7974D-5C6C-4412-BC10-8ADF30EAD2C9}"/>
              </a:ext>
            </a:extLst>
          </p:cNvPr>
          <p:cNvSpPr>
            <a:spLocks noGrp="1"/>
          </p:cNvSpPr>
          <p:nvPr>
            <p:ph idx="1"/>
          </p:nvPr>
        </p:nvSpPr>
        <p:spPr>
          <a:xfrm>
            <a:off x="710978" y="1054347"/>
            <a:ext cx="11295491" cy="5438527"/>
          </a:xfrm>
        </p:spPr>
        <p:txBody>
          <a:bodyPr>
            <a:normAutofit fontScale="92500" lnSpcReduction="20000"/>
          </a:bodyPr>
          <a:lstStyle/>
          <a:p>
            <a:pPr marL="0" indent="0">
              <a:buNone/>
            </a:pPr>
            <a:r>
              <a:rPr lang="en-US" dirty="0"/>
              <a:t>         </a:t>
            </a:r>
            <a:r>
              <a:rPr lang="en-US" sz="1900" dirty="0">
                <a:solidFill>
                  <a:schemeClr val="tx1"/>
                </a:solidFill>
              </a:rPr>
              <a:t>Machine learning is a system learns form historical data, builds the prediction model and whenever it receive new data, predicts the output for it.</a:t>
            </a:r>
          </a:p>
          <a:p>
            <a:pPr marL="0" indent="0">
              <a:buNone/>
            </a:pPr>
            <a:r>
              <a:rPr lang="en-US" sz="2000" dirty="0">
                <a:solidFill>
                  <a:schemeClr val="accent1">
                    <a:lumMod val="75000"/>
                  </a:schemeClr>
                </a:solidFill>
              </a:rPr>
              <a:t>Three Types of Machine Learning :</a:t>
            </a:r>
          </a:p>
          <a:p>
            <a:pPr marL="0" indent="0">
              <a:buNone/>
            </a:pPr>
            <a:r>
              <a:rPr lang="en-US" sz="2400" b="1" dirty="0">
                <a:solidFill>
                  <a:schemeClr val="tx1"/>
                </a:solidFill>
              </a:rPr>
              <a:t>1.Supervised Machine Learning.</a:t>
            </a:r>
          </a:p>
          <a:p>
            <a:pPr marL="0" indent="0">
              <a:buNone/>
            </a:pPr>
            <a:r>
              <a:rPr lang="en-US" sz="2000" dirty="0">
                <a:solidFill>
                  <a:schemeClr val="tx1"/>
                </a:solidFill>
              </a:rPr>
              <a:t>                 Supervised Learning algorithm are trained using labeled data.</a:t>
            </a:r>
          </a:p>
          <a:p>
            <a:pPr marL="0" indent="0">
              <a:buNone/>
            </a:pPr>
            <a:r>
              <a:rPr lang="en-US" sz="2400" b="1" dirty="0">
                <a:solidFill>
                  <a:schemeClr val="tx1"/>
                </a:solidFill>
              </a:rPr>
              <a:t>2. Unsupervised Machine Learning.</a:t>
            </a:r>
          </a:p>
          <a:p>
            <a:pPr marL="0" indent="0">
              <a:buNone/>
            </a:pPr>
            <a:r>
              <a:rPr lang="en-US" sz="2400" b="1" dirty="0">
                <a:solidFill>
                  <a:schemeClr val="tx1"/>
                </a:solidFill>
              </a:rPr>
              <a:t>             </a:t>
            </a:r>
            <a:r>
              <a:rPr lang="en-US" sz="2000" dirty="0">
                <a:solidFill>
                  <a:schemeClr val="tx1"/>
                </a:solidFill>
              </a:rPr>
              <a:t>Unsupervised Learning algorithm are trained using unlabeled data.</a:t>
            </a:r>
            <a:endParaRPr lang="en-US" sz="2000" b="1" dirty="0">
              <a:solidFill>
                <a:schemeClr val="tx1"/>
              </a:solidFill>
            </a:endParaRPr>
          </a:p>
          <a:p>
            <a:pPr marL="0" indent="0">
              <a:buNone/>
            </a:pPr>
            <a:r>
              <a:rPr lang="en-US" sz="2400" b="1" dirty="0">
                <a:solidFill>
                  <a:schemeClr val="tx1"/>
                </a:solidFill>
              </a:rPr>
              <a:t>3. Reinforcement Machine Learning.</a:t>
            </a:r>
          </a:p>
          <a:p>
            <a:pPr marL="0" indent="0">
              <a:buNone/>
            </a:pPr>
            <a:r>
              <a:rPr lang="en-US" sz="2400" b="1" dirty="0">
                <a:solidFill>
                  <a:schemeClr val="tx1"/>
                </a:solidFill>
              </a:rPr>
              <a:t>            </a:t>
            </a:r>
            <a:r>
              <a:rPr lang="en-US" sz="2000" dirty="0">
                <a:solidFill>
                  <a:schemeClr val="tx1"/>
                </a:solidFill>
              </a:rPr>
              <a:t>Reinforcement Machine Learning is a feedback-based learning method.</a:t>
            </a:r>
          </a:p>
          <a:p>
            <a:pPr algn="l">
              <a:buFont typeface="Arial" panose="020B0604020202020204" pitchFamily="34" charset="0"/>
              <a:buChar char="•"/>
            </a:pPr>
            <a:r>
              <a:rPr lang="en-US" sz="2000" i="0" dirty="0">
                <a:solidFill>
                  <a:schemeClr val="tx1"/>
                </a:solidFill>
                <a:effectLst/>
                <a:latin typeface="-apple-system"/>
              </a:rPr>
              <a:t>In which a Learning agents gets a reward for each right action and get penalty for each wrong action .</a:t>
            </a:r>
          </a:p>
          <a:p>
            <a:pPr algn="l">
              <a:buFont typeface="Arial" panose="020B0604020202020204" pitchFamily="34" charset="0"/>
              <a:buChar char="•"/>
            </a:pPr>
            <a:r>
              <a:rPr lang="en-US" sz="2000" i="0" dirty="0">
                <a:solidFill>
                  <a:schemeClr val="tx1"/>
                </a:solidFill>
                <a:effectLst/>
                <a:latin typeface="-apple-system"/>
              </a:rPr>
              <a:t>The agent learns automatically with these feedbacks and improves its performance.</a:t>
            </a:r>
          </a:p>
          <a:p>
            <a:pPr algn="l">
              <a:buFont typeface="Arial" panose="020B0604020202020204" pitchFamily="34" charset="0"/>
              <a:buChar char="•"/>
            </a:pPr>
            <a:r>
              <a:rPr lang="en-US" sz="2000" i="0" dirty="0">
                <a:solidFill>
                  <a:schemeClr val="tx1"/>
                </a:solidFill>
                <a:effectLst/>
                <a:latin typeface="-apple-system"/>
              </a:rPr>
              <a:t>In reinforcement learning, the agent interacts with the enironment and explores it</a:t>
            </a:r>
          </a:p>
          <a:p>
            <a:pPr algn="l">
              <a:buFont typeface="Arial" panose="020B0604020202020204" pitchFamily="34" charset="0"/>
              <a:buChar char="•"/>
            </a:pPr>
            <a:r>
              <a:rPr lang="en-US" sz="2000" i="0" dirty="0">
                <a:solidFill>
                  <a:schemeClr val="tx1"/>
                </a:solidFill>
                <a:effectLst/>
                <a:latin typeface="-apple-system"/>
              </a:rPr>
              <a:t>The goal of an agent is to get the most reward points, and hence , it improves its performances</a:t>
            </a:r>
          </a:p>
          <a:p>
            <a:pPr algn="l">
              <a:buFont typeface="Arial" panose="020B0604020202020204" pitchFamily="34" charset="0"/>
              <a:buChar char="•"/>
            </a:pPr>
            <a:r>
              <a:rPr lang="en-US" sz="2000" i="0" dirty="0">
                <a:solidFill>
                  <a:schemeClr val="tx1"/>
                </a:solidFill>
                <a:effectLst/>
                <a:latin typeface="-apple-system"/>
              </a:rPr>
              <a:t>Example :The robotic dog, which automatically learns the movement of his arms.</a:t>
            </a:r>
          </a:p>
          <a:p>
            <a:pPr marL="0" indent="0">
              <a:buNone/>
            </a:pPr>
            <a:endParaRPr lang="en-IN" sz="2000" dirty="0">
              <a:solidFill>
                <a:schemeClr val="tx1"/>
              </a:solidFill>
            </a:endParaRPr>
          </a:p>
        </p:txBody>
      </p:sp>
    </p:spTree>
    <p:extLst>
      <p:ext uri="{BB962C8B-B14F-4D97-AF65-F5344CB8AC3E}">
        <p14:creationId xmlns:p14="http://schemas.microsoft.com/office/powerpoint/2010/main" val="2310805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375726-A44B-4FDE-BEF0-261A1A775C8C}"/>
              </a:ext>
            </a:extLst>
          </p:cNvPr>
          <p:cNvSpPr>
            <a:spLocks noGrp="1"/>
          </p:cNvSpPr>
          <p:nvPr>
            <p:ph idx="1"/>
          </p:nvPr>
        </p:nvSpPr>
        <p:spPr>
          <a:xfrm>
            <a:off x="1176097" y="532014"/>
            <a:ext cx="8596668" cy="5525973"/>
          </a:xfrm>
        </p:spPr>
        <p:txBody>
          <a:bodyPr>
            <a:normAutofit/>
          </a:bodyPr>
          <a:lstStyle/>
          <a:p>
            <a:r>
              <a:rPr lang="en-US" sz="2400" b="1" dirty="0">
                <a:solidFill>
                  <a:schemeClr val="accent2">
                    <a:lumMod val="50000"/>
                  </a:schemeClr>
                </a:solidFill>
              </a:rPr>
              <a:t>Advantages of Recommendation System :</a:t>
            </a:r>
          </a:p>
          <a:p>
            <a:r>
              <a:rPr lang="en-US" sz="1400" b="1" dirty="0">
                <a:solidFill>
                  <a:schemeClr val="tx1"/>
                </a:solidFill>
                <a:latin typeface="Arial" panose="020B0604020202020204" pitchFamily="34" charset="0"/>
                <a:cs typeface="Arial" panose="020B0604020202020204" pitchFamily="34" charset="0"/>
              </a:rPr>
              <a:t>Drive Traffic </a:t>
            </a:r>
            <a:r>
              <a:rPr lang="en-US" sz="1400" b="0" i="0" dirty="0">
                <a:solidFill>
                  <a:schemeClr val="tx1"/>
                </a:solidFill>
                <a:effectLst/>
                <a:latin typeface="Arial" panose="020B0604020202020204" pitchFamily="34" charset="0"/>
                <a:cs typeface="Arial" panose="020B0604020202020204" pitchFamily="34" charset="0"/>
              </a:rPr>
              <a:t>A recommendation engine can bring traffic to your site. It accomplishes this with customized e-mail messages and targeted blasts.</a:t>
            </a:r>
          </a:p>
          <a:p>
            <a:pPr algn="l"/>
            <a:r>
              <a:rPr lang="en-US" sz="1400" b="1" i="0" dirty="0">
                <a:solidFill>
                  <a:schemeClr val="tx1"/>
                </a:solidFill>
                <a:effectLst/>
                <a:latin typeface="Arial" panose="020B0604020202020204" pitchFamily="34" charset="0"/>
                <a:cs typeface="Arial" panose="020B0604020202020204" pitchFamily="34" charset="0"/>
              </a:rPr>
              <a:t>Engage Customers </a:t>
            </a:r>
            <a:r>
              <a:rPr lang="en-US" sz="1400" b="0" i="0" dirty="0">
                <a:solidFill>
                  <a:schemeClr val="tx1"/>
                </a:solidFill>
                <a:effectLst/>
                <a:latin typeface="Arial" panose="020B0604020202020204" pitchFamily="34" charset="0"/>
                <a:cs typeface="Arial" panose="020B0604020202020204" pitchFamily="34" charset="0"/>
              </a:rPr>
              <a:t>Consumers end up being more engaged in the website when individualized item recommendations are made. They are able to dive even more deeply into the product line without needing to carry out search after search.</a:t>
            </a:r>
          </a:p>
          <a:p>
            <a:pPr algn="l"/>
            <a:r>
              <a:rPr lang="en-US" sz="1400" b="1" i="0" dirty="0">
                <a:solidFill>
                  <a:schemeClr val="tx1"/>
                </a:solidFill>
                <a:effectLst/>
                <a:latin typeface="Arial" panose="020B0604020202020204" pitchFamily="34" charset="0"/>
                <a:cs typeface="Arial" panose="020B0604020202020204" pitchFamily="34" charset="0"/>
              </a:rPr>
              <a:t>Provide Relevant Material </a:t>
            </a:r>
            <a:r>
              <a:rPr lang="en-US" sz="1400" b="0" i="0" dirty="0">
                <a:solidFill>
                  <a:schemeClr val="tx1"/>
                </a:solidFill>
                <a:effectLst/>
                <a:latin typeface="Arial" panose="020B0604020202020204" pitchFamily="34" charset="0"/>
                <a:cs typeface="Arial" panose="020B0604020202020204" pitchFamily="34" charset="0"/>
              </a:rPr>
              <a:t>By analyzing the customer’s present site use and his previous browsing history, a recommendation engine can deliver appropriate product suggestions as he stores. The data is gathered in real-time so the software can respond as his shopping habits change.</a:t>
            </a:r>
          </a:p>
          <a:p>
            <a:pPr algn="l"/>
            <a:r>
              <a:rPr lang="en-US" sz="1400" b="1" i="0" dirty="0">
                <a:solidFill>
                  <a:schemeClr val="tx1"/>
                </a:solidFill>
                <a:effectLst/>
                <a:latin typeface="Arial" panose="020B0604020202020204" pitchFamily="34" charset="0"/>
                <a:cs typeface="Arial" panose="020B0604020202020204" pitchFamily="34" charset="0"/>
              </a:rPr>
              <a:t>Increase Average Order Value </a:t>
            </a:r>
            <a:r>
              <a:rPr lang="en-US" sz="1400" b="0" i="0" dirty="0">
                <a:solidFill>
                  <a:schemeClr val="tx1"/>
                </a:solidFill>
                <a:effectLst/>
                <a:latin typeface="Arial" panose="020B0604020202020204" pitchFamily="34" charset="0"/>
                <a:cs typeface="Arial" panose="020B0604020202020204" pitchFamily="34" charset="0"/>
              </a:rPr>
              <a:t>Average order values generally go up when a recommendation engine in uses to show tailored alternatives. Advanced metrics and reporting can definitively reveal the efficiency of a project.</a:t>
            </a:r>
          </a:p>
          <a:p>
            <a:pPr algn="l"/>
            <a:r>
              <a:rPr lang="en-US" sz="1400" b="1" i="0" dirty="0">
                <a:solidFill>
                  <a:schemeClr val="tx1"/>
                </a:solidFill>
                <a:effectLst/>
                <a:latin typeface="Arial" panose="020B0604020202020204" pitchFamily="34" charset="0"/>
                <a:cs typeface="Arial" panose="020B0604020202020204" pitchFamily="34" charset="0"/>
              </a:rPr>
              <a:t>Boost Number of Items per Order </a:t>
            </a:r>
            <a:r>
              <a:rPr lang="en-US" sz="1400" b="0" i="0" dirty="0">
                <a:solidFill>
                  <a:schemeClr val="tx1"/>
                </a:solidFill>
                <a:effectLst/>
                <a:latin typeface="Arial" panose="020B0604020202020204" pitchFamily="34" charset="0"/>
                <a:cs typeface="Arial" panose="020B0604020202020204" pitchFamily="34" charset="0"/>
              </a:rPr>
              <a:t>In addition to the average order value rising, the number of products per order likewise typically increases when a recommendation engine is used. When the customer is revealed options that fulfill his interest, he is most likely to add choices to his purchase.</a:t>
            </a:r>
          </a:p>
          <a:p>
            <a:pPr marL="0" indent="0">
              <a:buNone/>
            </a:pPr>
            <a:endParaRPr lang="en-IN" sz="2400" b="1" dirty="0">
              <a:solidFill>
                <a:schemeClr val="tx1"/>
              </a:solidFill>
            </a:endParaRPr>
          </a:p>
        </p:txBody>
      </p:sp>
    </p:spTree>
    <p:extLst>
      <p:ext uri="{BB962C8B-B14F-4D97-AF65-F5344CB8AC3E}">
        <p14:creationId xmlns:p14="http://schemas.microsoft.com/office/powerpoint/2010/main" val="847020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9A12C-B5E6-4C7B-8B4C-F0E1F41517CF}"/>
              </a:ext>
            </a:extLst>
          </p:cNvPr>
          <p:cNvSpPr>
            <a:spLocks noGrp="1"/>
          </p:cNvSpPr>
          <p:nvPr>
            <p:ph type="ctrTitle"/>
          </p:nvPr>
        </p:nvSpPr>
        <p:spPr>
          <a:xfrm>
            <a:off x="974361" y="164891"/>
            <a:ext cx="8029819" cy="509665"/>
          </a:xfrm>
        </p:spPr>
        <p:txBody>
          <a:bodyPr/>
          <a:lstStyle/>
          <a:p>
            <a:pPr algn="l"/>
            <a:r>
              <a:rPr lang="en-US" sz="2800" b="1" dirty="0"/>
              <a:t>DEEP LEARNING:</a:t>
            </a:r>
            <a:endParaRPr lang="en-IN" sz="2800" b="1" dirty="0"/>
          </a:p>
        </p:txBody>
      </p:sp>
      <p:sp>
        <p:nvSpPr>
          <p:cNvPr id="3" name="Subtitle 2">
            <a:extLst>
              <a:ext uri="{FF2B5EF4-FFF2-40B4-BE49-F238E27FC236}">
                <a16:creationId xmlns:a16="http://schemas.microsoft.com/office/drawing/2014/main" id="{5B7D71EC-23BE-4F63-A0EC-43E9CBEB2CAF}"/>
              </a:ext>
            </a:extLst>
          </p:cNvPr>
          <p:cNvSpPr>
            <a:spLocks noGrp="1"/>
          </p:cNvSpPr>
          <p:nvPr>
            <p:ph type="subTitle" idx="1"/>
          </p:nvPr>
        </p:nvSpPr>
        <p:spPr>
          <a:xfrm>
            <a:off x="974360" y="824460"/>
            <a:ext cx="10197945" cy="6033540"/>
          </a:xfrm>
        </p:spPr>
        <p:txBody>
          <a:bodyPr/>
          <a:lstStyle/>
          <a:p>
            <a:pPr algn="l"/>
            <a:r>
              <a:rPr lang="en-US" dirty="0">
                <a:solidFill>
                  <a:schemeClr val="tx1"/>
                </a:solidFill>
              </a:rPr>
              <a:t>Deep Learning is a Machine Learning Technique that teaches computer to do what comes naturally to humans learn by example</a:t>
            </a:r>
          </a:p>
          <a:p>
            <a:pPr algn="l"/>
            <a:r>
              <a:rPr lang="en-US" sz="2000" b="1" dirty="0">
                <a:solidFill>
                  <a:schemeClr val="accent1">
                    <a:lumMod val="75000"/>
                  </a:schemeClr>
                </a:solidFill>
              </a:rPr>
              <a:t>Neural Network </a:t>
            </a:r>
            <a:r>
              <a:rPr lang="en-IN" sz="2000" b="1" dirty="0">
                <a:solidFill>
                  <a:schemeClr val="accent1">
                    <a:lumMod val="75000"/>
                  </a:schemeClr>
                </a:solidFill>
              </a:rPr>
              <a:t>:</a:t>
            </a:r>
          </a:p>
          <a:p>
            <a:pPr algn="l"/>
            <a:r>
              <a:rPr lang="en-IN" dirty="0">
                <a:solidFill>
                  <a:schemeClr val="tx1"/>
                </a:solidFill>
              </a:rPr>
              <a:t>A neural network is a system of hardware and/ or software patterned after the operation of neurons in the human brain. </a:t>
            </a:r>
            <a:r>
              <a:rPr lang="en-IN" b="1" dirty="0">
                <a:solidFill>
                  <a:schemeClr val="tx1"/>
                </a:solidFill>
              </a:rPr>
              <a:t>Neural network also called artificial neural network </a:t>
            </a:r>
            <a:r>
              <a:rPr lang="en-IN" dirty="0">
                <a:solidFill>
                  <a:schemeClr val="tx1"/>
                </a:solidFill>
              </a:rPr>
              <a:t>is a way to achieving deep learning.</a:t>
            </a:r>
          </a:p>
          <a:p>
            <a:pPr algn="l"/>
            <a:r>
              <a:rPr lang="en-IN" dirty="0">
                <a:solidFill>
                  <a:schemeClr val="tx1"/>
                </a:solidFill>
              </a:rPr>
              <a:t>ANN models the relationship between a set of input signals and output signals.</a:t>
            </a:r>
          </a:p>
          <a:p>
            <a:pPr algn="l"/>
            <a:r>
              <a:rPr lang="en-IN" b="1" dirty="0">
                <a:solidFill>
                  <a:schemeClr val="accent1">
                    <a:lumMod val="75000"/>
                  </a:schemeClr>
                </a:solidFill>
              </a:rPr>
              <a:t>Advantages of Artificial Neural Network :</a:t>
            </a:r>
          </a:p>
          <a:p>
            <a:pPr marL="285750" indent="-285750" algn="l">
              <a:buFont typeface="Arial" panose="020B0604020202020204" pitchFamily="34" charset="0"/>
              <a:buChar char="•"/>
            </a:pPr>
            <a:r>
              <a:rPr lang="en-IN" dirty="0">
                <a:solidFill>
                  <a:schemeClr val="tx1"/>
                </a:solidFill>
              </a:rPr>
              <a:t> An artificial neural networks outputs aren’t limited entirely but inputs and results given to them initially by an expert system. This ability comes in handy for robotics and pattern recognition systems </a:t>
            </a:r>
          </a:p>
          <a:p>
            <a:pPr marL="285750" indent="-285750" algn="l">
              <a:buFont typeface="Arial" panose="020B0604020202020204" pitchFamily="34" charset="0"/>
              <a:buChar char="•"/>
            </a:pPr>
            <a:r>
              <a:rPr lang="en-IN" dirty="0">
                <a:solidFill>
                  <a:schemeClr val="tx1"/>
                </a:solidFill>
              </a:rPr>
              <a:t>ANN have the potential for high fault tolerance</a:t>
            </a:r>
          </a:p>
          <a:p>
            <a:pPr marL="285750" indent="-285750" algn="l">
              <a:buFont typeface="Arial" panose="020B0604020202020204" pitchFamily="34" charset="0"/>
              <a:buChar char="•"/>
            </a:pPr>
            <a:r>
              <a:rPr lang="en-IN" dirty="0">
                <a:solidFill>
                  <a:schemeClr val="tx1"/>
                </a:solidFill>
              </a:rPr>
              <a:t>ANN are capable of debugging or diagnosing a network on their own.</a:t>
            </a:r>
          </a:p>
          <a:p>
            <a:pPr marL="285750" indent="-285750" algn="l">
              <a:buFont typeface="Arial" panose="020B0604020202020204" pitchFamily="34" charset="0"/>
              <a:buChar char="•"/>
            </a:pPr>
            <a:r>
              <a:rPr lang="en-IN" dirty="0">
                <a:solidFill>
                  <a:schemeClr val="tx1"/>
                </a:solidFill>
              </a:rPr>
              <a:t>Non-linear systems have the capability of finding shortcuts to reach computationally expensive solutions.</a:t>
            </a:r>
          </a:p>
          <a:p>
            <a:pPr marL="285750" indent="-285750" algn="l">
              <a:buFont typeface="Arial" panose="020B0604020202020204" pitchFamily="34" charset="0"/>
              <a:buChar char="•"/>
            </a:pPr>
            <a:endParaRPr lang="en-IN" dirty="0">
              <a:solidFill>
                <a:schemeClr val="tx1"/>
              </a:solidFill>
            </a:endParaRPr>
          </a:p>
          <a:p>
            <a:pPr marL="285750" indent="-285750" algn="l">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2688851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9A12C-B5E6-4C7B-8B4C-F0E1F41517CF}"/>
              </a:ext>
            </a:extLst>
          </p:cNvPr>
          <p:cNvSpPr>
            <a:spLocks noGrp="1"/>
          </p:cNvSpPr>
          <p:nvPr>
            <p:ph type="ctrTitle"/>
          </p:nvPr>
        </p:nvSpPr>
        <p:spPr>
          <a:xfrm>
            <a:off x="1507067" y="85064"/>
            <a:ext cx="7766936" cy="514543"/>
          </a:xfrm>
        </p:spPr>
        <p:txBody>
          <a:bodyPr/>
          <a:lstStyle/>
          <a:p>
            <a:pPr algn="l"/>
            <a:r>
              <a:rPr lang="en-US" sz="2800" b="1" dirty="0">
                <a:solidFill>
                  <a:schemeClr val="accent2">
                    <a:lumMod val="50000"/>
                  </a:schemeClr>
                </a:solidFill>
              </a:rPr>
              <a:t>Application of ANN:</a:t>
            </a:r>
            <a:endParaRPr lang="en-IN" sz="2800" b="1" dirty="0">
              <a:solidFill>
                <a:schemeClr val="accent2">
                  <a:lumMod val="50000"/>
                </a:schemeClr>
              </a:solidFill>
            </a:endParaRPr>
          </a:p>
        </p:txBody>
      </p:sp>
      <p:sp>
        <p:nvSpPr>
          <p:cNvPr id="3" name="Subtitle 2">
            <a:extLst>
              <a:ext uri="{FF2B5EF4-FFF2-40B4-BE49-F238E27FC236}">
                <a16:creationId xmlns:a16="http://schemas.microsoft.com/office/drawing/2014/main" id="{5B7D71EC-23BE-4F63-A0EC-43E9CBEB2CAF}"/>
              </a:ext>
            </a:extLst>
          </p:cNvPr>
          <p:cNvSpPr>
            <a:spLocks noGrp="1"/>
          </p:cNvSpPr>
          <p:nvPr>
            <p:ph type="subTitle" idx="1"/>
          </p:nvPr>
        </p:nvSpPr>
        <p:spPr>
          <a:xfrm>
            <a:off x="1507067" y="839449"/>
            <a:ext cx="7766936" cy="4308283"/>
          </a:xfrm>
        </p:spPr>
        <p:txBody>
          <a:bodyPr/>
          <a:lstStyle/>
          <a:p>
            <a:pPr marL="342900" indent="-342900" algn="l">
              <a:buFont typeface="+mj-lt"/>
              <a:buAutoNum type="arabicPeriod"/>
            </a:pPr>
            <a:r>
              <a:rPr lang="en-US" b="1" dirty="0">
                <a:solidFill>
                  <a:schemeClr val="tx1"/>
                </a:solidFill>
              </a:rPr>
              <a:t>Stock exchange prediction </a:t>
            </a:r>
            <a:r>
              <a:rPr lang="en-US" dirty="0">
                <a:solidFill>
                  <a:schemeClr val="tx1"/>
                </a:solidFill>
              </a:rPr>
              <a:t>There are many factors that effect the stock market, Neural Network can examine a lot of factors and predict the price on a daily basis helping the stock brokers.</a:t>
            </a:r>
          </a:p>
          <a:p>
            <a:pPr marL="342900" indent="-342900" algn="l">
              <a:buFont typeface="+mj-lt"/>
              <a:buAutoNum type="arabicPeriod"/>
            </a:pPr>
            <a:r>
              <a:rPr lang="en-US" b="1" dirty="0">
                <a:solidFill>
                  <a:schemeClr val="tx1"/>
                </a:solidFill>
              </a:rPr>
              <a:t>Handwriting Recognition Neural Network </a:t>
            </a:r>
            <a:r>
              <a:rPr lang="en-US" dirty="0">
                <a:solidFill>
                  <a:schemeClr val="tx1"/>
                </a:solidFill>
              </a:rPr>
              <a:t>is used to convert handwriting characters into digital characters that the system can recognize.</a:t>
            </a:r>
          </a:p>
          <a:p>
            <a:pPr marL="342900" indent="-342900" algn="l">
              <a:buFont typeface="+mj-lt"/>
              <a:buAutoNum type="arabicPeriod"/>
            </a:pPr>
            <a:r>
              <a:rPr lang="en-US" b="1" dirty="0">
                <a:solidFill>
                  <a:schemeClr val="tx1"/>
                </a:solidFill>
              </a:rPr>
              <a:t>Travelling salesman problem </a:t>
            </a:r>
            <a:r>
              <a:rPr lang="en-US" dirty="0">
                <a:solidFill>
                  <a:schemeClr val="tx1"/>
                </a:solidFill>
              </a:rPr>
              <a:t>It refers to finding the optimal path to travel between all cities in an area. Neural Network helps solve this problem providing higher revenue at a minimal cost.</a:t>
            </a:r>
          </a:p>
          <a:p>
            <a:pPr marL="342900" indent="-342900" algn="l">
              <a:buFont typeface="+mj-lt"/>
              <a:buAutoNum type="arabicPeriod"/>
            </a:pPr>
            <a:r>
              <a:rPr lang="en-US" b="1" dirty="0">
                <a:solidFill>
                  <a:schemeClr val="tx1"/>
                </a:solidFill>
              </a:rPr>
              <a:t>Image Compression </a:t>
            </a:r>
            <a:r>
              <a:rPr lang="en-US" dirty="0">
                <a:solidFill>
                  <a:schemeClr val="tx1"/>
                </a:solidFill>
              </a:rPr>
              <a:t>Idea behind data compression neural networks is to store, encrypt and re-create the actual image again.</a:t>
            </a:r>
          </a:p>
          <a:p>
            <a:endParaRPr lang="en-IN" dirty="0"/>
          </a:p>
        </p:txBody>
      </p:sp>
    </p:spTree>
    <p:extLst>
      <p:ext uri="{BB962C8B-B14F-4D97-AF65-F5344CB8AC3E}">
        <p14:creationId xmlns:p14="http://schemas.microsoft.com/office/powerpoint/2010/main" val="440391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9A12C-B5E6-4C7B-8B4C-F0E1F41517CF}"/>
              </a:ext>
            </a:extLst>
          </p:cNvPr>
          <p:cNvSpPr>
            <a:spLocks noGrp="1"/>
          </p:cNvSpPr>
          <p:nvPr>
            <p:ph type="ctrTitle"/>
          </p:nvPr>
        </p:nvSpPr>
        <p:spPr>
          <a:xfrm>
            <a:off x="1034980" y="268164"/>
            <a:ext cx="8862645" cy="706526"/>
          </a:xfrm>
        </p:spPr>
        <p:txBody>
          <a:bodyPr/>
          <a:lstStyle/>
          <a:p>
            <a:pPr algn="l"/>
            <a:r>
              <a:rPr lang="en-US" sz="3600" b="1" dirty="0"/>
              <a:t>Natural Language Processing(NLP) :</a:t>
            </a:r>
            <a:endParaRPr lang="en-IN" sz="3600" b="1" dirty="0"/>
          </a:p>
        </p:txBody>
      </p:sp>
      <p:sp>
        <p:nvSpPr>
          <p:cNvPr id="3" name="Subtitle 2">
            <a:extLst>
              <a:ext uri="{FF2B5EF4-FFF2-40B4-BE49-F238E27FC236}">
                <a16:creationId xmlns:a16="http://schemas.microsoft.com/office/drawing/2014/main" id="{5B7D71EC-23BE-4F63-A0EC-43E9CBEB2CAF}"/>
              </a:ext>
            </a:extLst>
          </p:cNvPr>
          <p:cNvSpPr>
            <a:spLocks noGrp="1"/>
          </p:cNvSpPr>
          <p:nvPr>
            <p:ph type="subTitle" idx="1"/>
          </p:nvPr>
        </p:nvSpPr>
        <p:spPr>
          <a:xfrm>
            <a:off x="1034980" y="974690"/>
            <a:ext cx="9937820" cy="5883310"/>
          </a:xfrm>
        </p:spPr>
        <p:txBody>
          <a:bodyPr>
            <a:normAutofit/>
          </a:bodyPr>
          <a:lstStyle/>
          <a:p>
            <a:pPr algn="l"/>
            <a:r>
              <a:rPr lang="en-US" dirty="0">
                <a:solidFill>
                  <a:schemeClr val="tx1"/>
                </a:solidFill>
              </a:rPr>
              <a:t>               NLP is Method to analyze language in text and speech by computer.</a:t>
            </a:r>
          </a:p>
          <a:p>
            <a:pPr algn="l"/>
            <a:endParaRPr lang="en-US" dirty="0">
              <a:solidFill>
                <a:schemeClr val="tx1"/>
              </a:solidFill>
            </a:endParaRPr>
          </a:p>
          <a:p>
            <a:pPr algn="l"/>
            <a:r>
              <a:rPr lang="en-US" b="1" dirty="0">
                <a:solidFill>
                  <a:schemeClr val="accent2">
                    <a:lumMod val="50000"/>
                  </a:schemeClr>
                </a:solidFill>
              </a:rPr>
              <a:t>Text Mining(TM):</a:t>
            </a:r>
          </a:p>
          <a:p>
            <a:pPr algn="l"/>
            <a:r>
              <a:rPr lang="en-US" dirty="0">
                <a:solidFill>
                  <a:schemeClr val="tx1"/>
                </a:solidFill>
              </a:rPr>
              <a:t>  </a:t>
            </a:r>
            <a:r>
              <a:rPr lang="en-US" sz="1600" dirty="0">
                <a:solidFill>
                  <a:schemeClr val="tx1"/>
                </a:solidFill>
              </a:rPr>
              <a:t>The use of computational methods and techniques to extract high quality information from text.</a:t>
            </a:r>
          </a:p>
          <a:p>
            <a:pPr algn="l"/>
            <a:endParaRPr lang="en-US" dirty="0">
              <a:solidFill>
                <a:schemeClr val="tx1"/>
              </a:solidFill>
            </a:endParaRPr>
          </a:p>
          <a:p>
            <a:pPr algn="l"/>
            <a:r>
              <a:rPr lang="en-US" b="1" dirty="0">
                <a:solidFill>
                  <a:schemeClr val="accent2">
                    <a:lumMod val="50000"/>
                  </a:schemeClr>
                </a:solidFill>
              </a:rPr>
              <a:t>Why TM relevant / useful ?</a:t>
            </a:r>
          </a:p>
          <a:p>
            <a:pPr algn="l"/>
            <a:r>
              <a:rPr lang="en-US" sz="1600" dirty="0">
                <a:solidFill>
                  <a:schemeClr val="tx1"/>
                </a:solidFill>
              </a:rPr>
              <a:t>Because the huge amount of unstructured text is present in various form and in huge and ever increasing quantities . Books , financial and other business reports, blogs posts etc.,.</a:t>
            </a:r>
          </a:p>
          <a:p>
            <a:pPr algn="l"/>
            <a:endParaRPr lang="en-US" dirty="0">
              <a:solidFill>
                <a:schemeClr val="tx1"/>
              </a:solidFill>
            </a:endParaRPr>
          </a:p>
          <a:p>
            <a:pPr algn="l"/>
            <a:r>
              <a:rPr lang="en-US" b="1" dirty="0">
                <a:solidFill>
                  <a:schemeClr val="accent2">
                    <a:lumMod val="50000"/>
                  </a:schemeClr>
                </a:solidFill>
              </a:rPr>
              <a:t>Application of NLP:</a:t>
            </a:r>
          </a:p>
          <a:p>
            <a:pPr algn="l"/>
            <a:r>
              <a:rPr lang="en-US" sz="1600" dirty="0">
                <a:solidFill>
                  <a:schemeClr val="tx1"/>
                </a:solidFill>
              </a:rPr>
              <a:t>1.Use of google assessments.</a:t>
            </a:r>
          </a:p>
          <a:p>
            <a:pPr algn="l"/>
            <a:r>
              <a:rPr lang="en-US" sz="1600" dirty="0">
                <a:solidFill>
                  <a:schemeClr val="tx1"/>
                </a:solidFill>
              </a:rPr>
              <a:t>2.Document classification.</a:t>
            </a:r>
          </a:p>
          <a:p>
            <a:pPr algn="l"/>
            <a:r>
              <a:rPr lang="en-US" sz="1600" dirty="0">
                <a:solidFill>
                  <a:schemeClr val="tx1"/>
                </a:solidFill>
              </a:rPr>
              <a:t>3.Clustering \ organizing documents</a:t>
            </a:r>
          </a:p>
          <a:p>
            <a:pPr algn="l"/>
            <a:r>
              <a:rPr lang="en-US" sz="1600" dirty="0">
                <a:solidFill>
                  <a:schemeClr val="tx1"/>
                </a:solidFill>
              </a:rPr>
              <a:t>4.Translators.</a:t>
            </a:r>
          </a:p>
          <a:p>
            <a:pPr algn="l"/>
            <a:r>
              <a:rPr lang="en-US" sz="1600" dirty="0">
                <a:solidFill>
                  <a:schemeClr val="tx1"/>
                </a:solidFill>
              </a:rPr>
              <a:t>5.Document similarity system.</a:t>
            </a:r>
          </a:p>
          <a:p>
            <a:pPr algn="l"/>
            <a:endParaRPr lang="en-IN" dirty="0">
              <a:solidFill>
                <a:schemeClr val="tx1"/>
              </a:solidFill>
            </a:endParaRPr>
          </a:p>
        </p:txBody>
      </p:sp>
    </p:spTree>
    <p:extLst>
      <p:ext uri="{BB962C8B-B14F-4D97-AF65-F5344CB8AC3E}">
        <p14:creationId xmlns:p14="http://schemas.microsoft.com/office/powerpoint/2010/main" val="649348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9A12C-B5E6-4C7B-8B4C-F0E1F41517CF}"/>
              </a:ext>
            </a:extLst>
          </p:cNvPr>
          <p:cNvSpPr>
            <a:spLocks noGrp="1"/>
          </p:cNvSpPr>
          <p:nvPr>
            <p:ph type="ctrTitle"/>
          </p:nvPr>
        </p:nvSpPr>
        <p:spPr>
          <a:xfrm>
            <a:off x="507076" y="193348"/>
            <a:ext cx="8766927" cy="529859"/>
          </a:xfrm>
        </p:spPr>
        <p:txBody>
          <a:bodyPr/>
          <a:lstStyle/>
          <a:p>
            <a:pPr algn="l"/>
            <a:r>
              <a:rPr lang="en-US" sz="2000" b="1" dirty="0">
                <a:solidFill>
                  <a:schemeClr val="accent2">
                    <a:lumMod val="50000"/>
                  </a:schemeClr>
                </a:solidFill>
              </a:rPr>
              <a:t>Tokenization</a:t>
            </a:r>
            <a:r>
              <a:rPr lang="en-US" sz="2800" b="1" dirty="0">
                <a:solidFill>
                  <a:schemeClr val="accent2">
                    <a:lumMod val="50000"/>
                  </a:schemeClr>
                </a:solidFill>
              </a:rPr>
              <a:t>:</a:t>
            </a:r>
            <a:endParaRPr lang="en-IN" sz="2800" b="1" dirty="0">
              <a:solidFill>
                <a:schemeClr val="accent2">
                  <a:lumMod val="50000"/>
                </a:schemeClr>
              </a:solidFill>
            </a:endParaRPr>
          </a:p>
        </p:txBody>
      </p:sp>
      <p:sp>
        <p:nvSpPr>
          <p:cNvPr id="3" name="Subtitle 2">
            <a:extLst>
              <a:ext uri="{FF2B5EF4-FFF2-40B4-BE49-F238E27FC236}">
                <a16:creationId xmlns:a16="http://schemas.microsoft.com/office/drawing/2014/main" id="{5B7D71EC-23BE-4F63-A0EC-43E9CBEB2CAF}"/>
              </a:ext>
            </a:extLst>
          </p:cNvPr>
          <p:cNvSpPr>
            <a:spLocks noGrp="1"/>
          </p:cNvSpPr>
          <p:nvPr>
            <p:ph type="subTitle" idx="1"/>
          </p:nvPr>
        </p:nvSpPr>
        <p:spPr>
          <a:xfrm>
            <a:off x="507076" y="798022"/>
            <a:ext cx="11039301" cy="5494713"/>
          </a:xfrm>
        </p:spPr>
        <p:txBody>
          <a:bodyPr/>
          <a:lstStyle/>
          <a:p>
            <a:pPr algn="l"/>
            <a:r>
              <a:rPr lang="en-US" sz="1600" dirty="0">
                <a:solidFill>
                  <a:schemeClr val="tx1"/>
                </a:solidFill>
              </a:rPr>
              <a:t>Tokenization is breaks sentence into chunks (Word) called tokes. Breakdown larger pieces of text chunks into smaller meaningful ones.</a:t>
            </a:r>
          </a:p>
          <a:p>
            <a:pPr algn="l"/>
            <a:r>
              <a:rPr lang="en-US" sz="2000" b="1" dirty="0">
                <a:solidFill>
                  <a:schemeClr val="accent2">
                    <a:lumMod val="50000"/>
                  </a:schemeClr>
                </a:solidFill>
              </a:rPr>
              <a:t>Stemming :</a:t>
            </a:r>
          </a:p>
          <a:p>
            <a:pPr algn="l"/>
            <a:r>
              <a:rPr lang="en-US" sz="1600" dirty="0">
                <a:solidFill>
                  <a:schemeClr val="tx1"/>
                </a:solidFill>
              </a:rPr>
              <a:t>The process of reducing Infracted words (Uncommon) from the STEM.</a:t>
            </a:r>
          </a:p>
          <a:p>
            <a:pPr algn="l"/>
            <a:r>
              <a:rPr lang="en-US" sz="1600" b="1" dirty="0">
                <a:solidFill>
                  <a:schemeClr val="accent2">
                    <a:lumMod val="50000"/>
                  </a:schemeClr>
                </a:solidFill>
              </a:rPr>
              <a:t>Why stemming is important ?</a:t>
            </a:r>
          </a:p>
          <a:p>
            <a:pPr algn="l"/>
            <a:r>
              <a:rPr lang="en-US" sz="1600" dirty="0">
                <a:solidFill>
                  <a:schemeClr val="tx1"/>
                </a:solidFill>
              </a:rPr>
              <a:t>NLP is used for sentimental analysis, used cases like hotel review, the most important things that people gives comments word stem words which is </a:t>
            </a:r>
            <a:r>
              <a:rPr lang="en-US" sz="1600" dirty="0" err="1">
                <a:solidFill>
                  <a:schemeClr val="tx1"/>
                </a:solidFill>
              </a:rPr>
              <a:t>preety</a:t>
            </a:r>
            <a:r>
              <a:rPr lang="en-US" sz="1600" dirty="0">
                <a:solidFill>
                  <a:schemeClr val="tx1"/>
                </a:solidFill>
              </a:rPr>
              <a:t> much imp using this words, by this word it is </a:t>
            </a:r>
            <a:r>
              <a:rPr lang="en-US" sz="1600" dirty="0" err="1">
                <a:solidFill>
                  <a:schemeClr val="tx1"/>
                </a:solidFill>
              </a:rPr>
              <a:t>preety</a:t>
            </a:r>
            <a:r>
              <a:rPr lang="en-US" sz="1600" dirty="0">
                <a:solidFill>
                  <a:schemeClr val="tx1"/>
                </a:solidFill>
              </a:rPr>
              <a:t> much easy to understand that word is positive or negative.</a:t>
            </a:r>
          </a:p>
          <a:p>
            <a:pPr algn="l"/>
            <a:r>
              <a:rPr lang="en-US" sz="1600" b="1" dirty="0">
                <a:solidFill>
                  <a:schemeClr val="accent2">
                    <a:lumMod val="50000"/>
                  </a:schemeClr>
                </a:solidFill>
              </a:rPr>
              <a:t>Lemmatization : </a:t>
            </a:r>
          </a:p>
          <a:p>
            <a:pPr algn="l"/>
            <a:r>
              <a:rPr lang="en-US" sz="1600" dirty="0">
                <a:solidFill>
                  <a:schemeClr val="tx1"/>
                </a:solidFill>
              </a:rPr>
              <a:t>Also gives same things but we get meaningful words.</a:t>
            </a:r>
          </a:p>
          <a:p>
            <a:pPr algn="l"/>
            <a:endParaRPr lang="en-US" sz="1600" dirty="0">
              <a:solidFill>
                <a:schemeClr val="tx1"/>
              </a:solidFill>
            </a:endParaRPr>
          </a:p>
          <a:p>
            <a:pPr algn="l"/>
            <a:r>
              <a:rPr lang="en-US" sz="1600" b="1" dirty="0">
                <a:solidFill>
                  <a:schemeClr val="accent2">
                    <a:lumMod val="50000"/>
                  </a:schemeClr>
                </a:solidFill>
              </a:rPr>
              <a:t>For Feature Selection we used:</a:t>
            </a:r>
          </a:p>
          <a:p>
            <a:pPr algn="l"/>
            <a:r>
              <a:rPr lang="en-US" sz="1600" b="1" dirty="0">
                <a:solidFill>
                  <a:schemeClr val="tx1"/>
                </a:solidFill>
              </a:rPr>
              <a:t>1.Bag of Words</a:t>
            </a:r>
          </a:p>
          <a:p>
            <a:pPr algn="l"/>
            <a:r>
              <a:rPr lang="en-US" sz="1600" b="1" dirty="0">
                <a:solidFill>
                  <a:schemeClr val="tx1"/>
                </a:solidFill>
              </a:rPr>
              <a:t>2.TF-IDF </a:t>
            </a:r>
          </a:p>
          <a:p>
            <a:pPr algn="l"/>
            <a:r>
              <a:rPr lang="en-US" sz="1600" b="1" dirty="0">
                <a:solidFill>
                  <a:schemeClr val="tx1"/>
                </a:solidFill>
              </a:rPr>
              <a:t>3.Word2vec technique</a:t>
            </a:r>
          </a:p>
          <a:p>
            <a:endParaRPr lang="en-IN" dirty="0">
              <a:solidFill>
                <a:schemeClr val="tx1"/>
              </a:solidFill>
            </a:endParaRPr>
          </a:p>
        </p:txBody>
      </p:sp>
    </p:spTree>
    <p:extLst>
      <p:ext uri="{BB962C8B-B14F-4D97-AF65-F5344CB8AC3E}">
        <p14:creationId xmlns:p14="http://schemas.microsoft.com/office/powerpoint/2010/main" val="1500320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DF9E-45A4-4449-8FA8-3F8B114205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952BDE-F845-4674-B356-A0C56E3D072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6303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56A8E-4D90-4CD2-9BD3-A0FED32289E6}"/>
              </a:ext>
            </a:extLst>
          </p:cNvPr>
          <p:cNvSpPr>
            <a:spLocks noGrp="1"/>
          </p:cNvSpPr>
          <p:nvPr>
            <p:ph type="ctrTitle"/>
          </p:nvPr>
        </p:nvSpPr>
        <p:spPr>
          <a:xfrm>
            <a:off x="1400387" y="0"/>
            <a:ext cx="7873616" cy="704426"/>
          </a:xfrm>
        </p:spPr>
        <p:txBody>
          <a:bodyPr/>
          <a:lstStyle/>
          <a:p>
            <a:pPr algn="ctr"/>
            <a:r>
              <a:rPr lang="en-US" sz="2800" b="1" dirty="0"/>
              <a:t>Supervised and Unsupervised:</a:t>
            </a:r>
            <a:endParaRPr lang="en-IN" sz="2800" b="1" dirty="0"/>
          </a:p>
        </p:txBody>
      </p:sp>
      <p:sp>
        <p:nvSpPr>
          <p:cNvPr id="3" name="Subtitle 2">
            <a:extLst>
              <a:ext uri="{FF2B5EF4-FFF2-40B4-BE49-F238E27FC236}">
                <a16:creationId xmlns:a16="http://schemas.microsoft.com/office/drawing/2014/main" id="{19D0DDD2-C09B-44B8-AF1D-A02DB5B139EC}"/>
              </a:ext>
            </a:extLst>
          </p:cNvPr>
          <p:cNvSpPr>
            <a:spLocks noGrp="1"/>
          </p:cNvSpPr>
          <p:nvPr>
            <p:ph type="subTitle" idx="1"/>
          </p:nvPr>
        </p:nvSpPr>
        <p:spPr>
          <a:xfrm>
            <a:off x="1400386" y="899160"/>
            <a:ext cx="4802293" cy="5779346"/>
          </a:xfrm>
        </p:spPr>
        <p:txBody>
          <a:bodyPr>
            <a:normAutofit/>
          </a:bodyPr>
          <a:lstStyle/>
          <a:p>
            <a:pPr algn="ctr"/>
            <a:r>
              <a:rPr lang="en-US" sz="2800" b="1" u="sng" dirty="0">
                <a:solidFill>
                  <a:schemeClr val="accent1">
                    <a:lumMod val="75000"/>
                  </a:schemeClr>
                </a:solidFill>
              </a:rPr>
              <a:t>Supervised</a:t>
            </a:r>
          </a:p>
          <a:p>
            <a:pPr marL="342900" indent="-342900" algn="l">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Supervised Learning algorithm are trained using labeled data.</a:t>
            </a:r>
          </a:p>
          <a:p>
            <a:pPr marL="342900" indent="-342900" algn="l">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Model takes direct feedback to check whether it is predicting correct output or not.</a:t>
            </a:r>
          </a:p>
          <a:p>
            <a:pPr marL="342900" indent="-342900" algn="l">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Model predict the output.</a:t>
            </a:r>
          </a:p>
          <a:p>
            <a:pPr marL="342900" indent="-342900" algn="l">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Goal : To train model so that it can predict the output when it give new output.</a:t>
            </a:r>
          </a:p>
          <a:p>
            <a:pPr marL="342900" indent="-342900" algn="l">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Need Supervision to train the model.</a:t>
            </a:r>
          </a:p>
          <a:p>
            <a:pPr marL="342900" indent="-342900" algn="l">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Used for those cases where we know the input as well as corresponding output data.</a:t>
            </a:r>
          </a:p>
          <a:p>
            <a:pPr marL="342900" indent="-342900" algn="l">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Categorized in Regression and Classification.</a:t>
            </a:r>
          </a:p>
          <a:p>
            <a:pPr marL="342900" indent="-342900" algn="l">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SL is not close to AI as in this case, we first train the model for each data &amp; then only it can predict the correct output</a:t>
            </a:r>
          </a:p>
          <a:p>
            <a:pPr marL="342900" indent="-342900" algn="l">
              <a:buAutoNum type="arabicPeriod"/>
            </a:pPr>
            <a:r>
              <a:rPr lang="en-US" sz="1600" b="0" i="0" dirty="0">
                <a:solidFill>
                  <a:schemeClr val="tx1"/>
                </a:solidFill>
                <a:effectLst/>
                <a:latin typeface="Times New Roman" panose="02020603050405020304" pitchFamily="18" charset="0"/>
                <a:cs typeface="Times New Roman" panose="02020603050405020304" pitchFamily="18" charset="0"/>
              </a:rPr>
              <a:t>Include algorithm : Regression, Decision Tree , SVM, Multi-class Classification , K-</a:t>
            </a:r>
            <a:r>
              <a:rPr lang="en-US" sz="1600" b="0" i="0" dirty="0" err="1">
                <a:solidFill>
                  <a:schemeClr val="tx1"/>
                </a:solidFill>
                <a:effectLst/>
                <a:latin typeface="Times New Roman" panose="02020603050405020304" pitchFamily="18" charset="0"/>
                <a:cs typeface="Times New Roman" panose="02020603050405020304" pitchFamily="18" charset="0"/>
              </a:rPr>
              <a:t>Neighbour</a:t>
            </a:r>
            <a:r>
              <a:rPr lang="en-US" sz="1600" b="0" i="0" dirty="0">
                <a:solidFill>
                  <a:schemeClr val="tx1"/>
                </a:solidFill>
                <a:effectLst/>
                <a:latin typeface="Times New Roman" panose="02020603050405020304" pitchFamily="18" charset="0"/>
                <a:cs typeface="Times New Roman" panose="02020603050405020304" pitchFamily="18" charset="0"/>
              </a:rPr>
              <a:t> , Logistic Regression.,</a:t>
            </a:r>
            <a:r>
              <a:rPr lang="en-US" sz="1600" b="0" i="0" dirty="0" err="1">
                <a:solidFill>
                  <a:schemeClr val="tx1"/>
                </a:solidFill>
                <a:effectLst/>
                <a:latin typeface="Times New Roman" panose="02020603050405020304" pitchFamily="18" charset="0"/>
                <a:cs typeface="Times New Roman" panose="02020603050405020304" pitchFamily="18" charset="0"/>
              </a:rPr>
              <a:t>etc</a:t>
            </a:r>
            <a:endParaRPr lang="en-US" sz="1600" dirty="0">
              <a:solidFill>
                <a:schemeClr val="tx1"/>
              </a:solidFill>
              <a:latin typeface="Times New Roman" panose="02020603050405020304" pitchFamily="18" charset="0"/>
              <a:cs typeface="Times New Roman" panose="02020603050405020304" pitchFamily="18" charset="0"/>
            </a:endParaRPr>
          </a:p>
          <a:p>
            <a:pPr marL="342900" indent="-342900" algn="l">
              <a:buAutoNum type="arabicPeriod"/>
            </a:pPr>
            <a:endParaRPr lang="en-US" dirty="0">
              <a:solidFill>
                <a:schemeClr val="tx1"/>
              </a:solidFill>
            </a:endParaRPr>
          </a:p>
          <a:p>
            <a:pPr algn="ctr"/>
            <a:endParaRPr lang="en-IN" sz="2400" dirty="0">
              <a:solidFill>
                <a:schemeClr val="tx1"/>
              </a:solidFill>
            </a:endParaRPr>
          </a:p>
        </p:txBody>
      </p:sp>
      <p:sp>
        <p:nvSpPr>
          <p:cNvPr id="4" name="TextBox 3">
            <a:extLst>
              <a:ext uri="{FF2B5EF4-FFF2-40B4-BE49-F238E27FC236}">
                <a16:creationId xmlns:a16="http://schemas.microsoft.com/office/drawing/2014/main" id="{3CBA9B57-E1FE-48F4-B309-C17AE254E788}"/>
              </a:ext>
            </a:extLst>
          </p:cNvPr>
          <p:cNvSpPr txBox="1"/>
          <p:nvPr/>
        </p:nvSpPr>
        <p:spPr>
          <a:xfrm flipH="1">
            <a:off x="6459039" y="899160"/>
            <a:ext cx="5059680" cy="8063746"/>
          </a:xfrm>
          <a:prstGeom prst="rect">
            <a:avLst/>
          </a:prstGeom>
          <a:noFill/>
        </p:spPr>
        <p:txBody>
          <a:bodyPr wrap="square" rtlCol="0">
            <a:spAutoFit/>
          </a:bodyPr>
          <a:lstStyle/>
          <a:p>
            <a:pPr algn="ctr"/>
            <a:r>
              <a:rPr lang="en-US" sz="2800" b="1" u="sng" dirty="0">
                <a:solidFill>
                  <a:schemeClr val="accent1">
                    <a:lumMod val="75000"/>
                  </a:schemeClr>
                </a:solidFill>
              </a:rPr>
              <a:t>Unsupervised</a:t>
            </a:r>
            <a:endParaRPr lang="en-US" sz="2400" b="1" u="sng" dirty="0"/>
          </a:p>
          <a:p>
            <a:r>
              <a:rPr lang="en-US" sz="1400" dirty="0">
                <a:solidFill>
                  <a:schemeClr val="accent1">
                    <a:lumMod val="75000"/>
                  </a:schemeClr>
                </a:solidFill>
              </a:rPr>
              <a:t>1</a:t>
            </a:r>
            <a:r>
              <a:rPr lang="en-US" sz="1600" dirty="0">
                <a:solidFill>
                  <a:schemeClr val="accent1">
                    <a:lumMod val="75000"/>
                  </a:schemeClr>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Unsupervised Learning algorithm are trained using unlabeled data.</a:t>
            </a:r>
          </a:p>
          <a:p>
            <a:endParaRPr lang="en-US" sz="1400" dirty="0">
              <a:solidFill>
                <a:schemeClr val="accent1">
                  <a:lumMod val="75000"/>
                </a:schemeClr>
              </a:solidFill>
              <a:latin typeface="Times New Roman" panose="02020603050405020304" pitchFamily="18" charset="0"/>
              <a:cs typeface="Times New Roman" panose="02020603050405020304" pitchFamily="18" charset="0"/>
            </a:endParaRPr>
          </a:p>
          <a:p>
            <a:r>
              <a:rPr lang="en-US" sz="1400" dirty="0">
                <a:solidFill>
                  <a:schemeClr val="accent1">
                    <a:lumMod val="75000"/>
                  </a:schemeClr>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.Model does not take any feedback.</a:t>
            </a:r>
          </a:p>
          <a:p>
            <a:endParaRPr lang="en-US" sz="1400" dirty="0">
              <a:solidFill>
                <a:schemeClr val="accent1">
                  <a:lumMod val="75000"/>
                </a:schemeClr>
              </a:solidFill>
              <a:latin typeface="Times New Roman" panose="02020603050405020304" pitchFamily="18" charset="0"/>
              <a:cs typeface="Times New Roman" panose="02020603050405020304" pitchFamily="18" charset="0"/>
            </a:endParaRPr>
          </a:p>
          <a:p>
            <a:r>
              <a:rPr lang="en-US" sz="1400" dirty="0">
                <a:solidFill>
                  <a:schemeClr val="accent1">
                    <a:lumMod val="75000"/>
                  </a:schemeClr>
                </a:solidFill>
                <a:latin typeface="Times New Roman" panose="02020603050405020304" pitchFamily="18" charset="0"/>
                <a:cs typeface="Times New Roman" panose="02020603050405020304" pitchFamily="18" charset="0"/>
              </a:rPr>
              <a:t>3. </a:t>
            </a:r>
            <a:r>
              <a:rPr lang="en-US" sz="1400" dirty="0">
                <a:latin typeface="Times New Roman" panose="02020603050405020304" pitchFamily="18" charset="0"/>
                <a:cs typeface="Times New Roman" panose="02020603050405020304" pitchFamily="18" charset="0"/>
              </a:rPr>
              <a:t>Model finds the hidden pattern.</a:t>
            </a:r>
          </a:p>
          <a:p>
            <a:endParaRPr lang="en-US" sz="1400" dirty="0">
              <a:latin typeface="Times New Roman" panose="02020603050405020304" pitchFamily="18" charset="0"/>
              <a:cs typeface="Times New Roman" panose="02020603050405020304" pitchFamily="18" charset="0"/>
            </a:endParaRPr>
          </a:p>
          <a:p>
            <a:r>
              <a:rPr lang="en-US" sz="1400" dirty="0">
                <a:solidFill>
                  <a:schemeClr val="accent1">
                    <a:lumMod val="75000"/>
                  </a:schemeClr>
                </a:solidFill>
                <a:latin typeface="Times New Roman" panose="02020603050405020304" pitchFamily="18" charset="0"/>
                <a:cs typeface="Times New Roman" panose="02020603050405020304" pitchFamily="18" charset="0"/>
              </a:rPr>
              <a:t>4.</a:t>
            </a:r>
            <a:r>
              <a:rPr lang="en-US" sz="1400" dirty="0">
                <a:latin typeface="Times New Roman" panose="02020603050405020304" pitchFamily="18" charset="0"/>
                <a:cs typeface="Times New Roman" panose="02020603050405020304" pitchFamily="18" charset="0"/>
              </a:rPr>
              <a:t>Goal : To find the hidden pattern &amp; useful insights from the unknown dataset.</a:t>
            </a:r>
          </a:p>
          <a:p>
            <a:endParaRPr lang="en-US" sz="1400" dirty="0">
              <a:latin typeface="Times New Roman" panose="02020603050405020304" pitchFamily="18" charset="0"/>
              <a:cs typeface="Times New Roman" panose="02020603050405020304" pitchFamily="18" charset="0"/>
            </a:endParaRPr>
          </a:p>
          <a:p>
            <a:r>
              <a:rPr lang="en-US" sz="1400" dirty="0">
                <a:solidFill>
                  <a:schemeClr val="accent1">
                    <a:lumMod val="75000"/>
                  </a:schemeClr>
                </a:solidFill>
                <a:latin typeface="Times New Roman" panose="02020603050405020304" pitchFamily="18" charset="0"/>
                <a:cs typeface="Times New Roman" panose="02020603050405020304" pitchFamily="18" charset="0"/>
              </a:rPr>
              <a:t>5</a:t>
            </a:r>
            <a:r>
              <a:rPr lang="en-US" sz="1400" dirty="0">
                <a:latin typeface="Times New Roman" panose="02020603050405020304" pitchFamily="18" charset="0"/>
                <a:cs typeface="Times New Roman" panose="02020603050405020304" pitchFamily="18" charset="0"/>
              </a:rPr>
              <a:t>.Do not need supervision to train the model.</a:t>
            </a:r>
          </a:p>
          <a:p>
            <a:endParaRPr lang="en-US" sz="1400" dirty="0">
              <a:latin typeface="Times New Roman" panose="02020603050405020304" pitchFamily="18" charset="0"/>
              <a:cs typeface="Times New Roman" panose="02020603050405020304" pitchFamily="18" charset="0"/>
            </a:endParaRPr>
          </a:p>
          <a:p>
            <a:r>
              <a:rPr lang="en-US" sz="1400" dirty="0">
                <a:solidFill>
                  <a:schemeClr val="accent1">
                    <a:lumMod val="75000"/>
                  </a:schemeClr>
                </a:solidFill>
                <a:latin typeface="Times New Roman" panose="02020603050405020304" pitchFamily="18" charset="0"/>
                <a:cs typeface="Times New Roman" panose="02020603050405020304" pitchFamily="18" charset="0"/>
              </a:rPr>
              <a:t>6.</a:t>
            </a:r>
            <a:r>
              <a:rPr lang="en-US" sz="1400" dirty="0">
                <a:latin typeface="Times New Roman" panose="02020603050405020304" pitchFamily="18" charset="0"/>
                <a:cs typeface="Times New Roman" panose="02020603050405020304" pitchFamily="18" charset="0"/>
              </a:rPr>
              <a:t>Used for only those cases where we know only input data and no corresponding output data.</a:t>
            </a:r>
          </a:p>
          <a:p>
            <a:endParaRPr lang="en-US" sz="1400" dirty="0">
              <a:latin typeface="Times New Roman" panose="02020603050405020304" pitchFamily="18" charset="0"/>
              <a:cs typeface="Times New Roman" panose="02020603050405020304" pitchFamily="18" charset="0"/>
            </a:endParaRPr>
          </a:p>
          <a:p>
            <a:r>
              <a:rPr lang="en-US" sz="1400" dirty="0">
                <a:solidFill>
                  <a:schemeClr val="accent1">
                    <a:lumMod val="75000"/>
                  </a:schemeClr>
                </a:solidFill>
                <a:latin typeface="Times New Roman" panose="02020603050405020304" pitchFamily="18" charset="0"/>
                <a:cs typeface="Times New Roman" panose="02020603050405020304" pitchFamily="18" charset="0"/>
              </a:rPr>
              <a:t>7.</a:t>
            </a:r>
            <a:r>
              <a:rPr lang="en-US" sz="1400" dirty="0">
                <a:latin typeface="Times New Roman" panose="02020603050405020304" pitchFamily="18" charset="0"/>
                <a:cs typeface="Times New Roman" panose="02020603050405020304" pitchFamily="18" charset="0"/>
              </a:rPr>
              <a:t>Classified in clustering and Association.</a:t>
            </a:r>
          </a:p>
          <a:p>
            <a:r>
              <a:rPr lang="en-US" sz="2400" dirty="0">
                <a:latin typeface="Times New Roman" panose="02020603050405020304" pitchFamily="18" charset="0"/>
                <a:cs typeface="Times New Roman" panose="02020603050405020304" pitchFamily="18" charset="0"/>
              </a:rPr>
              <a:t> </a:t>
            </a:r>
          </a:p>
          <a:p>
            <a:r>
              <a:rPr lang="en-US" sz="1600" b="0" i="0" dirty="0">
                <a:solidFill>
                  <a:schemeClr val="accent1">
                    <a:lumMod val="75000"/>
                  </a:schemeClr>
                </a:solidFill>
                <a:effectLst/>
                <a:latin typeface="Times New Roman" panose="02020603050405020304" pitchFamily="18" charset="0"/>
                <a:cs typeface="Times New Roman" panose="02020603050405020304" pitchFamily="18" charset="0"/>
              </a:rPr>
              <a:t>8.</a:t>
            </a:r>
            <a:r>
              <a:rPr lang="en-US" sz="1600" b="0" i="0" dirty="0">
                <a:effectLst/>
                <a:latin typeface="Times New Roman" panose="02020603050405020304" pitchFamily="18" charset="0"/>
                <a:cs typeface="Times New Roman" panose="02020603050405020304" pitchFamily="18" charset="0"/>
              </a:rPr>
              <a:t>More close to true AI as it learn similarity as a child learns daily routine things by his experiences.</a:t>
            </a:r>
          </a:p>
          <a:p>
            <a:endParaRPr lang="en-US" sz="1600" dirty="0">
              <a:latin typeface="Times New Roman" panose="02020603050405020304" pitchFamily="18" charset="0"/>
              <a:cs typeface="Times New Roman" panose="02020603050405020304" pitchFamily="18" charset="0"/>
            </a:endParaRPr>
          </a:p>
          <a:p>
            <a:r>
              <a:rPr lang="pt-BR" sz="1600" b="0" i="0" dirty="0">
                <a:solidFill>
                  <a:schemeClr val="accent1">
                    <a:lumMod val="75000"/>
                  </a:schemeClr>
                </a:solidFill>
                <a:effectLst/>
                <a:latin typeface="Times New Roman" panose="02020603050405020304" pitchFamily="18" charset="0"/>
                <a:cs typeface="Times New Roman" panose="02020603050405020304" pitchFamily="18" charset="0"/>
              </a:rPr>
              <a:t>9.</a:t>
            </a:r>
            <a:r>
              <a:rPr lang="pt-BR" sz="1600" b="0" i="0" dirty="0">
                <a:effectLst/>
                <a:latin typeface="Times New Roman" panose="02020603050405020304" pitchFamily="18" charset="0"/>
                <a:cs typeface="Times New Roman" panose="02020603050405020304" pitchFamily="18" charset="0"/>
              </a:rPr>
              <a:t>Include algorithum : Clustering, KNN, Apriori Algorithum.,etc</a:t>
            </a:r>
            <a:endParaRPr lang="en-US" sz="1600" b="0" i="0" dirty="0">
              <a:effectLst/>
              <a:latin typeface="Times New Roman" panose="02020603050405020304" pitchFamily="18" charset="0"/>
              <a:cs typeface="Times New Roman" panose="02020603050405020304" pitchFamily="18" charset="0"/>
            </a:endParaRP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IN" sz="2000" dirty="0"/>
          </a:p>
        </p:txBody>
      </p:sp>
    </p:spTree>
    <p:extLst>
      <p:ext uri="{BB962C8B-B14F-4D97-AF65-F5344CB8AC3E}">
        <p14:creationId xmlns:p14="http://schemas.microsoft.com/office/powerpoint/2010/main" val="1994113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7B94-21C5-4A14-964D-B1B68264307B}"/>
              </a:ext>
            </a:extLst>
          </p:cNvPr>
          <p:cNvSpPr>
            <a:spLocks noGrp="1"/>
          </p:cNvSpPr>
          <p:nvPr>
            <p:ph type="ctrTitle"/>
          </p:nvPr>
        </p:nvSpPr>
        <p:spPr>
          <a:xfrm>
            <a:off x="1524000" y="100468"/>
            <a:ext cx="9144000" cy="567190"/>
          </a:xfrm>
        </p:spPr>
        <p:txBody>
          <a:bodyPr>
            <a:normAutofit fontScale="90000"/>
          </a:bodyPr>
          <a:lstStyle/>
          <a:p>
            <a:pPr algn="l"/>
            <a:r>
              <a:rPr lang="en-US" sz="3200" b="1" dirty="0">
                <a:solidFill>
                  <a:schemeClr val="accent2">
                    <a:lumMod val="50000"/>
                  </a:schemeClr>
                </a:solidFill>
              </a:rPr>
              <a:t>Applications Of Machine Learning:</a:t>
            </a:r>
            <a:endParaRPr lang="en-IN" sz="3200" b="1" dirty="0">
              <a:solidFill>
                <a:schemeClr val="accent2">
                  <a:lumMod val="50000"/>
                </a:schemeClr>
              </a:solidFill>
            </a:endParaRPr>
          </a:p>
        </p:txBody>
      </p:sp>
      <p:sp>
        <p:nvSpPr>
          <p:cNvPr id="3" name="Subtitle 2">
            <a:extLst>
              <a:ext uri="{FF2B5EF4-FFF2-40B4-BE49-F238E27FC236}">
                <a16:creationId xmlns:a16="http://schemas.microsoft.com/office/drawing/2014/main" id="{83E66942-DF9C-499F-9C10-A36FC1C4F0CD}"/>
              </a:ext>
            </a:extLst>
          </p:cNvPr>
          <p:cNvSpPr>
            <a:spLocks noGrp="1"/>
          </p:cNvSpPr>
          <p:nvPr>
            <p:ph type="subTitle" idx="1"/>
          </p:nvPr>
        </p:nvSpPr>
        <p:spPr>
          <a:xfrm>
            <a:off x="1524000" y="841829"/>
            <a:ext cx="9144000" cy="4415971"/>
          </a:xfrm>
        </p:spPr>
        <p:txBody>
          <a:bodyPr/>
          <a:lstStyle/>
          <a:p>
            <a:pPr marL="457200" indent="-457200" algn="l">
              <a:buFont typeface="+mj-lt"/>
              <a:buAutoNum type="arabicPeriod"/>
            </a:pPr>
            <a:r>
              <a:rPr lang="en-US" dirty="0">
                <a:solidFill>
                  <a:schemeClr val="tx1"/>
                </a:solidFill>
              </a:rPr>
              <a:t>Virtual Personal Assistants  i.e., </a:t>
            </a:r>
            <a:r>
              <a:rPr lang="it-IT" dirty="0">
                <a:solidFill>
                  <a:schemeClr val="tx1"/>
                </a:solidFill>
              </a:rPr>
              <a:t>Google assistant Cortana Siri Alexa.</a:t>
            </a:r>
          </a:p>
          <a:p>
            <a:pPr marL="457200" indent="-457200" algn="l">
              <a:buFont typeface="+mj-lt"/>
              <a:buAutoNum type="arabicPeriod"/>
            </a:pPr>
            <a:r>
              <a:rPr lang="en-US" dirty="0">
                <a:solidFill>
                  <a:schemeClr val="tx1"/>
                </a:solidFill>
              </a:rPr>
              <a:t>Traffic prediction.</a:t>
            </a:r>
            <a:endParaRPr lang="it-IT" dirty="0">
              <a:solidFill>
                <a:schemeClr val="tx1"/>
              </a:solidFill>
            </a:endParaRPr>
          </a:p>
          <a:p>
            <a:pPr marL="457200" indent="-457200" algn="l">
              <a:buFont typeface="+mj-lt"/>
              <a:buAutoNum type="arabicPeriod"/>
            </a:pPr>
            <a:r>
              <a:rPr lang="en-US" dirty="0">
                <a:solidFill>
                  <a:schemeClr val="tx1"/>
                </a:solidFill>
              </a:rPr>
              <a:t>Social media personalization.</a:t>
            </a:r>
            <a:endParaRPr lang="it-IT" dirty="0">
              <a:solidFill>
                <a:schemeClr val="tx1"/>
              </a:solidFill>
            </a:endParaRPr>
          </a:p>
          <a:p>
            <a:pPr marL="457200" indent="-457200" algn="l">
              <a:buFont typeface="+mj-lt"/>
              <a:buAutoNum type="arabicPeriod"/>
            </a:pPr>
            <a:r>
              <a:rPr lang="en-US" dirty="0">
                <a:solidFill>
                  <a:schemeClr val="tx1"/>
                </a:solidFill>
              </a:rPr>
              <a:t>Email spam filtering</a:t>
            </a:r>
            <a:endParaRPr lang="it-IT" dirty="0">
              <a:solidFill>
                <a:schemeClr val="tx1"/>
              </a:solidFill>
            </a:endParaRPr>
          </a:p>
          <a:p>
            <a:pPr marL="457200" indent="-457200" algn="l">
              <a:buFont typeface="+mj-lt"/>
              <a:buAutoNum type="arabicPeriod"/>
            </a:pPr>
            <a:r>
              <a:rPr lang="en-US" dirty="0">
                <a:solidFill>
                  <a:schemeClr val="tx1"/>
                </a:solidFill>
              </a:rPr>
              <a:t>Online fraud detection.</a:t>
            </a:r>
            <a:endParaRPr lang="it-IT" dirty="0">
              <a:solidFill>
                <a:schemeClr val="tx1"/>
              </a:solidFill>
            </a:endParaRPr>
          </a:p>
          <a:p>
            <a:pPr marL="457200" indent="-457200" algn="l">
              <a:buFont typeface="+mj-lt"/>
              <a:buAutoNum type="arabicPeriod"/>
            </a:pPr>
            <a:r>
              <a:rPr lang="en-US" dirty="0">
                <a:solidFill>
                  <a:schemeClr val="tx1"/>
                </a:solidFill>
              </a:rPr>
              <a:t>stock Market training.</a:t>
            </a:r>
            <a:endParaRPr lang="it-IT" dirty="0">
              <a:solidFill>
                <a:schemeClr val="tx1"/>
              </a:solidFill>
            </a:endParaRPr>
          </a:p>
          <a:p>
            <a:pPr marL="457200" indent="-457200" algn="l">
              <a:buFont typeface="+mj-lt"/>
              <a:buAutoNum type="arabicPeriod"/>
            </a:pPr>
            <a:r>
              <a:rPr lang="en-US" dirty="0">
                <a:solidFill>
                  <a:schemeClr val="tx1"/>
                </a:solidFill>
              </a:rPr>
              <a:t>Assistive medical technology.</a:t>
            </a:r>
            <a:endParaRPr lang="it-IT" dirty="0">
              <a:solidFill>
                <a:schemeClr val="tx1"/>
              </a:solidFill>
            </a:endParaRPr>
          </a:p>
          <a:p>
            <a:pPr marL="457200" indent="-457200" algn="l">
              <a:buFont typeface="+mj-lt"/>
              <a:buAutoNum type="arabicPeriod"/>
            </a:pPr>
            <a:r>
              <a:rPr lang="en-US" dirty="0">
                <a:solidFill>
                  <a:schemeClr val="tx1"/>
                </a:solidFill>
              </a:rPr>
              <a:t>Transaction translation</a:t>
            </a:r>
            <a:r>
              <a:rPr lang="it-IT" dirty="0">
                <a:solidFill>
                  <a:schemeClr val="tx1"/>
                </a:solidFill>
              </a:rPr>
              <a:t>.</a:t>
            </a:r>
            <a:r>
              <a:rPr lang="en-US" dirty="0">
                <a:solidFill>
                  <a:schemeClr val="tx1"/>
                </a:solidFill>
              </a:rPr>
              <a:t> </a:t>
            </a:r>
            <a:endParaRPr lang="en-IN" dirty="0">
              <a:solidFill>
                <a:schemeClr val="tx1"/>
              </a:solidFill>
            </a:endParaRPr>
          </a:p>
        </p:txBody>
      </p:sp>
    </p:spTree>
    <p:extLst>
      <p:ext uri="{BB962C8B-B14F-4D97-AF65-F5344CB8AC3E}">
        <p14:creationId xmlns:p14="http://schemas.microsoft.com/office/powerpoint/2010/main" val="2719614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4195-34EE-4A56-96D0-C5135454D437}"/>
              </a:ext>
            </a:extLst>
          </p:cNvPr>
          <p:cNvSpPr>
            <a:spLocks noGrp="1"/>
          </p:cNvSpPr>
          <p:nvPr>
            <p:ph type="title"/>
          </p:nvPr>
        </p:nvSpPr>
        <p:spPr>
          <a:xfrm>
            <a:off x="588432" y="301627"/>
            <a:ext cx="10151533" cy="2715894"/>
          </a:xfrm>
        </p:spPr>
        <p:txBody>
          <a:bodyPr>
            <a:normAutofit fontScale="90000"/>
          </a:bodyPr>
          <a:lstStyle/>
          <a:p>
            <a:pPr marL="457200" indent="-457200">
              <a:buFont typeface="Arial" panose="020B0604020202020204" pitchFamily="34" charset="0"/>
              <a:buChar char="•"/>
            </a:pPr>
            <a:r>
              <a:rPr lang="en-US" sz="3100" b="1" dirty="0">
                <a:solidFill>
                  <a:schemeClr val="accent1">
                    <a:lumMod val="75000"/>
                  </a:schemeClr>
                </a:solidFill>
                <a:latin typeface="Calibri" panose="020F0502020204030204" pitchFamily="34" charset="0"/>
                <a:cs typeface="Calibri" panose="020F0502020204030204" pitchFamily="34" charset="0"/>
              </a:rPr>
              <a:t>Linear Regression :</a:t>
            </a:r>
            <a:br>
              <a:rPr lang="en-US" b="1" dirty="0">
                <a:solidFill>
                  <a:schemeClr val="accent1">
                    <a:lumMod val="75000"/>
                  </a:schemeClr>
                </a:solidFill>
              </a:rPr>
            </a:br>
            <a:r>
              <a:rPr lang="en-US" b="1" dirty="0">
                <a:solidFill>
                  <a:schemeClr val="accent1">
                    <a:lumMod val="75000"/>
                  </a:schemeClr>
                </a:solidFill>
              </a:rPr>
              <a:t>            </a:t>
            </a:r>
            <a:r>
              <a:rPr lang="en-US" sz="2000" b="1" dirty="0">
                <a:solidFill>
                  <a:schemeClr val="tx1"/>
                </a:solidFill>
              </a:rPr>
              <a:t>Linear regression is a statistical model used to predict the relationship between independent and dependent variable.</a:t>
            </a:r>
            <a:br>
              <a:rPr lang="en-US" sz="2000" b="1" dirty="0">
                <a:solidFill>
                  <a:schemeClr val="tx1"/>
                </a:solidFill>
              </a:rPr>
            </a:br>
            <a:br>
              <a:rPr lang="en-US" sz="2000" b="1" dirty="0">
                <a:solidFill>
                  <a:schemeClr val="tx1"/>
                </a:solidFill>
              </a:rPr>
            </a:br>
            <a:r>
              <a:rPr lang="en-US" sz="1600" b="1" dirty="0">
                <a:solidFill>
                  <a:schemeClr val="tx1"/>
                </a:solidFill>
              </a:rPr>
              <a:t>Independent variable : </a:t>
            </a:r>
            <a:r>
              <a:rPr lang="en-US" sz="1600" dirty="0">
                <a:solidFill>
                  <a:schemeClr val="tx1"/>
                </a:solidFill>
              </a:rPr>
              <a:t>A variable whose values does not change by the effect of other variables and is used to manipulate the dependent variable. It is often denoted as X.</a:t>
            </a:r>
            <a:br>
              <a:rPr lang="en-US" sz="1600" dirty="0">
                <a:solidFill>
                  <a:schemeClr val="tx1"/>
                </a:solidFill>
              </a:rPr>
            </a:br>
            <a:br>
              <a:rPr lang="en-US" sz="1600" dirty="0">
                <a:solidFill>
                  <a:schemeClr val="tx1"/>
                </a:solidFill>
              </a:rPr>
            </a:br>
            <a:r>
              <a:rPr lang="en-US" sz="1600" b="1" dirty="0">
                <a:solidFill>
                  <a:schemeClr val="tx1"/>
                </a:solidFill>
              </a:rPr>
              <a:t>Dependent Variable : </a:t>
            </a:r>
            <a:r>
              <a:rPr lang="en-US" sz="1600" dirty="0">
                <a:solidFill>
                  <a:schemeClr val="tx1"/>
                </a:solidFill>
              </a:rPr>
              <a:t>A variable whose value change when there is any manipulation in the values of independent variable. It is denoted as Y.</a:t>
            </a:r>
            <a:br>
              <a:rPr lang="en-IN" sz="1600" dirty="0">
                <a:solidFill>
                  <a:schemeClr val="tx1"/>
                </a:solidFill>
              </a:rPr>
            </a:br>
            <a:endParaRPr lang="en-IN" sz="2200" b="1" dirty="0">
              <a:solidFill>
                <a:schemeClr val="tx1"/>
              </a:solidFill>
            </a:endParaRPr>
          </a:p>
        </p:txBody>
      </p:sp>
      <p:sp>
        <p:nvSpPr>
          <p:cNvPr id="4" name="TextBox 3">
            <a:extLst>
              <a:ext uri="{FF2B5EF4-FFF2-40B4-BE49-F238E27FC236}">
                <a16:creationId xmlns:a16="http://schemas.microsoft.com/office/drawing/2014/main" id="{0AE5E0F4-C28F-4C3D-A28C-FB045F1316AA}"/>
              </a:ext>
            </a:extLst>
          </p:cNvPr>
          <p:cNvSpPr txBox="1"/>
          <p:nvPr/>
        </p:nvSpPr>
        <p:spPr>
          <a:xfrm>
            <a:off x="592666" y="3342702"/>
            <a:ext cx="11006667" cy="3016210"/>
          </a:xfrm>
          <a:prstGeom prst="rect">
            <a:avLst/>
          </a:prstGeom>
          <a:noFill/>
        </p:spPr>
        <p:txBody>
          <a:bodyPr wrap="square" rtlCol="0">
            <a:spAutoFit/>
          </a:bodyPr>
          <a:lstStyle/>
          <a:p>
            <a:pPr marL="457200" indent="-457200">
              <a:buFont typeface="Arial" panose="020B0604020202020204" pitchFamily="34" charset="0"/>
              <a:buChar char="•"/>
            </a:pPr>
            <a:r>
              <a:rPr lang="en-US" sz="2800" b="1" dirty="0">
                <a:solidFill>
                  <a:schemeClr val="accent2">
                    <a:lumMod val="50000"/>
                  </a:schemeClr>
                </a:solidFill>
                <a:latin typeface="Calibri" panose="020F0502020204030204" pitchFamily="34" charset="0"/>
                <a:cs typeface="Calibri" panose="020F0502020204030204" pitchFamily="34" charset="0"/>
              </a:rPr>
              <a:t>Application of Linear Regression :</a:t>
            </a:r>
            <a:endParaRPr lang="en-US" sz="2800" dirty="0">
              <a:solidFill>
                <a:schemeClr val="accent2">
                  <a:lumMod val="50000"/>
                </a:schemeClr>
              </a:solidFill>
              <a:latin typeface="Calibri" panose="020F0502020204030204" pitchFamily="34" charset="0"/>
              <a:cs typeface="Calibri" panose="020F0502020204030204" pitchFamily="34" charset="0"/>
            </a:endParaRPr>
          </a:p>
          <a:p>
            <a:pPr marL="342900" indent="-342900">
              <a:buAutoNum type="arabicPeriod"/>
            </a:pPr>
            <a:endParaRPr lang="en-US" dirty="0"/>
          </a:p>
          <a:p>
            <a:r>
              <a:rPr lang="en-US" dirty="0"/>
              <a:t>1 . Used to determine economic Growth of a country or a state in the coming quarter, can also be used to predict the GDP of a country.</a:t>
            </a:r>
          </a:p>
          <a:p>
            <a:r>
              <a:rPr lang="en-US" dirty="0"/>
              <a:t>2.Product price can be used to predict what would be the price of product in the future.</a:t>
            </a:r>
          </a:p>
          <a:p>
            <a:r>
              <a:rPr lang="en-US" dirty="0"/>
              <a:t>3.Housing sales to estimate the number of houses a builder would sale and at what price in the coming months.</a:t>
            </a:r>
          </a:p>
          <a:p>
            <a:r>
              <a:rPr lang="en-US" dirty="0"/>
              <a:t>4.Score prediction to predict the number of runs a player score in the coming matches based on the previous performance.</a:t>
            </a:r>
          </a:p>
          <a:p>
            <a:pPr marL="342900" indent="-342900">
              <a:buAutoNum type="arabicPeriod"/>
            </a:pPr>
            <a:endParaRPr lang="en-IN" dirty="0"/>
          </a:p>
        </p:txBody>
      </p:sp>
    </p:spTree>
    <p:extLst>
      <p:ext uri="{BB962C8B-B14F-4D97-AF65-F5344CB8AC3E}">
        <p14:creationId xmlns:p14="http://schemas.microsoft.com/office/powerpoint/2010/main" val="3319623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7A66-13E5-4DD3-8A62-431A97A50947}"/>
              </a:ext>
            </a:extLst>
          </p:cNvPr>
          <p:cNvSpPr>
            <a:spLocks noGrp="1"/>
          </p:cNvSpPr>
          <p:nvPr>
            <p:ph type="title"/>
          </p:nvPr>
        </p:nvSpPr>
        <p:spPr>
          <a:xfrm>
            <a:off x="279399" y="483658"/>
            <a:ext cx="10515600" cy="1325563"/>
          </a:xfrm>
        </p:spPr>
        <p:txBody>
          <a:bodyPr>
            <a:normAutofit fontScale="90000"/>
          </a:bodyPr>
          <a:lstStyle/>
          <a:p>
            <a:pPr marL="457200" indent="-457200">
              <a:buFont typeface="Arial" panose="020B0604020202020204" pitchFamily="34" charset="0"/>
              <a:buChar char="•"/>
            </a:pPr>
            <a:r>
              <a:rPr lang="en-US" sz="3100" b="1" i="1" dirty="0">
                <a:solidFill>
                  <a:schemeClr val="accent1">
                    <a:lumMod val="75000"/>
                  </a:schemeClr>
                </a:solidFill>
                <a:latin typeface="Calibri" panose="020F0502020204030204" pitchFamily="34" charset="0"/>
                <a:cs typeface="Calibri" panose="020F0502020204030204" pitchFamily="34" charset="0"/>
              </a:rPr>
              <a:t>Multiple Linear Regression:</a:t>
            </a:r>
            <a:br>
              <a:rPr lang="en-US" sz="3100" b="1" dirty="0">
                <a:solidFill>
                  <a:schemeClr val="accent1">
                    <a:lumMod val="75000"/>
                  </a:schemeClr>
                </a:solidFill>
                <a:latin typeface="Calibri" panose="020F0502020204030204" pitchFamily="34" charset="0"/>
                <a:cs typeface="Calibri" panose="020F0502020204030204" pitchFamily="34" charset="0"/>
              </a:rPr>
            </a:br>
            <a:r>
              <a:rPr lang="en-US" b="1" dirty="0">
                <a:solidFill>
                  <a:schemeClr val="accent1">
                    <a:lumMod val="75000"/>
                  </a:schemeClr>
                </a:solidFill>
              </a:rPr>
              <a:t>                  </a:t>
            </a:r>
            <a:r>
              <a:rPr lang="en-US" sz="2200" b="1" dirty="0">
                <a:solidFill>
                  <a:schemeClr val="tx1"/>
                </a:solidFill>
              </a:rPr>
              <a:t>Multiple Linear regression is a statistical model used to predict the relationship between more than one independent and single dependent variable</a:t>
            </a:r>
            <a:r>
              <a:rPr lang="en-US" sz="2700" b="1" dirty="0">
                <a:solidFill>
                  <a:schemeClr val="tx1"/>
                </a:solidFill>
              </a:rPr>
              <a:t>.</a:t>
            </a:r>
            <a:br>
              <a:rPr lang="en-US" sz="2700" b="1" dirty="0">
                <a:solidFill>
                  <a:schemeClr val="tx1"/>
                </a:solidFill>
              </a:rPr>
            </a:br>
            <a:br>
              <a:rPr lang="en-US" sz="2700" b="1" dirty="0">
                <a:solidFill>
                  <a:schemeClr val="tx1"/>
                </a:solidFill>
              </a:rPr>
            </a:br>
            <a:r>
              <a:rPr lang="en-US" sz="2700" b="1" dirty="0"/>
              <a:t>               </a:t>
            </a:r>
            <a:endParaRPr lang="en-IN" sz="2700" b="1" dirty="0"/>
          </a:p>
        </p:txBody>
      </p:sp>
      <p:sp>
        <p:nvSpPr>
          <p:cNvPr id="4" name="TextBox 3">
            <a:extLst>
              <a:ext uri="{FF2B5EF4-FFF2-40B4-BE49-F238E27FC236}">
                <a16:creationId xmlns:a16="http://schemas.microsoft.com/office/drawing/2014/main" id="{F5590E13-1F4D-4EA4-8EF2-07A7E01B7785}"/>
              </a:ext>
            </a:extLst>
          </p:cNvPr>
          <p:cNvSpPr txBox="1"/>
          <p:nvPr/>
        </p:nvSpPr>
        <p:spPr>
          <a:xfrm>
            <a:off x="279399" y="2286000"/>
            <a:ext cx="9974944" cy="5324535"/>
          </a:xfrm>
          <a:prstGeom prst="rect">
            <a:avLst/>
          </a:prstGeom>
          <a:noFill/>
        </p:spPr>
        <p:txBody>
          <a:bodyPr wrap="square" rtlCol="0">
            <a:spAutoFit/>
          </a:bodyPr>
          <a:lstStyle/>
          <a:p>
            <a:pPr marL="457200" indent="-457200">
              <a:buFont typeface="Arial" panose="020B0604020202020204" pitchFamily="34" charset="0"/>
              <a:buChar char="•"/>
            </a:pPr>
            <a:r>
              <a:rPr lang="en-US" sz="2800" b="1" dirty="0">
                <a:solidFill>
                  <a:schemeClr val="accent2">
                    <a:lumMod val="50000"/>
                  </a:schemeClr>
                </a:solidFill>
                <a:latin typeface="Calibri" panose="020F0502020204030204" pitchFamily="34" charset="0"/>
                <a:cs typeface="Calibri" panose="020F0502020204030204" pitchFamily="34" charset="0"/>
              </a:rPr>
              <a:t>Application of Multiple Linear Regression :</a:t>
            </a:r>
          </a:p>
          <a:p>
            <a:r>
              <a:rPr lang="en-US" sz="3200" dirty="0">
                <a:solidFill>
                  <a:schemeClr val="accent1">
                    <a:lumMod val="75000"/>
                  </a:schemeClr>
                </a:solidFill>
              </a:rPr>
              <a:t> </a:t>
            </a:r>
            <a:r>
              <a:rPr lang="en-US" sz="2000" dirty="0"/>
              <a:t>1. </a:t>
            </a:r>
            <a:r>
              <a:rPr lang="en-US" sz="2000" b="1" dirty="0"/>
              <a:t>Linearity :</a:t>
            </a:r>
            <a:r>
              <a:rPr lang="en-US" sz="2000" dirty="0"/>
              <a:t>Linearity the relationship between dependent and independent variable should be the linear. </a:t>
            </a:r>
          </a:p>
          <a:p>
            <a:endParaRPr lang="en-US" sz="2000" dirty="0"/>
          </a:p>
          <a:p>
            <a:r>
              <a:rPr lang="en-US" sz="2000" dirty="0"/>
              <a:t> 2.</a:t>
            </a:r>
            <a:r>
              <a:rPr lang="en-US" sz="2000" b="1" dirty="0"/>
              <a:t>Homoscedasticity </a:t>
            </a:r>
            <a:r>
              <a:rPr lang="en-US" sz="2000" dirty="0"/>
              <a:t>(Constant variance) Of the error should be maintained.</a:t>
            </a:r>
          </a:p>
          <a:p>
            <a:endParaRPr lang="en-US" sz="2000" dirty="0"/>
          </a:p>
          <a:p>
            <a:r>
              <a:rPr lang="en-US" sz="2000" dirty="0"/>
              <a:t> 3.</a:t>
            </a:r>
            <a:r>
              <a:rPr lang="en-US" sz="2000" b="1" dirty="0"/>
              <a:t>Multivariate normality : </a:t>
            </a:r>
            <a:r>
              <a:rPr lang="en-US" sz="2000" dirty="0"/>
              <a:t>multiple regression  assumes that the residuals are normally distributed.</a:t>
            </a:r>
          </a:p>
          <a:p>
            <a:endParaRPr lang="en-US" sz="2000" dirty="0"/>
          </a:p>
          <a:p>
            <a:r>
              <a:rPr lang="en-US" sz="2000" dirty="0"/>
              <a:t> 4.</a:t>
            </a:r>
            <a:r>
              <a:rPr lang="en-US" sz="2000" b="1" dirty="0"/>
              <a:t>Lack of multicollinearity </a:t>
            </a:r>
            <a:r>
              <a:rPr lang="en-US" sz="2000" dirty="0"/>
              <a:t>it is  assumed that there is a little or no multicollinearity in the data. multicollinearity occurs when the features(independent variables) are not independent of the other.</a:t>
            </a:r>
          </a:p>
          <a:p>
            <a:endParaRPr lang="en-US" sz="2400" dirty="0"/>
          </a:p>
          <a:p>
            <a:endParaRPr lang="en-US" sz="2400" dirty="0"/>
          </a:p>
          <a:p>
            <a:endParaRPr lang="en-IN" sz="3200" dirty="0">
              <a:solidFill>
                <a:schemeClr val="accent1">
                  <a:lumMod val="75000"/>
                </a:schemeClr>
              </a:solidFill>
            </a:endParaRPr>
          </a:p>
        </p:txBody>
      </p:sp>
    </p:spTree>
    <p:extLst>
      <p:ext uri="{BB962C8B-B14F-4D97-AF65-F5344CB8AC3E}">
        <p14:creationId xmlns:p14="http://schemas.microsoft.com/office/powerpoint/2010/main" val="3348752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1E2A-A440-4FCD-9081-0DDDC0BBF61A}"/>
              </a:ext>
            </a:extLst>
          </p:cNvPr>
          <p:cNvSpPr>
            <a:spLocks noGrp="1"/>
          </p:cNvSpPr>
          <p:nvPr>
            <p:ph type="ctrTitle"/>
          </p:nvPr>
        </p:nvSpPr>
        <p:spPr>
          <a:xfrm>
            <a:off x="541865" y="481694"/>
            <a:ext cx="11263692" cy="1985812"/>
          </a:xfrm>
        </p:spPr>
        <p:txBody>
          <a:bodyPr>
            <a:normAutofit fontScale="90000"/>
          </a:bodyPr>
          <a:lstStyle/>
          <a:p>
            <a:pPr marL="571500" indent="-571500" algn="l">
              <a:buFont typeface="Arial" panose="020B0604020202020204" pitchFamily="34" charset="0"/>
              <a:buChar char="•"/>
            </a:pPr>
            <a:r>
              <a:rPr lang="en-US" sz="3600" b="1" dirty="0">
                <a:solidFill>
                  <a:schemeClr val="accent1">
                    <a:lumMod val="75000"/>
                  </a:schemeClr>
                </a:solidFill>
              </a:rPr>
              <a:t>Logistic Regression :</a:t>
            </a:r>
            <a:br>
              <a:rPr lang="en-US" sz="4400" b="1" dirty="0">
                <a:solidFill>
                  <a:schemeClr val="accent1">
                    <a:lumMod val="75000"/>
                  </a:schemeClr>
                </a:solidFill>
              </a:rPr>
            </a:br>
            <a:r>
              <a:rPr lang="en-US" sz="4400" b="1" dirty="0">
                <a:solidFill>
                  <a:schemeClr val="accent1">
                    <a:lumMod val="75000"/>
                  </a:schemeClr>
                </a:solidFill>
              </a:rPr>
              <a:t>            </a:t>
            </a:r>
            <a:r>
              <a:rPr lang="en-US" sz="1800" b="1" dirty="0">
                <a:solidFill>
                  <a:schemeClr val="tx1"/>
                </a:solidFill>
              </a:rPr>
              <a:t>Logistic regression is used for a different class of problem known as a classification problem predict the group to which the current object under observation belongs to it is key it gives you a discrete binary outcomes between 0 and 1 a simple example would whether a person will vote or not in upcoming elections.</a:t>
            </a:r>
            <a:br>
              <a:rPr lang="en-US" sz="1800" dirty="0">
                <a:solidFill>
                  <a:schemeClr val="tx1"/>
                </a:solidFill>
              </a:rPr>
            </a:br>
            <a:endParaRPr lang="en-IN" sz="1800" b="1" dirty="0">
              <a:solidFill>
                <a:schemeClr val="tx1"/>
              </a:solidFill>
            </a:endParaRPr>
          </a:p>
        </p:txBody>
      </p:sp>
      <p:sp>
        <p:nvSpPr>
          <p:cNvPr id="3" name="Subtitle 2">
            <a:extLst>
              <a:ext uri="{FF2B5EF4-FFF2-40B4-BE49-F238E27FC236}">
                <a16:creationId xmlns:a16="http://schemas.microsoft.com/office/drawing/2014/main" id="{F05C2B7A-4D4B-4309-A51B-CD3C384BBF80}"/>
              </a:ext>
            </a:extLst>
          </p:cNvPr>
          <p:cNvSpPr>
            <a:spLocks noGrp="1"/>
          </p:cNvSpPr>
          <p:nvPr>
            <p:ph type="subTitle" idx="1"/>
          </p:nvPr>
        </p:nvSpPr>
        <p:spPr>
          <a:xfrm>
            <a:off x="541866" y="2467505"/>
            <a:ext cx="11345331" cy="4136494"/>
          </a:xfrm>
        </p:spPr>
        <p:txBody>
          <a:bodyPr/>
          <a:lstStyle/>
          <a:p>
            <a:pPr algn="l"/>
            <a:r>
              <a:rPr lang="en-US" dirty="0"/>
              <a:t>          </a:t>
            </a:r>
          </a:p>
          <a:p>
            <a:pPr marL="457200" indent="-457200" algn="l">
              <a:buFont typeface="Arial" panose="020B0604020202020204" pitchFamily="34" charset="0"/>
              <a:buChar char="•"/>
            </a:pPr>
            <a:r>
              <a:rPr lang="en-US" sz="2800" b="1" dirty="0">
                <a:solidFill>
                  <a:schemeClr val="accent2">
                    <a:lumMod val="50000"/>
                  </a:schemeClr>
                </a:solidFill>
              </a:rPr>
              <a:t>How Does It Work ?</a:t>
            </a:r>
          </a:p>
          <a:p>
            <a:pPr algn="l"/>
            <a:r>
              <a:rPr lang="en-US" dirty="0">
                <a:solidFill>
                  <a:schemeClr val="tx1"/>
                </a:solidFill>
              </a:rPr>
              <a:t>          Logistic Regression measures the relationship between the dependent variable (our label , what we want to predict ) and the one or more independent variables ( our features), by estimating probabilities using it’s underlying logistic function.</a:t>
            </a:r>
          </a:p>
          <a:p>
            <a:pPr algn="l"/>
            <a:endParaRPr lang="en-US" dirty="0"/>
          </a:p>
          <a:p>
            <a:pPr algn="l"/>
            <a:endParaRPr lang="en-IN" dirty="0"/>
          </a:p>
        </p:txBody>
      </p:sp>
    </p:spTree>
    <p:extLst>
      <p:ext uri="{BB962C8B-B14F-4D97-AF65-F5344CB8AC3E}">
        <p14:creationId xmlns:p14="http://schemas.microsoft.com/office/powerpoint/2010/main" val="551789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5E36E-6C54-4F71-9C70-CA8303E67BAA}"/>
              </a:ext>
            </a:extLst>
          </p:cNvPr>
          <p:cNvSpPr>
            <a:spLocks noGrp="1"/>
          </p:cNvSpPr>
          <p:nvPr>
            <p:ph type="ctrTitle"/>
          </p:nvPr>
        </p:nvSpPr>
        <p:spPr>
          <a:xfrm>
            <a:off x="237067" y="609601"/>
            <a:ext cx="11430000" cy="1828799"/>
          </a:xfrm>
        </p:spPr>
        <p:txBody>
          <a:bodyPr>
            <a:normAutofit fontScale="90000"/>
          </a:bodyPr>
          <a:lstStyle/>
          <a:p>
            <a:pPr marL="457200" indent="-457200" algn="l">
              <a:buFont typeface="Arial" panose="020B0604020202020204" pitchFamily="34" charset="0"/>
              <a:buChar char="•"/>
            </a:pPr>
            <a:r>
              <a:rPr lang="en-US" sz="3100" b="1" dirty="0">
                <a:solidFill>
                  <a:schemeClr val="accent2">
                    <a:lumMod val="50000"/>
                  </a:schemeClr>
                </a:solidFill>
              </a:rPr>
              <a:t>Sigmoid Function </a:t>
            </a:r>
            <a:r>
              <a:rPr lang="en-US" sz="4000" b="1" dirty="0">
                <a:solidFill>
                  <a:schemeClr val="accent2">
                    <a:lumMod val="50000"/>
                  </a:schemeClr>
                </a:solidFill>
              </a:rPr>
              <a:t>:</a:t>
            </a:r>
            <a:br>
              <a:rPr lang="en-US" sz="4000" b="1" dirty="0">
                <a:solidFill>
                  <a:schemeClr val="accent2">
                    <a:lumMod val="50000"/>
                  </a:schemeClr>
                </a:solidFill>
              </a:rPr>
            </a:br>
            <a:r>
              <a:rPr lang="en-US" sz="4000" b="1" dirty="0">
                <a:solidFill>
                  <a:schemeClr val="tx1"/>
                </a:solidFill>
              </a:rPr>
              <a:t>                              </a:t>
            </a:r>
            <a:r>
              <a:rPr lang="en-US" sz="2200" dirty="0">
                <a:solidFill>
                  <a:schemeClr val="tx1"/>
                </a:solidFill>
              </a:rPr>
              <a:t>The Sigmoid-Function is an S-shaped curve that can take any real-valued number and map it into a value between the range of 0 to 1 , but never exactly at those limits.</a:t>
            </a:r>
            <a:br>
              <a:rPr lang="en-US" sz="5300" dirty="0">
                <a:solidFill>
                  <a:schemeClr val="tx1"/>
                </a:solidFill>
              </a:rPr>
            </a:br>
            <a:endParaRPr lang="en-IN" dirty="0">
              <a:solidFill>
                <a:schemeClr val="tx1"/>
              </a:solidFill>
            </a:endParaRPr>
          </a:p>
        </p:txBody>
      </p:sp>
      <p:sp>
        <p:nvSpPr>
          <p:cNvPr id="3" name="Subtitle 2">
            <a:extLst>
              <a:ext uri="{FF2B5EF4-FFF2-40B4-BE49-F238E27FC236}">
                <a16:creationId xmlns:a16="http://schemas.microsoft.com/office/drawing/2014/main" id="{406CB060-CD1A-458B-BC6E-77391CC4E2C5}"/>
              </a:ext>
            </a:extLst>
          </p:cNvPr>
          <p:cNvSpPr>
            <a:spLocks noGrp="1"/>
          </p:cNvSpPr>
          <p:nvPr>
            <p:ph type="subTitle" idx="1"/>
          </p:nvPr>
        </p:nvSpPr>
        <p:spPr>
          <a:xfrm>
            <a:off x="237067" y="2861734"/>
            <a:ext cx="11717866" cy="3962400"/>
          </a:xfrm>
        </p:spPr>
        <p:txBody>
          <a:bodyPr/>
          <a:lstStyle/>
          <a:p>
            <a:pPr algn="l"/>
            <a:r>
              <a:rPr lang="en-US" dirty="0"/>
              <a:t> </a:t>
            </a:r>
            <a:endParaRPr lang="en-IN" dirty="0"/>
          </a:p>
        </p:txBody>
      </p:sp>
      <p:sp>
        <p:nvSpPr>
          <p:cNvPr id="4" name="Rectangle: Rounded Corners 3">
            <a:extLst>
              <a:ext uri="{FF2B5EF4-FFF2-40B4-BE49-F238E27FC236}">
                <a16:creationId xmlns:a16="http://schemas.microsoft.com/office/drawing/2014/main" id="{5889D391-2B2D-436B-99A4-92BD0DDD6045}"/>
              </a:ext>
            </a:extLst>
          </p:cNvPr>
          <p:cNvSpPr/>
          <p:nvPr/>
        </p:nvSpPr>
        <p:spPr>
          <a:xfrm>
            <a:off x="237067" y="5009912"/>
            <a:ext cx="10363292" cy="1655196"/>
          </a:xfrm>
          <a:prstGeom prst="roundRect">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Logistic Vs Linear : Logistic regression gives you a discrete outcome but linear regression gives a continuous outcome.</a:t>
            </a:r>
            <a:endParaRPr lang="en-IN" sz="2400" b="1" dirty="0">
              <a:solidFill>
                <a:schemeClr val="tx1"/>
              </a:solidFill>
            </a:endParaRPr>
          </a:p>
        </p:txBody>
      </p:sp>
      <p:pic>
        <p:nvPicPr>
          <p:cNvPr id="6" name="Picture 5">
            <a:extLst>
              <a:ext uri="{FF2B5EF4-FFF2-40B4-BE49-F238E27FC236}">
                <a16:creationId xmlns:a16="http://schemas.microsoft.com/office/drawing/2014/main" id="{F2CE8F89-FE83-4633-BC11-75FD8FA6A9AC}"/>
              </a:ext>
            </a:extLst>
          </p:cNvPr>
          <p:cNvPicPr>
            <a:picLocks noChangeAspect="1"/>
          </p:cNvPicPr>
          <p:nvPr/>
        </p:nvPicPr>
        <p:blipFill rotWithShape="1">
          <a:blip r:embed="rId2">
            <a:extLst>
              <a:ext uri="{28A0092B-C50C-407E-A947-70E740481C1C}">
                <a14:useLocalDpi xmlns:a14="http://schemas.microsoft.com/office/drawing/2010/main" val="0"/>
              </a:ext>
            </a:extLst>
          </a:blip>
          <a:srcRect l="41907" t="41762" r="40069" b="37364"/>
          <a:stretch/>
        </p:blipFill>
        <p:spPr>
          <a:xfrm>
            <a:off x="7532461" y="2176417"/>
            <a:ext cx="3832530" cy="2505166"/>
          </a:xfrm>
          <a:prstGeom prst="rect">
            <a:avLst/>
          </a:prstGeom>
        </p:spPr>
      </p:pic>
      <p:sp>
        <p:nvSpPr>
          <p:cNvPr id="9" name="TextBox 8">
            <a:extLst>
              <a:ext uri="{FF2B5EF4-FFF2-40B4-BE49-F238E27FC236}">
                <a16:creationId xmlns:a16="http://schemas.microsoft.com/office/drawing/2014/main" id="{B9C939D5-64A5-4626-BC20-C7C1AC1F9053}"/>
              </a:ext>
            </a:extLst>
          </p:cNvPr>
          <p:cNvSpPr txBox="1"/>
          <p:nvPr/>
        </p:nvSpPr>
        <p:spPr>
          <a:xfrm>
            <a:off x="463826" y="1905506"/>
            <a:ext cx="6766560" cy="4401205"/>
          </a:xfrm>
          <a:prstGeom prst="rect">
            <a:avLst/>
          </a:prstGeom>
          <a:noFill/>
        </p:spPr>
        <p:txBody>
          <a:bodyPr wrap="square" rtlCol="0">
            <a:spAutoFit/>
          </a:bodyPr>
          <a:lstStyle/>
          <a:p>
            <a:pPr marL="457200" indent="-457200">
              <a:buFont typeface="Arial" panose="020B0604020202020204" pitchFamily="34" charset="0"/>
              <a:buChar char="•"/>
            </a:pPr>
            <a:r>
              <a:rPr lang="en-US" sz="2800" b="1" dirty="0">
                <a:solidFill>
                  <a:schemeClr val="accent2">
                    <a:lumMod val="50000"/>
                  </a:schemeClr>
                </a:solidFill>
              </a:rPr>
              <a:t>Making Predictions :  </a:t>
            </a:r>
          </a:p>
          <a:p>
            <a:r>
              <a:rPr lang="en-US" sz="2000" dirty="0"/>
              <a:t>These probabilities must then be transformed into binary values in order to actually  make a predication . This is the task of the logistic function, also called the sigmoid function. This values between 0 and 1 will then be transformed into either 0 or 1 using a threshold classifier.</a:t>
            </a:r>
          </a:p>
          <a:p>
            <a:r>
              <a:rPr lang="en-US" sz="2000" b="1" dirty="0"/>
              <a:t>                       </a:t>
            </a:r>
          </a:p>
          <a:p>
            <a:endParaRPr lang="en-US" sz="3200" b="1" dirty="0"/>
          </a:p>
          <a:p>
            <a:endParaRPr lang="en-US" sz="3200" b="1" dirty="0"/>
          </a:p>
          <a:p>
            <a:endParaRPr lang="en-US" sz="3200" b="1" dirty="0"/>
          </a:p>
          <a:p>
            <a:endParaRPr lang="en-IN" sz="3200" b="1" dirty="0"/>
          </a:p>
        </p:txBody>
      </p:sp>
    </p:spTree>
    <p:extLst>
      <p:ext uri="{BB962C8B-B14F-4D97-AF65-F5344CB8AC3E}">
        <p14:creationId xmlns:p14="http://schemas.microsoft.com/office/powerpoint/2010/main" val="2831317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1899</TotalTime>
  <Words>4615</Words>
  <Application>Microsoft Office PowerPoint</Application>
  <PresentationFormat>Widescreen</PresentationFormat>
  <Paragraphs>394</Paragraphs>
  <Slides>35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-apple-system</vt:lpstr>
      <vt:lpstr>Arial</vt:lpstr>
      <vt:lpstr>Arial</vt:lpstr>
      <vt:lpstr>Calibri</vt:lpstr>
      <vt:lpstr>Calibri Light</vt:lpstr>
      <vt:lpstr>Raleway</vt:lpstr>
      <vt:lpstr>Raleway</vt:lpstr>
      <vt:lpstr>Roboto</vt:lpstr>
      <vt:lpstr>Times New Roman</vt:lpstr>
      <vt:lpstr>Trebuchet MS</vt:lpstr>
      <vt:lpstr>Wingdings 3</vt:lpstr>
      <vt:lpstr>Facet</vt:lpstr>
      <vt:lpstr>PowerPoint Presentation</vt:lpstr>
      <vt:lpstr>PowerPoint Presentation</vt:lpstr>
      <vt:lpstr>Machine Learning :</vt:lpstr>
      <vt:lpstr>Supervised and Unsupervised:</vt:lpstr>
      <vt:lpstr>Applications Of Machine Learning:</vt:lpstr>
      <vt:lpstr>Linear Regression :             Linear regression is a statistical model used to predict the relationship between independent and dependent variable.  Independent variable : A variable whose values does not change by the effect of other variables and is used to manipulate the dependent variable. It is often denoted as X.  Dependent Variable : A variable whose value change when there is any manipulation in the values of independent variable. It is denoted as Y. </vt:lpstr>
      <vt:lpstr>Multiple Linear Regression:                   Multiple Linear regression is a statistical model used to predict the relationship between more than one independent and single dependent variable.                 </vt:lpstr>
      <vt:lpstr>Logistic Regression :             Logistic regression is used for a different class of problem known as a classification problem predict the group to which the current object under observation belongs to it is key it gives you a discrete binary outcomes between 0 and 1 a simple example would whether a person will vote or not in upcoming elections. </vt:lpstr>
      <vt:lpstr>Sigmoid Function :                               The Sigmoid-Function is an S-shaped curve that can take any real-valued number and map it into a value between the range of 0 to 1 , but never exactly at those limits. </vt:lpstr>
      <vt:lpstr>Making predictions:                    To classify unlabeled object ,The distance of the object to the labeled object is computed, it’s k nearest neighbor identified, and the class label of the majority of nearest neighbors is then used to determine the class label of the object. for real value input variables, the most popular distance measure is Euclidean distance.</vt:lpstr>
      <vt:lpstr>How Does K-Mean Clustering works :</vt:lpstr>
      <vt:lpstr>CLUSTERING : </vt:lpstr>
      <vt:lpstr>Decision Tree Algorithm:</vt:lpstr>
      <vt:lpstr>Decision Tree Algorithm :ID3</vt:lpstr>
      <vt:lpstr>Random Forest: </vt:lpstr>
      <vt:lpstr>PowerPoint Presentation</vt:lpstr>
      <vt:lpstr>Support Vector Machines:</vt:lpstr>
      <vt:lpstr>Tuning Parameters:</vt:lpstr>
      <vt:lpstr>Support Vector Machines:</vt:lpstr>
      <vt:lpstr>Naïve Bayes Classifier :</vt:lpstr>
      <vt:lpstr>Where is Naïve Bayes Used ?</vt:lpstr>
      <vt:lpstr>Time Series </vt:lpstr>
      <vt:lpstr>PCA (Principle Component Analysis):</vt:lpstr>
      <vt:lpstr>Why Dimensionality Reduction ?</vt:lpstr>
      <vt:lpstr>PowerPoint Presentation</vt:lpstr>
      <vt:lpstr>PowerPoint Presentation</vt:lpstr>
      <vt:lpstr>PowerPoint Presentation</vt:lpstr>
      <vt:lpstr>PowerPoint Presentation</vt:lpstr>
      <vt:lpstr>PowerPoint Presentation</vt:lpstr>
      <vt:lpstr>PowerPoint Presentation</vt:lpstr>
      <vt:lpstr>DEEP LEARNING:</vt:lpstr>
      <vt:lpstr>Application of ANN:</vt:lpstr>
      <vt:lpstr>Natural Language Processing(NLP) :</vt:lpstr>
      <vt:lpstr>Tokenization: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918308098209</dc:creator>
  <cp:lastModifiedBy>918308098209</cp:lastModifiedBy>
  <cp:revision>24</cp:revision>
  <dcterms:created xsi:type="dcterms:W3CDTF">2021-11-12T06:13:23Z</dcterms:created>
  <dcterms:modified xsi:type="dcterms:W3CDTF">2021-11-16T10:55:47Z</dcterms:modified>
</cp:coreProperties>
</file>