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79" r:id="rId2"/>
    <p:sldId id="299" r:id="rId3"/>
    <p:sldId id="300" r:id="rId4"/>
    <p:sldId id="301" r:id="rId5"/>
    <p:sldId id="302" r:id="rId6"/>
    <p:sldId id="292" r:id="rId7"/>
    <p:sldId id="303" r:id="rId8"/>
    <p:sldId id="281" r:id="rId9"/>
    <p:sldId id="307" r:id="rId10"/>
    <p:sldId id="308" r:id="rId11"/>
    <p:sldId id="309" r:id="rId12"/>
    <p:sldId id="282" r:id="rId13"/>
    <p:sldId id="314" r:id="rId14"/>
    <p:sldId id="304" r:id="rId15"/>
    <p:sldId id="283" r:id="rId16"/>
    <p:sldId id="313" r:id="rId17"/>
    <p:sldId id="293" r:id="rId18"/>
    <p:sldId id="310" r:id="rId19"/>
    <p:sldId id="298" r:id="rId20"/>
    <p:sldId id="305" r:id="rId21"/>
    <p:sldId id="284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ki Ashlesha" userId="637d7dd548485750" providerId="LiveId" clId="{52BD9DD5-4BF2-49D0-B3F0-09DF34769E22}"/>
    <pc:docChg chg="undo custSel addSld modSld">
      <pc:chgData name="Adki Ashlesha" userId="637d7dd548485750" providerId="LiveId" clId="{52BD9DD5-4BF2-49D0-B3F0-09DF34769E22}" dt="2023-11-05T18:42:26.468" v="1115" actId="20577"/>
      <pc:docMkLst>
        <pc:docMk/>
      </pc:docMkLst>
      <pc:sldChg chg="addSp delSp modSp mod">
        <pc:chgData name="Adki Ashlesha" userId="637d7dd548485750" providerId="LiveId" clId="{52BD9DD5-4BF2-49D0-B3F0-09DF34769E22}" dt="2023-11-05T18:42:26.468" v="1115" actId="20577"/>
        <pc:sldMkLst>
          <pc:docMk/>
          <pc:sldMk cId="922256860" sldId="283"/>
        </pc:sldMkLst>
        <pc:spChg chg="del mod">
          <ac:chgData name="Adki Ashlesha" userId="637d7dd548485750" providerId="LiveId" clId="{52BD9DD5-4BF2-49D0-B3F0-09DF34769E22}" dt="2023-11-05T18:19:47.503" v="198" actId="478"/>
          <ac:spMkLst>
            <pc:docMk/>
            <pc:sldMk cId="922256860" sldId="283"/>
            <ac:spMk id="3" creationId="{3D2F2616-CD8D-494C-E967-286B6A1BD557}"/>
          </ac:spMkLst>
        </pc:spChg>
        <pc:spChg chg="add del mod">
          <ac:chgData name="Adki Ashlesha" userId="637d7dd548485750" providerId="LiveId" clId="{52BD9DD5-4BF2-49D0-B3F0-09DF34769E22}" dt="2023-11-05T18:19:50.268" v="199" actId="478"/>
          <ac:spMkLst>
            <pc:docMk/>
            <pc:sldMk cId="922256860" sldId="283"/>
            <ac:spMk id="5" creationId="{5FBCD9E1-69B1-AFAB-ECC5-CEFCD7AA7F1A}"/>
          </ac:spMkLst>
        </pc:spChg>
        <pc:graphicFrameChg chg="add mod modGraphic">
          <ac:chgData name="Adki Ashlesha" userId="637d7dd548485750" providerId="LiveId" clId="{52BD9DD5-4BF2-49D0-B3F0-09DF34769E22}" dt="2023-11-05T18:42:26.468" v="1115" actId="20577"/>
          <ac:graphicFrameMkLst>
            <pc:docMk/>
            <pc:sldMk cId="922256860" sldId="283"/>
            <ac:graphicFrameMk id="6" creationId="{3E320C52-5F08-95DB-BFC8-9472B6E86216}"/>
          </ac:graphicFrameMkLst>
        </pc:graphicFrameChg>
      </pc:sldChg>
      <pc:sldChg chg="modSp mod">
        <pc:chgData name="Adki Ashlesha" userId="637d7dd548485750" providerId="LiveId" clId="{52BD9DD5-4BF2-49D0-B3F0-09DF34769E22}" dt="2023-11-01T09:15:43.296" v="176" actId="20577"/>
        <pc:sldMkLst>
          <pc:docMk/>
          <pc:sldMk cId="1301743867" sldId="293"/>
        </pc:sldMkLst>
        <pc:spChg chg="mod">
          <ac:chgData name="Adki Ashlesha" userId="637d7dd548485750" providerId="LiveId" clId="{52BD9DD5-4BF2-49D0-B3F0-09DF34769E22}" dt="2023-11-01T09:15:43.296" v="176" actId="20577"/>
          <ac:spMkLst>
            <pc:docMk/>
            <pc:sldMk cId="1301743867" sldId="293"/>
            <ac:spMk id="4" creationId="{9628576E-70A1-C6EE-15A3-C626DCFF52A5}"/>
          </ac:spMkLst>
        </pc:spChg>
      </pc:sldChg>
      <pc:sldChg chg="addSp delSp modSp new mod">
        <pc:chgData name="Adki Ashlesha" userId="637d7dd548485750" providerId="LiveId" clId="{52BD9DD5-4BF2-49D0-B3F0-09DF34769E22}" dt="2023-11-01T09:18:49.018" v="193" actId="14100"/>
        <pc:sldMkLst>
          <pc:docMk/>
          <pc:sldMk cId="489351164" sldId="314"/>
        </pc:sldMkLst>
        <pc:spChg chg="del mod">
          <ac:chgData name="Adki Ashlesha" userId="637d7dd548485750" providerId="LiveId" clId="{52BD9DD5-4BF2-49D0-B3F0-09DF34769E22}" dt="2023-11-01T09:18:32.014" v="189" actId="478"/>
          <ac:spMkLst>
            <pc:docMk/>
            <pc:sldMk cId="489351164" sldId="314"/>
            <ac:spMk id="2" creationId="{1B0C54DF-FDC1-09B0-8B8D-7C0F867810BD}"/>
          </ac:spMkLst>
        </pc:spChg>
        <pc:spChg chg="del">
          <ac:chgData name="Adki Ashlesha" userId="637d7dd548485750" providerId="LiveId" clId="{52BD9DD5-4BF2-49D0-B3F0-09DF34769E22}" dt="2023-11-01T09:17:43.080" v="178"/>
          <ac:spMkLst>
            <pc:docMk/>
            <pc:sldMk cId="489351164" sldId="314"/>
            <ac:spMk id="3" creationId="{CA1656D8-5FB6-9C93-832B-E878C1A45AED}"/>
          </ac:spMkLst>
        </pc:spChg>
        <pc:picChg chg="add mod">
          <ac:chgData name="Adki Ashlesha" userId="637d7dd548485750" providerId="LiveId" clId="{52BD9DD5-4BF2-49D0-B3F0-09DF34769E22}" dt="2023-11-01T09:18:49.018" v="193" actId="14100"/>
          <ac:picMkLst>
            <pc:docMk/>
            <pc:sldMk cId="489351164" sldId="314"/>
            <ac:picMk id="4" creationId="{A76AFF1F-7B87-B4AD-7097-6373A73D6F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9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53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66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9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9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1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4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4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42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0B0B3C9-ED3E-4C29-918B-DCD7205FA4D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E24AD05-F520-4946-8B93-CF93D4234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7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tomcat.apache.org/" TargetMode="External"/><Relationship Id="rId4" Type="http://schemas.openxmlformats.org/officeDocument/2006/relationships/hyperlink" Target="https://tailwindcss.com/doc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DEE0CA-2C81-710D-4455-F39775EFD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2" y="364681"/>
            <a:ext cx="1475646" cy="128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8F5B3EAB-9236-9712-8505-E056D7C90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148" y="232988"/>
            <a:ext cx="936645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CMR College of Engineering &amp; Technology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(UGC Autonomous)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b="1" dirty="0">
                <a:solidFill>
                  <a:srgbClr val="17365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Accredited by NAAC with “A+” Grade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dirty="0">
                <a:solidFill>
                  <a:srgbClr val="17365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Kandlakoya, Medchal Road, Hyderabad-501401</a:t>
            </a:r>
            <a:endParaRPr lang="en-US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6446FFB-3C20-3C1F-66EA-5BA0E33AD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727" y="1769727"/>
            <a:ext cx="8420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  <a:sym typeface="Book Antiqua" panose="02040602050305030304" pitchFamily="18" charset="0"/>
              </a:rPr>
              <a:t>Department of Computer Science and Engineering</a:t>
            </a:r>
            <a:endParaRPr lang="en-US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B4FFC-FCE5-60E8-BAC0-C247D3771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65" y="4431683"/>
            <a:ext cx="3563404" cy="143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esteemed guidance of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J. Ranjith</a:t>
            </a:r>
          </a:p>
          <a:p>
            <a:pPr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C714C-490E-ED8C-5A58-EC6841037FD7}"/>
              </a:ext>
            </a:extLst>
          </p:cNvPr>
          <p:cNvSpPr txBox="1"/>
          <p:nvPr/>
        </p:nvSpPr>
        <p:spPr>
          <a:xfrm flipH="1">
            <a:off x="7730751" y="4431683"/>
            <a:ext cx="40120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( batch no. 59 ) :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Ashlesha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(20H51A0501)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Rohith Reddy      (20H51A05E0)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Ujwala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(20H51A05M8)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2D7EE-41BE-FD85-F142-43699E78A3AD}"/>
              </a:ext>
            </a:extLst>
          </p:cNvPr>
          <p:cNvSpPr txBox="1"/>
          <p:nvPr/>
        </p:nvSpPr>
        <p:spPr>
          <a:xfrm>
            <a:off x="3062152" y="2345554"/>
            <a:ext cx="536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9C32F-6D09-4C9C-D8AB-6120DC147687}"/>
              </a:ext>
            </a:extLst>
          </p:cNvPr>
          <p:cNvSpPr txBox="1"/>
          <p:nvPr/>
        </p:nvSpPr>
        <p:spPr>
          <a:xfrm>
            <a:off x="3566773" y="3042392"/>
            <a:ext cx="434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GRIEVANCE CENTRAL HUB</a:t>
            </a: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2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98EC-089D-213C-B3E5-393F3D9CB29B}"/>
              </a:ext>
            </a:extLst>
          </p:cNvPr>
          <p:cNvSpPr txBox="1">
            <a:spLocks/>
          </p:cNvSpPr>
          <p:nvPr/>
        </p:nvSpPr>
        <p:spPr>
          <a:xfrm>
            <a:off x="518820" y="587614"/>
            <a:ext cx="9835180" cy="7502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D9956-BD94-A154-83C6-C8C1E2288BDD}"/>
              </a:ext>
            </a:extLst>
          </p:cNvPr>
          <p:cNvSpPr txBox="1"/>
          <p:nvPr/>
        </p:nvSpPr>
        <p:spPr>
          <a:xfrm>
            <a:off x="683394" y="1499209"/>
            <a:ext cx="10866922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Grievance Handling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current grievance management processes are inefficient, causing delays in resolving complaints and eroding public trust in government services.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Without a centralized system, there's a lack of transparency, hindering the government's ability to analyze grievance data for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59717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3439427" y="2707899"/>
            <a:ext cx="59772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3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50D6-8320-1679-D35B-7F38CE3D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8" y="454512"/>
            <a:ext cx="9875520" cy="13563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IN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1513F-9929-1090-DFBC-8E398BD00524}"/>
              </a:ext>
            </a:extLst>
          </p:cNvPr>
          <p:cNvSpPr txBox="1"/>
          <p:nvPr/>
        </p:nvSpPr>
        <p:spPr>
          <a:xfrm>
            <a:off x="898357" y="1771017"/>
            <a:ext cx="105557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single point of contact for students to register complaints related to college.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To improve transparency</a:t>
            </a:r>
            <a:r>
              <a:rPr lang="en-US" sz="1800" b="0" dirty="0">
                <a:solidFill>
                  <a:srgbClr val="374151"/>
                </a:solidFill>
                <a:latin typeface="Times New Roman"/>
                <a:cs typeface="Times New Roman"/>
              </a:rPr>
              <a:t> 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by allowing students to track the status of their complaints in real-time.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374151"/>
              </a:solidFill>
              <a:effectLst/>
              <a:latin typeface="Times New Roman"/>
              <a:cs typeface="Times New Roma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To</a:t>
            </a:r>
            <a:r>
              <a:rPr lang="en-US" sz="1800" b="0" dirty="0">
                <a:solidFill>
                  <a:srgbClr val="374151"/>
                </a:solidFill>
                <a:latin typeface="Times New Roman"/>
                <a:cs typeface="Times New Roman"/>
              </a:rPr>
              <a:t> simplify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/>
                <a:cs typeface="Times New Roman"/>
              </a:rPr>
              <a:t> the complaint handling process by providing a centralized platform for college officials to receive, investigate, and resolve complaints.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800" b="0" i="0" dirty="0">
              <a:solidFill>
                <a:srgbClr val="374151"/>
              </a:solidFill>
              <a:effectLst/>
              <a:latin typeface="Times New Roman"/>
              <a:cs typeface="Times New Roma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delivery of services by addressing the grievances of students and ensuring timely redressal of their complaints.</a:t>
            </a:r>
          </a:p>
        </p:txBody>
      </p:sp>
    </p:spTree>
    <p:extLst>
      <p:ext uri="{BB962C8B-B14F-4D97-AF65-F5344CB8AC3E}">
        <p14:creationId xmlns:p14="http://schemas.microsoft.com/office/powerpoint/2010/main" val="417119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AFF1F-7B87-B4AD-7097-6373A73D6F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7" y="647299"/>
            <a:ext cx="10530038" cy="55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5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3539170" y="2813776"/>
            <a:ext cx="5113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9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A1ED-4C1A-1EF1-B8FE-7653B6B9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8" y="436582"/>
            <a:ext cx="9875520" cy="13563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320C52-5F08-95DB-BFC8-9472B6E8621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80480293"/>
              </p:ext>
            </p:extLst>
          </p:nvPr>
        </p:nvGraphicFramePr>
        <p:xfrm>
          <a:off x="897276" y="1792942"/>
          <a:ext cx="10397447" cy="40819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8655">
                  <a:extLst>
                    <a:ext uri="{9D8B030D-6E8A-4147-A177-3AD203B41FA5}">
                      <a16:colId xmlns:a16="http://schemas.microsoft.com/office/drawing/2014/main" val="1469401002"/>
                    </a:ext>
                  </a:extLst>
                </a:gridCol>
                <a:gridCol w="2979043">
                  <a:extLst>
                    <a:ext uri="{9D8B030D-6E8A-4147-A177-3AD203B41FA5}">
                      <a16:colId xmlns:a16="http://schemas.microsoft.com/office/drawing/2014/main" val="441297765"/>
                    </a:ext>
                  </a:extLst>
                </a:gridCol>
                <a:gridCol w="3473833">
                  <a:extLst>
                    <a:ext uri="{9D8B030D-6E8A-4147-A177-3AD203B41FA5}">
                      <a16:colId xmlns:a16="http://schemas.microsoft.com/office/drawing/2014/main" val="3573784069"/>
                    </a:ext>
                  </a:extLst>
                </a:gridCol>
                <a:gridCol w="2985916">
                  <a:extLst>
                    <a:ext uri="{9D8B030D-6E8A-4147-A177-3AD203B41FA5}">
                      <a16:colId xmlns:a16="http://schemas.microsoft.com/office/drawing/2014/main" val="1268600446"/>
                    </a:ext>
                  </a:extLst>
                </a:gridCol>
              </a:tblGrid>
              <a:tr h="815768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TECHNOLOGIES/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99122"/>
                  </a:ext>
                </a:extLst>
              </a:tr>
              <a:tr h="841454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Traditional paper-based Grievance system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Times New Roman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P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aper forms, manual processing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Inefficient data management, Limited data analytics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300714"/>
                  </a:ext>
                </a:extLst>
              </a:tr>
              <a:tr h="1155832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dirty="0">
                          <a:latin typeface="Times New Roman"/>
                          <a:cs typeface="Times New Roman"/>
                          <a:sym typeface="Times New Roman"/>
                        </a:rPr>
                        <a:t>Email &amp; phone-based Grievance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mail, phone calls, manual tracking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Potential overload, Limited automation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793623243"/>
                  </a:ext>
                </a:extLst>
              </a:tr>
              <a:tr h="1037689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ragmented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digital Grievance system - by Karan Gulati from university of Hamburg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W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eb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 Form(JS,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NodeJs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rPr>
                        <a:t>, MongoDB), Email integration(python, exchange server), Phone server(Twilio)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Times New Roman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 of centralization, Interoperability issues</a:t>
                      </a:r>
                      <a:endParaRPr sz="1800" b="0" i="0" u="none" strike="no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41516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25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1437373" y="2813776"/>
            <a:ext cx="9695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existing solutions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6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3ED4-5EF1-1389-7B46-6CFB7621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existing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576E-70A1-C6EE-15A3-C626DCFF52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663" cy="26745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Times New Roman"/>
                <a:cs typeface="Times New Roman"/>
              </a:rPr>
              <a:t>There are several existing systems for centralized grievance system that are currently in use. Some of them are:</a:t>
            </a:r>
            <a:endParaRPr lang="en-IN" sz="2400" b="0" i="0" u="none" strike="noStrike" dirty="0">
              <a:solidFill>
                <a:srgbClr val="434343"/>
              </a:solidFill>
              <a:effectLst/>
              <a:latin typeface="Times New Roman"/>
              <a:cs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Times New Roman"/>
                <a:cs typeface="Times New Roman"/>
              </a:rPr>
              <a:t>Traditional paper-based Grievance system</a:t>
            </a: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34343"/>
                </a:solidFill>
                <a:latin typeface="Times New Roman"/>
                <a:cs typeface="Times New Roman"/>
              </a:rPr>
              <a:t>Email and phone based Grievance system</a:t>
            </a:r>
            <a:endParaRPr lang="en-IN" sz="2400" b="0" i="0" u="none" strike="noStrike" dirty="0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34343"/>
                </a:solidFill>
                <a:latin typeface="Times New Roman"/>
                <a:cs typeface="Times New Roman"/>
              </a:rPr>
              <a:t>Fragmented Digital Grievance system</a:t>
            </a:r>
            <a:r>
              <a:rPr lang="en-IN" sz="2400" b="0" dirty="0">
                <a:solidFill>
                  <a:srgbClr val="434343"/>
                </a:solidFill>
                <a:latin typeface="Times New Roman"/>
                <a:cs typeface="Times New Roman"/>
              </a:rPr>
              <a:t> </a:t>
            </a:r>
            <a:endParaRPr lang="en-IN" sz="2400" b="0" i="0" u="none" strike="noStrike" dirty="0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1200"/>
              </a:spcAft>
            </a:pP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174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4578556" y="2903605"/>
            <a:ext cx="30348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3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FB40-4BCB-F8D7-42FD-03F52BD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1949-993C-A078-C54D-A68B5461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 sz="2000" b="0" dirty="0">
                <a:latin typeface="Times New Roman"/>
                <a:cs typeface="Arial"/>
              </a:rPr>
              <a:t>The centralized grievance system portal we develop provides an efficient and transparent approach to grievance redressal.</a:t>
            </a:r>
          </a:p>
          <a:p>
            <a:pPr marL="342900" indent="-342900" algn="just">
              <a:buFont typeface="Wingdings"/>
              <a:buChar char="Ø"/>
            </a:pPr>
            <a:endParaRPr lang="en-US" sz="2000" b="0" dirty="0">
              <a:latin typeface="Times New Roman"/>
              <a:cs typeface="Arial"/>
            </a:endParaRPr>
          </a:p>
          <a:p>
            <a:pPr marL="342900" indent="-342900" algn="just">
              <a:buFont typeface="Wingdings"/>
              <a:buChar char="Ø"/>
            </a:pPr>
            <a:r>
              <a:rPr lang="en-US" sz="2000" b="0" dirty="0">
                <a:latin typeface="Times New Roman"/>
                <a:cs typeface="Arial"/>
              </a:rPr>
              <a:t>With more personal interaction for grievance resolution, this portal has the potential to improve the way grievances are handled.</a:t>
            </a:r>
          </a:p>
          <a:p>
            <a:pPr marL="342900" indent="-342900" algn="just">
              <a:buFont typeface="Wingdings"/>
              <a:buChar char="Ø"/>
            </a:pPr>
            <a:endParaRPr lang="en-US" sz="2000" b="0" dirty="0">
              <a:latin typeface="Times New Roman"/>
              <a:cs typeface="Arial"/>
            </a:endParaRPr>
          </a:p>
          <a:p>
            <a:pPr marL="342900" indent="-342900" algn="just">
              <a:buFont typeface="Wingdings"/>
              <a:buChar char="Ø"/>
            </a:pPr>
            <a:r>
              <a:rPr lang="en-US" sz="2000" b="0" dirty="0">
                <a:latin typeface="Times New Roman"/>
                <a:cs typeface="Arial"/>
              </a:rPr>
              <a:t>The user friendly interface of the portal ensures anyone can submit their grievances easily.</a:t>
            </a:r>
          </a:p>
          <a:p>
            <a:pPr marL="4572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0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EB07D-6994-1099-BE9F-538A49DF2C3C}"/>
              </a:ext>
            </a:extLst>
          </p:cNvPr>
          <p:cNvSpPr txBox="1"/>
          <p:nvPr/>
        </p:nvSpPr>
        <p:spPr>
          <a:xfrm>
            <a:off x="681318" y="6445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0C2A-E8B9-D21A-D321-09E8E0C24F86}"/>
              </a:ext>
            </a:extLst>
          </p:cNvPr>
          <p:cNvSpPr txBox="1">
            <a:spLocks/>
          </p:cNvSpPr>
          <p:nvPr/>
        </p:nvSpPr>
        <p:spPr>
          <a:xfrm>
            <a:off x="681318" y="1462710"/>
            <a:ext cx="10585524" cy="45065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Existing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8696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4641121" y="2903605"/>
            <a:ext cx="29097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9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6BE6-1F99-6A11-215F-47258E25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8621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 PAPERS)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A1A4-6A4B-68F4-830A-6855E28F5E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" y="1861523"/>
            <a:ext cx="10569388" cy="426719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20000"/>
              </a:lnSpc>
              <a:spcAft>
                <a:spcPts val="800"/>
              </a:spcAft>
              <a:buSzPct val="6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W3Schools</a:t>
            </a:r>
            <a:endParaRPr lang="en-IN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SzPct val="6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jQuery Documentation</a:t>
            </a:r>
            <a:endParaRPr lang="en-IN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SzPct val="6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Tailwind CSS Documentation</a:t>
            </a:r>
            <a:endParaRPr lang="en-IN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SzPct val="6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Apache Tomcat</a:t>
            </a:r>
            <a:endParaRPr lang="en-IN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800"/>
              </a:spcAft>
              <a:buSzPct val="6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l-PL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Jincy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Denny, Ramya Chanda, Sweta Rani Lenka, A. Srija Reddy, Sahithya Vallabaneni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Portal for Student Grievance Support System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Research Journal of Engineering and Technology (IRJET), Volume: 08, Issue: 05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07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945F-FA18-0DA5-C39E-2DC479944A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6518" y="439272"/>
            <a:ext cx="11438964" cy="606014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marL="2271400" lvl="8" indent="0">
              <a:buNone/>
            </a:pPr>
            <a:r>
              <a:rPr lang="en-IN" sz="7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	 </a:t>
            </a:r>
            <a:r>
              <a:rPr lang="en-IN" sz="7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lvl="8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61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4772055" y="2707899"/>
            <a:ext cx="23121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7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61B92-9B9D-09B1-919F-641DF1D811EE}"/>
              </a:ext>
            </a:extLst>
          </p:cNvPr>
          <p:cNvSpPr txBox="1"/>
          <p:nvPr/>
        </p:nvSpPr>
        <p:spPr>
          <a:xfrm>
            <a:off x="681318" y="6445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7905-447E-6AD8-4246-9FF55F248A61}"/>
              </a:ext>
            </a:extLst>
          </p:cNvPr>
          <p:cNvSpPr txBox="1"/>
          <p:nvPr/>
        </p:nvSpPr>
        <p:spPr>
          <a:xfrm>
            <a:off x="681318" y="1602907"/>
            <a:ext cx="108882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/>
                <a:cs typeface="Times New Roman"/>
              </a:rPr>
              <a:t>The aim of this portal is to handle grievances raised by an individual in an organization </a:t>
            </a:r>
            <a:r>
              <a:rPr lang="en-US" sz="2000" b="0" dirty="0">
                <a:solidFill>
                  <a:srgbClr val="434343"/>
                </a:solidFill>
                <a:latin typeface="Times New Roman"/>
                <a:cs typeface="Times New Roman"/>
              </a:rPr>
              <a:t>efficiently and transparently.</a:t>
            </a:r>
            <a:endParaRPr lang="en-US" sz="3600" dirty="0">
              <a:cs typeface="Arial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600" b="0" dirty="0">
              <a:solidFill>
                <a:srgbClr val="434343"/>
              </a:solidFill>
              <a:latin typeface="Montserrat" panose="00000500000000000000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/>
                <a:cs typeface="Times New Roman"/>
              </a:rPr>
              <a:t>The portal</a:t>
            </a:r>
            <a:r>
              <a:rPr lang="en-US" sz="2000" b="0" dirty="0">
                <a:solidFill>
                  <a:srgbClr val="434343"/>
                </a:solidFill>
                <a:latin typeface="Times New Roman"/>
                <a:cs typeface="Times New Roman"/>
              </a:rPr>
              <a:t> contains</a:t>
            </a: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/>
                <a:cs typeface="Times New Roman"/>
              </a:rPr>
              <a:t> a user friendly interface that is accessible to all.</a:t>
            </a:r>
            <a:r>
              <a:rPr lang="en-US" sz="2000" b="0" dirty="0">
                <a:solidFill>
                  <a:srgbClr val="434343"/>
                </a:solidFill>
                <a:latin typeface="Times New Roman"/>
                <a:cs typeface="Times New Roman"/>
              </a:rPr>
              <a:t> </a:t>
            </a:r>
            <a:endParaRPr lang="en-US" sz="2000" b="0" i="0" u="none" strike="noStrike" dirty="0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600" b="0" dirty="0">
              <a:solidFill>
                <a:srgbClr val="434343"/>
              </a:solidFill>
              <a:latin typeface="Montserrat" panose="00000500000000000000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/>
                <a:cs typeface="Times New Roman"/>
              </a:rPr>
              <a:t>The portal</a:t>
            </a:r>
            <a:r>
              <a:rPr lang="en-US" sz="2000" b="0" dirty="0">
                <a:solidFill>
                  <a:srgbClr val="434343"/>
                </a:solidFill>
                <a:latin typeface="Times New Roman"/>
                <a:cs typeface="Times New Roman"/>
              </a:rPr>
              <a:t> aims at providing</a:t>
            </a: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/>
                <a:cs typeface="Times New Roman"/>
              </a:rPr>
              <a:t> confidentiality and security.</a:t>
            </a:r>
            <a:r>
              <a:rPr lang="en-US" sz="2000" b="0" dirty="0">
                <a:solidFill>
                  <a:srgbClr val="434343"/>
                </a:solidFill>
                <a:latin typeface="Times New Roman"/>
                <a:cs typeface="Times New Roman"/>
              </a:rPr>
              <a:t> </a:t>
            </a:r>
            <a:endParaRPr lang="en-US" sz="2000" b="0" i="0" u="none" strike="noStrike" dirty="0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600" b="0" dirty="0">
              <a:solidFill>
                <a:srgbClr val="434343"/>
              </a:solidFill>
              <a:latin typeface="Montserrat" panose="00000500000000000000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portal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 on transparency by offering real-time tracking and updates on the status of grievances, ensuring that both students and faculty are informed throughout the resolution journey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4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4444228" y="2707899"/>
            <a:ext cx="33035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4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3C333-5AA6-6E5A-46CD-532E11333994}"/>
              </a:ext>
            </a:extLst>
          </p:cNvPr>
          <p:cNvSpPr txBox="1"/>
          <p:nvPr/>
        </p:nvSpPr>
        <p:spPr>
          <a:xfrm>
            <a:off x="681318" y="6445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93C3B-DC9B-0293-FAB1-8FEE4CD249F1}"/>
              </a:ext>
            </a:extLst>
          </p:cNvPr>
          <p:cNvSpPr txBox="1"/>
          <p:nvPr/>
        </p:nvSpPr>
        <p:spPr>
          <a:xfrm>
            <a:off x="681317" y="1774121"/>
            <a:ext cx="10309412" cy="278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A centralized grievance system portal is an online platform designed to  facilitate the management and resolution of complaints across different departments or organizations. </a:t>
            </a:r>
          </a:p>
          <a:p>
            <a:pPr algn="just"/>
            <a:endParaRPr lang="en-US" sz="1600" b="0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It provides a single point of contact for individuals within an organization to file grievances related to any issues within the organization. </a:t>
            </a:r>
          </a:p>
          <a:p>
            <a:pPr algn="just"/>
            <a:endParaRPr lang="en-US" sz="1600" b="0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434343"/>
                </a:solidFill>
                <a:effectLst/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</a:rPr>
              <a:t>The portal manages grievances efficiently by registration, tracking, monitoring of complaints.</a:t>
            </a:r>
            <a:r>
              <a:rPr lang="en-US" sz="2000" b="0" dirty="0">
                <a:solidFill>
                  <a:srgbClr val="434343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</a:rPr>
              <a:t> </a:t>
            </a:r>
            <a:endParaRPr lang="en-US" sz="2000" b="0" i="0" u="none" strike="noStrike" dirty="0">
              <a:solidFill>
                <a:srgbClr val="434343"/>
              </a:solidFill>
              <a:effectLst/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1600" b="0" dirty="0">
              <a:solidFill>
                <a:srgbClr val="4343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586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3558704" y="2804151"/>
            <a:ext cx="5113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493D-9B76-066E-5050-0A0D1974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385483"/>
            <a:ext cx="9835180" cy="13563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51CF-5375-A5B4-E35C-E8D51A9D8F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3238" y="1741843"/>
            <a:ext cx="10585524" cy="4506557"/>
          </a:xfrm>
        </p:spPr>
        <p:txBody>
          <a:bodyPr>
            <a:normAutofit/>
          </a:bodyPr>
          <a:lstStyle/>
          <a:p>
            <a:pPr marL="285750" marR="127000" indent="-285750" algn="just"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aim of this portal is to handle grievances raised by an individual in an organization efficiently and resolve them.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127000" indent="-285750" algn="just"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portal should contain a user-friendly interface that is accessible to all.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127000" indent="-285750" algn="just"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portal should provide confidentiality and security.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3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ABEA1-EAAD-966A-0F14-F99509B9204B}"/>
              </a:ext>
            </a:extLst>
          </p:cNvPr>
          <p:cNvSpPr txBox="1"/>
          <p:nvPr/>
        </p:nvSpPr>
        <p:spPr>
          <a:xfrm>
            <a:off x="3539170" y="2813776"/>
            <a:ext cx="5113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FF8120-421A-1060-47FF-807486EAE2B2}"/>
              </a:ext>
            </a:extLst>
          </p:cNvPr>
          <p:cNvCxnSpPr>
            <a:cxnSpLocks/>
          </p:cNvCxnSpPr>
          <p:nvPr/>
        </p:nvCxnSpPr>
        <p:spPr>
          <a:xfrm>
            <a:off x="1437372" y="3734602"/>
            <a:ext cx="93172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74781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782</TotalTime>
  <Words>672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Calibri</vt:lpstr>
      <vt:lpstr>Corbel</vt:lpstr>
      <vt:lpstr>Montserrat</vt:lpstr>
      <vt:lpstr>Times New Roman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OF THE PROJECT</vt:lpstr>
      <vt:lpstr>PowerPoint Presentation</vt:lpstr>
      <vt:lpstr>PowerPoint Presentation</vt:lpstr>
      <vt:lpstr>PowerPoint Presentation</vt:lpstr>
      <vt:lpstr>Scope of the project</vt:lpstr>
      <vt:lpstr>PowerPoint Presentation</vt:lpstr>
      <vt:lpstr>PowerPoint Presentation</vt:lpstr>
      <vt:lpstr>LITERATURE REVIEW</vt:lpstr>
      <vt:lpstr>PowerPoint Presentation</vt:lpstr>
      <vt:lpstr>Implementation of existing solutions</vt:lpstr>
      <vt:lpstr>PowerPoint Presentation</vt:lpstr>
      <vt:lpstr>CONCLUSION</vt:lpstr>
      <vt:lpstr>PowerPoint Presentation</vt:lpstr>
      <vt:lpstr>REFERENCES (BASE PAPERS)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Saketh Reddy</dc:creator>
  <cp:lastModifiedBy>Adki Ashlesha</cp:lastModifiedBy>
  <cp:revision>10</cp:revision>
  <dcterms:created xsi:type="dcterms:W3CDTF">2023-02-06T14:10:14Z</dcterms:created>
  <dcterms:modified xsi:type="dcterms:W3CDTF">2023-11-05T18:42:37Z</dcterms:modified>
</cp:coreProperties>
</file>