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79" r:id="rId2"/>
    <p:sldId id="299" r:id="rId3"/>
    <p:sldId id="300" r:id="rId4"/>
    <p:sldId id="301" r:id="rId5"/>
    <p:sldId id="302" r:id="rId6"/>
    <p:sldId id="292" r:id="rId7"/>
    <p:sldId id="304" r:id="rId8"/>
    <p:sldId id="283" r:id="rId9"/>
    <p:sldId id="303" r:id="rId10"/>
    <p:sldId id="281" r:id="rId11"/>
    <p:sldId id="307" r:id="rId12"/>
    <p:sldId id="308" r:id="rId13"/>
    <p:sldId id="309" r:id="rId14"/>
    <p:sldId id="339" r:id="rId15"/>
    <p:sldId id="324" r:id="rId16"/>
    <p:sldId id="328" r:id="rId17"/>
    <p:sldId id="321" r:id="rId18"/>
    <p:sldId id="325" r:id="rId19"/>
    <p:sldId id="341" r:id="rId20"/>
    <p:sldId id="340" r:id="rId21"/>
    <p:sldId id="329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10" r:id="rId31"/>
    <p:sldId id="298" r:id="rId32"/>
    <p:sldId id="326" r:id="rId33"/>
    <p:sldId id="330" r:id="rId34"/>
    <p:sldId id="305" r:id="rId35"/>
    <p:sldId id="284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3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6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1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4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2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0B0B3C9-ED3E-4C29-918B-DCD7205FA4D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7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DEE0CA-2C81-710D-4455-F39775EF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2" y="364681"/>
            <a:ext cx="1475646" cy="128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8F5B3EAB-9236-9712-8505-E056D7C90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148" y="232988"/>
            <a:ext cx="93664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CMR College of Engineering &amp; Technology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(UGC Autonomous)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b="1" dirty="0">
                <a:solidFill>
                  <a:srgbClr val="17365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Accredited by NAAC with “A+” Grade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dirty="0">
                <a:solidFill>
                  <a:srgbClr val="17365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Kandlakoya, Medchal Road, Hyderabad-501401</a:t>
            </a:r>
            <a:endParaRPr lang="en-US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6446FFB-3C20-3C1F-66EA-5BA0E33AD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727" y="1769727"/>
            <a:ext cx="8420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  <a:sym typeface="Book Antiqua" panose="02040602050305030304" pitchFamily="18" charset="0"/>
              </a:rPr>
              <a:t>Department of Computer Science and Engineering</a:t>
            </a: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B4FFC-FCE5-60E8-BAC0-C247D3771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65" y="4431683"/>
            <a:ext cx="3563404" cy="143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esteemed guidance of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J. Ranjith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C714C-490E-ED8C-5A58-EC6841037FD7}"/>
              </a:ext>
            </a:extLst>
          </p:cNvPr>
          <p:cNvSpPr txBox="1"/>
          <p:nvPr/>
        </p:nvSpPr>
        <p:spPr>
          <a:xfrm flipH="1">
            <a:off x="7730751" y="4431683"/>
            <a:ext cx="40120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( batch no. 59 ) :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Ashlesha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(20H51A0501)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Rohith Reddy      (20H51A05E0)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Ujwala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(20H51A05M8)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D7EE-41BE-FD85-F142-43699E78A3AD}"/>
              </a:ext>
            </a:extLst>
          </p:cNvPr>
          <p:cNvSpPr txBox="1"/>
          <p:nvPr/>
        </p:nvSpPr>
        <p:spPr>
          <a:xfrm>
            <a:off x="3062152" y="2345554"/>
            <a:ext cx="536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9C32F-6D09-4C9C-D8AB-6120DC147687}"/>
              </a:ext>
            </a:extLst>
          </p:cNvPr>
          <p:cNvSpPr txBox="1"/>
          <p:nvPr/>
        </p:nvSpPr>
        <p:spPr>
          <a:xfrm>
            <a:off x="3566773" y="3042392"/>
            <a:ext cx="434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GRIEVANCE CENTRAL HUB</a:t>
            </a: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2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493D-9B76-066E-5050-0A0D1974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385483"/>
            <a:ext cx="9835180" cy="13563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51CF-5375-A5B4-E35C-E8D51A9D8F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3238" y="1741843"/>
            <a:ext cx="10585524" cy="4506557"/>
          </a:xfrm>
        </p:spPr>
        <p:txBody>
          <a:bodyPr>
            <a:normAutofit/>
          </a:bodyPr>
          <a:lstStyle/>
          <a:p>
            <a:pPr marL="285750" marR="127000" indent="-285750" algn="just"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aim of this portal is to handle grievances raised by an individual in an organization efficiently and resolve them.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127000" indent="-285750" algn="just"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portal should contain a user-friendly interface that is accessible to all.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127000" indent="-285750" algn="just"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portal should provide confidentiality and security.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3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2849359" y="2903605"/>
            <a:ext cx="7722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4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98EC-089D-213C-B3E5-393F3D9CB29B}"/>
              </a:ext>
            </a:extLst>
          </p:cNvPr>
          <p:cNvSpPr txBox="1">
            <a:spLocks/>
          </p:cNvSpPr>
          <p:nvPr/>
        </p:nvSpPr>
        <p:spPr>
          <a:xfrm>
            <a:off x="518820" y="587614"/>
            <a:ext cx="9835180" cy="7502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9956-BD94-A154-83C6-C8C1E2288BDD}"/>
              </a:ext>
            </a:extLst>
          </p:cNvPr>
          <p:cNvSpPr txBox="1"/>
          <p:nvPr/>
        </p:nvSpPr>
        <p:spPr>
          <a:xfrm>
            <a:off x="683394" y="1499209"/>
            <a:ext cx="10866922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Grievance Handling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current grievance management processes are inefficient, causing delays in resolving complaints and eroding public trust in government services.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Without a centralized system, there's a lack of transparency, hindering the government's ability to analyze grievance data for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59717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3391301" y="2598003"/>
            <a:ext cx="59772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3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EBB9E980-5ABB-943E-2E34-686403E33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8" y="1212783"/>
            <a:ext cx="11165306" cy="502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DC9B6-FD6F-6180-1527-4696ED1D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6" y="554358"/>
            <a:ext cx="9925148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9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jpeg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D1DDB59-155A-C06C-3EB8-302F471705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034" y="1203158"/>
            <a:ext cx="9798518" cy="51239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E970F0-1D76-B22C-49F1-807135FC9E0C}"/>
              </a:ext>
            </a:extLst>
          </p:cNvPr>
          <p:cNvCxnSpPr>
            <a:cxnSpLocks/>
          </p:cNvCxnSpPr>
          <p:nvPr/>
        </p:nvCxnSpPr>
        <p:spPr>
          <a:xfrm flipH="1" flipV="1">
            <a:off x="6660682" y="1395663"/>
            <a:ext cx="3693318" cy="24833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779AB5-D51B-82FB-EAE3-5798DBB151FC}"/>
              </a:ext>
            </a:extLst>
          </p:cNvPr>
          <p:cNvCxnSpPr>
            <a:cxnSpLocks/>
          </p:cNvCxnSpPr>
          <p:nvPr/>
        </p:nvCxnSpPr>
        <p:spPr>
          <a:xfrm flipH="1" flipV="1">
            <a:off x="7421078" y="2637322"/>
            <a:ext cx="2932922" cy="13090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397F1-03D7-3107-473C-D3A1D02DC2E9}"/>
              </a:ext>
            </a:extLst>
          </p:cNvPr>
          <p:cNvCxnSpPr>
            <a:cxnSpLocks/>
          </p:cNvCxnSpPr>
          <p:nvPr/>
        </p:nvCxnSpPr>
        <p:spPr>
          <a:xfrm flipH="1" flipV="1">
            <a:off x="6744526" y="3125758"/>
            <a:ext cx="3609474" cy="9457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7D682CF-A06E-3279-B667-548DF59AD987}"/>
              </a:ext>
            </a:extLst>
          </p:cNvPr>
          <p:cNvSpPr txBox="1">
            <a:spLocks/>
          </p:cNvSpPr>
          <p:nvPr/>
        </p:nvSpPr>
        <p:spPr>
          <a:xfrm>
            <a:off x="518820" y="587614"/>
            <a:ext cx="9835180" cy="35346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FLOW DIAGRAM</a:t>
            </a:r>
            <a:endParaRPr lang="en-IN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4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61B92-9B9D-09B1-919F-641DF1D811EE}"/>
              </a:ext>
            </a:extLst>
          </p:cNvPr>
          <p:cNvSpPr txBox="1"/>
          <p:nvPr/>
        </p:nvSpPr>
        <p:spPr>
          <a:xfrm>
            <a:off x="681318" y="6445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7905-447E-6AD8-4246-9FF55F248A61}"/>
              </a:ext>
            </a:extLst>
          </p:cNvPr>
          <p:cNvSpPr txBox="1"/>
          <p:nvPr/>
        </p:nvSpPr>
        <p:spPr>
          <a:xfrm>
            <a:off x="681318" y="1465072"/>
            <a:ext cx="104482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login process for students, faculty and admins.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Dashboard Module: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view their submitted grievances and their status in this module.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Dashboard Module: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can view the submitted grievances and help resolve them.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Module: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has the ability to change the status of grievances and manage the student and faculty lists.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Module: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user information, login credentials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records of all submitted grievances, including details and statuses.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3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35806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I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370" y="1409700"/>
            <a:ext cx="9872871" cy="40386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portal provides two different types of accounts, one for users to submit their grievances and the other for the authorities/officials of different departments. </a:t>
            </a: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user can create an account on our portal and then submit grievances.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Grievances will then be submitted to the accounts of the appropriate officials, who will then try to resolve the issues.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 this period, there will be constant updates of the status of the grievance on the user portal. </a:t>
            </a:r>
          </a:p>
        </p:txBody>
      </p:sp>
    </p:spTree>
    <p:extLst>
      <p:ext uri="{BB962C8B-B14F-4D97-AF65-F5344CB8AC3E}">
        <p14:creationId xmlns:p14="http://schemas.microsoft.com/office/powerpoint/2010/main" val="382466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1437372" y="2831193"/>
            <a:ext cx="9695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8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35806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</a:t>
            </a:r>
            <a:endParaRPr lang="en-I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370" y="1409700"/>
            <a:ext cx="9872871" cy="40386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Resolution Time: Measure how quickly grievances are resolved from start to finish.</a:t>
            </a: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Resolution Rate: Track the percentage of grievances that are successfully resolved.</a:t>
            </a: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Satisfaction: Evaluate stakeholder satisfaction with the resolution process and outcome.</a:t>
            </a:r>
          </a:p>
        </p:txBody>
      </p:sp>
    </p:spTree>
    <p:extLst>
      <p:ext uri="{BB962C8B-B14F-4D97-AF65-F5344CB8AC3E}">
        <p14:creationId xmlns:p14="http://schemas.microsoft.com/office/powerpoint/2010/main" val="111903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EB07D-6994-1099-BE9F-538A49DF2C3C}"/>
              </a:ext>
            </a:extLst>
          </p:cNvPr>
          <p:cNvSpPr txBox="1"/>
          <p:nvPr/>
        </p:nvSpPr>
        <p:spPr>
          <a:xfrm>
            <a:off x="585065" y="3854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B2D1E5-54AE-B5D8-454A-C66B43214A86}"/>
              </a:ext>
            </a:extLst>
          </p:cNvPr>
          <p:cNvCxnSpPr>
            <a:cxnSpLocks/>
          </p:cNvCxnSpPr>
          <p:nvPr/>
        </p:nvCxnSpPr>
        <p:spPr>
          <a:xfrm>
            <a:off x="756385" y="1053007"/>
            <a:ext cx="103511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ustomShape 3">
            <a:extLst>
              <a:ext uri="{FF2B5EF4-FFF2-40B4-BE49-F238E27FC236}">
                <a16:creationId xmlns:a16="http://schemas.microsoft.com/office/drawing/2014/main" id="{F97AB201-D49E-99C9-D737-B33F6A3B2087}"/>
              </a:ext>
            </a:extLst>
          </p:cNvPr>
          <p:cNvSpPr/>
          <p:nvPr/>
        </p:nvSpPr>
        <p:spPr>
          <a:xfrm>
            <a:off x="1086853" y="1219200"/>
            <a:ext cx="8458200" cy="5867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Abstract 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Introduction </a:t>
            </a:r>
          </a:p>
          <a:p>
            <a:pPr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Literature survey</a:t>
            </a:r>
          </a:p>
          <a:p>
            <a:pPr lvl="1"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Existing system</a:t>
            </a:r>
          </a:p>
          <a:p>
            <a:pPr lvl="2"/>
            <a:r>
              <a:rPr lang="en-IN" sz="2000" dirty="0">
                <a:solidFill>
                  <a:srgbClr val="000000"/>
                </a:solidFill>
                <a:latin typeface="Bookman Old Style" pitchFamily="18" charset="0"/>
              </a:rPr>
              <a:t>- Problems in existing system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Research Objective of Presentation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Problem Definition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Research work</a:t>
            </a:r>
          </a:p>
          <a:p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latin typeface="Bookman Old Style" pitchFamily="18" charset="0"/>
              </a:rPr>
              <a:t>- Proposed  system architecture</a:t>
            </a:r>
          </a:p>
          <a:p>
            <a:r>
              <a:rPr lang="en-IN" sz="2000" dirty="0">
                <a:solidFill>
                  <a:srgbClr val="000000"/>
                </a:solidFill>
                <a:latin typeface="Bookman Old Style" pitchFamily="18" charset="0"/>
              </a:rPr>
              <a:t>	- Methods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Performance Measure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Results	</a:t>
            </a:r>
            <a:endParaRPr lang="en-IN" sz="2000" dirty="0">
              <a:solidFill>
                <a:srgbClr val="000000"/>
              </a:solidFill>
              <a:latin typeface="Bookman Old Style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Future Work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References</a:t>
            </a:r>
            <a:r>
              <a:rPr lang="en-IN" sz="2800" b="1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96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1437372" y="2831193"/>
            <a:ext cx="9695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3ED4-5EF1-1389-7B46-6CFB7621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83" y="147588"/>
            <a:ext cx="9875520" cy="135636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D3F9B-18F3-6515-3734-7208A8878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0" y="1224815"/>
            <a:ext cx="9875520" cy="3889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79984-2EB2-1E0D-8CAD-D54CD906D622}"/>
              </a:ext>
            </a:extLst>
          </p:cNvPr>
          <p:cNvSpPr txBox="1"/>
          <p:nvPr/>
        </p:nvSpPr>
        <p:spPr>
          <a:xfrm>
            <a:off x="1158240" y="5210475"/>
            <a:ext cx="9875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Login Page -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interface catering to students, faculty, and admin, streamlining access and management of grievances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712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779984-2EB2-1E0D-8CAD-D54CD906D622}"/>
              </a:ext>
            </a:extLst>
          </p:cNvPr>
          <p:cNvSpPr txBox="1"/>
          <p:nvPr/>
        </p:nvSpPr>
        <p:spPr>
          <a:xfrm>
            <a:off x="1414913" y="5470358"/>
            <a:ext cx="9413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130175" indent="-100330" algn="just">
              <a:spcBef>
                <a:spcPts val="56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Student Login Dashboard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offers students a user-friendly interface to submit and track grievances.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5F39625-64B9-9712-938D-F7BD915C16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8" y="539181"/>
            <a:ext cx="9362173" cy="46584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556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E8AC9A4-5B49-874F-CF85-3C291AAB5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7" y="539181"/>
            <a:ext cx="9362173" cy="459429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1D438B-AE04-BFF0-7FDD-A6A378C1DCFB}"/>
              </a:ext>
            </a:extLst>
          </p:cNvPr>
          <p:cNvSpPr txBox="1"/>
          <p:nvPr/>
        </p:nvSpPr>
        <p:spPr>
          <a:xfrm>
            <a:off x="1466246" y="5395489"/>
            <a:ext cx="9362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6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Register New Grievance -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for registering new grievances, enabling users to efficiently document and submit their concerns for resolution within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67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D438B-AE04-BFF0-7FDD-A6A378C1DCFB}"/>
              </a:ext>
            </a:extLst>
          </p:cNvPr>
          <p:cNvSpPr txBox="1"/>
          <p:nvPr/>
        </p:nvSpPr>
        <p:spPr>
          <a:xfrm>
            <a:off x="1466246" y="5395489"/>
            <a:ext cx="9362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130175" indent="-100330" algn="just">
              <a:spcBef>
                <a:spcPts val="56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View Filed Grievance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allowing users to conveniently view all filed grievances.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8B7768-11C7-BD32-6A56-A0BACE686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6" y="539181"/>
            <a:ext cx="9362173" cy="4578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683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D438B-AE04-BFF0-7FDD-A6A378C1DCFB}"/>
              </a:ext>
            </a:extLst>
          </p:cNvPr>
          <p:cNvSpPr txBox="1"/>
          <p:nvPr/>
        </p:nvSpPr>
        <p:spPr>
          <a:xfrm>
            <a:off x="1466246" y="5395489"/>
            <a:ext cx="9362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130175" indent="-100330" algn="just">
              <a:spcBef>
                <a:spcPts val="56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Faculty Dashboard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presenting faculty members with an organized overview of grievances assigned to them, facilitating timely review and response to student concerns within the grievance 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71E9D5A-1FD3-588C-E816-F7C380DEA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6" y="539181"/>
            <a:ext cx="9362172" cy="45622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3209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D438B-AE04-BFF0-7FDD-A6A378C1DCFB}"/>
              </a:ext>
            </a:extLst>
          </p:cNvPr>
          <p:cNvSpPr txBox="1"/>
          <p:nvPr/>
        </p:nvSpPr>
        <p:spPr>
          <a:xfrm>
            <a:off x="1466246" y="5395489"/>
            <a:ext cx="9362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130175" indent="-100330" algn="just">
              <a:spcBef>
                <a:spcPts val="56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Register New Faculty Grievance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for faculty members to register new grievances, facilitating efficient documentation and resolution of faculty-related issues within the 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D3A070C-A858-447B-5D69-8EC434B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6" y="539182"/>
            <a:ext cx="9362172" cy="4658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274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D438B-AE04-BFF0-7FDD-A6A378C1DCFB}"/>
              </a:ext>
            </a:extLst>
          </p:cNvPr>
          <p:cNvSpPr txBox="1"/>
          <p:nvPr/>
        </p:nvSpPr>
        <p:spPr>
          <a:xfrm>
            <a:off x="1466246" y="5395489"/>
            <a:ext cx="9362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130175" indent="-100330" algn="just">
              <a:spcBef>
                <a:spcPts val="56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Student Details Update Page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offering students a user-friendly platform to update their personal information, ensuring the accuracy and completeness of their records within the 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07D4C64A-A8D7-32E9-EA52-46BC55271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6" y="539182"/>
            <a:ext cx="9362172" cy="4629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0974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D438B-AE04-BFF0-7FDD-A6A378C1DCFB}"/>
              </a:ext>
            </a:extLst>
          </p:cNvPr>
          <p:cNvSpPr txBox="1"/>
          <p:nvPr/>
        </p:nvSpPr>
        <p:spPr>
          <a:xfrm>
            <a:off x="1466246" y="5395489"/>
            <a:ext cx="9362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130175" indent="-100330" algn="just">
              <a:spcBef>
                <a:spcPts val="56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8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Admin Login Dashboard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providing administrators with comprehensive access to manage and oversee the grievance 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D3A070C-A858-447B-5D69-8EC434BA0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6" y="539182"/>
            <a:ext cx="9362172" cy="4658460"/>
          </a:xfrm>
          <a:prstGeom prst="rect">
            <a:avLst/>
          </a:prstGeom>
          <a:noFill/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BCA5C8C-5C57-1CA2-97AA-6448B5C3E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6" y="539182"/>
            <a:ext cx="9362172" cy="4658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042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D438B-AE04-BFF0-7FDD-A6A378C1DCFB}"/>
              </a:ext>
            </a:extLst>
          </p:cNvPr>
          <p:cNvSpPr txBox="1"/>
          <p:nvPr/>
        </p:nvSpPr>
        <p:spPr>
          <a:xfrm>
            <a:off x="1466246" y="5395489"/>
            <a:ext cx="9362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130175" indent="-100330" algn="just">
              <a:spcBef>
                <a:spcPts val="56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Status of Grievances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an overview of the status of grievances, categorizing them as pending, unsolved, or solved.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41D7C61-1222-D3FA-BF49-5A0D99390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46" y="539182"/>
            <a:ext cx="9362172" cy="4629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16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4435171" y="2707899"/>
            <a:ext cx="55109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1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3840620" y="2903605"/>
            <a:ext cx="7292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83064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31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B40-4BCB-F8D7-42FD-03F52BD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1949-993C-A078-C54D-A68B5461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 b="0" dirty="0">
                <a:latin typeface="Times New Roman"/>
                <a:cs typeface="Arial"/>
              </a:rPr>
              <a:t>The centralized grievance system portal we develop provides an efficient and transparent approach to grievance redressal.</a:t>
            </a:r>
          </a:p>
          <a:p>
            <a:pPr marL="342900" indent="-342900" algn="just">
              <a:buFont typeface="Wingdings"/>
              <a:buChar char="Ø"/>
            </a:pPr>
            <a:endParaRPr lang="en-US" sz="2000" b="0" dirty="0">
              <a:latin typeface="Times New Roman"/>
              <a:cs typeface="Arial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b="0" dirty="0">
                <a:latin typeface="Times New Roman"/>
                <a:cs typeface="Arial"/>
              </a:rPr>
              <a:t>With more personal interaction for grievance resolution, this portal has the potential to improve the way grievances are handled.</a:t>
            </a:r>
          </a:p>
          <a:p>
            <a:pPr marL="342900" indent="-342900" algn="just">
              <a:buFont typeface="Wingdings"/>
              <a:buChar char="Ø"/>
            </a:pPr>
            <a:endParaRPr lang="en-US" sz="2000" b="0" dirty="0">
              <a:latin typeface="Times New Roman"/>
              <a:cs typeface="Arial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b="0" dirty="0">
                <a:latin typeface="Times New Roman"/>
                <a:cs typeface="Arial"/>
              </a:rPr>
              <a:t>The user friendly interface of the portal ensures anyone can submit their grievances easily.</a:t>
            </a:r>
          </a:p>
          <a:p>
            <a:pPr marL="4572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06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1437372" y="2831193"/>
            <a:ext cx="9695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65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3ED4-5EF1-1389-7B46-6CFB7621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576E-70A1-C6EE-15A3-C626DCFF52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1807143"/>
            <a:ext cx="987552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future scope for a centralized grievance system portal is quite promising, especially as technology continues to advance and societies become more digitally interconnected. Such a portal can serve as a vital tool for efficient complaint handling, transparency, and accountability in various sectors, including government, business, education, healthcare, and more.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3262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4079647" y="2884353"/>
            <a:ext cx="6427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9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6BE6-1F99-6A11-215F-47258E25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8621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 PAPERS)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A1A4-6A4B-68F4-830A-6855E28F5E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861523"/>
            <a:ext cx="10569388" cy="4267199"/>
          </a:xfrm>
        </p:spPr>
        <p:txBody>
          <a:bodyPr>
            <a:normAutofit/>
          </a:bodyPr>
          <a:lstStyle/>
          <a:p>
            <a:pPr marL="0" marR="24130" lvl="0" indent="0" algn="just">
              <a:lnSpc>
                <a:spcPct val="95000"/>
              </a:lnSpc>
              <a:buSzPct val="100000"/>
              <a:buNone/>
              <a:tabLst>
                <a:tab pos="278765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Denny, R. Chanda, S.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S. Reddy,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Vallabhaneni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"A Web Portal for Grievance Support System." In: Proceedings of the National Conference on Advancement of Technologies—Information Systems &amp; Computer Networks (ISCON—2018), vol. 1, pp. 1–2, (2018).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4130" lvl="0" indent="0" algn="just">
              <a:lnSpc>
                <a:spcPct val="95000"/>
              </a:lnSpc>
              <a:buSzPct val="100000"/>
              <a:buNone/>
              <a:tabLst>
                <a:tab pos="3371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 Prajapat,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Sabarwal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V., Wadhwani, V. "Developing a Prototype for Grievance Redressal System." In: Proceedings of the National Conference on Advanced Computing Technologies, vol. 1, pp. 1–2, (2018)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4130" lvl="0" indent="0" algn="just">
              <a:lnSpc>
                <a:spcPct val="95000"/>
              </a:lnSpc>
              <a:buSzPct val="100000"/>
              <a:buNone/>
              <a:tabLst>
                <a:tab pos="3371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Buldak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Pandhekar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Gigani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Kachwah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"Design and Implementation of an Online Grievance Redressal System." Journal of Digital Governance, vol. 5, no. 2, pp. 123–136, (2019)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4130" lvl="0" indent="0" algn="just">
              <a:lnSpc>
                <a:spcPct val="95000"/>
              </a:lnSpc>
              <a:buSzPct val="100000"/>
              <a:buNone/>
              <a:tabLst>
                <a:tab pos="3371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Misha, P.M., Sunny, R., Rahul, S. Shaligram, P.: "Challenges associated with automation of NPO"-requirement engineering phase. In: Qi, E., Shen, J., Dou, R. (eds.) Proceedings of the 21st International Conference on Industrial Engineering and Engineering Management 2014. pp. 665-669. Atlantis Press, Paris (2015).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4130" lvl="0" indent="0" algn="just">
              <a:lnSpc>
                <a:spcPct val="95000"/>
              </a:lnSpc>
              <a:buSzPct val="100000"/>
              <a:buNone/>
              <a:tabLst>
                <a:tab pos="3371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 Singh, C.P... “Ragging: a human rights abuse”. Indian J. Dev. Res. Soc. Action 7(1-2), 17-30 (2011)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ct val="61000"/>
              <a:buNone/>
              <a:tabLst>
                <a:tab pos="457200" algn="l"/>
              </a:tabLst>
            </a:pPr>
            <a:endParaRPr lang="en-IN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078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945F-FA18-0DA5-C39E-2DC479944A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518" y="439272"/>
            <a:ext cx="11438964" cy="606014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marL="2271400" lvl="8" indent="0">
              <a:buNone/>
            </a:pPr>
            <a:r>
              <a:rPr lang="en-IN" sz="7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	 </a:t>
            </a:r>
            <a:r>
              <a:rPr lang="en-IN" sz="7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lvl="8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61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61B92-9B9D-09B1-919F-641DF1D811EE}"/>
              </a:ext>
            </a:extLst>
          </p:cNvPr>
          <p:cNvSpPr txBox="1"/>
          <p:nvPr/>
        </p:nvSpPr>
        <p:spPr>
          <a:xfrm>
            <a:off x="681318" y="6445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7905-447E-6AD8-4246-9FF55F248A61}"/>
              </a:ext>
            </a:extLst>
          </p:cNvPr>
          <p:cNvSpPr txBox="1"/>
          <p:nvPr/>
        </p:nvSpPr>
        <p:spPr>
          <a:xfrm>
            <a:off x="681318" y="1602907"/>
            <a:ext cx="108882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The aim of this portal is to handle grievances raised by an individual in an organization 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efficiently and transparently.</a:t>
            </a:r>
            <a:endParaRPr lang="en-US" sz="3600" dirty="0">
              <a:cs typeface="Arial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434343"/>
              </a:solidFill>
              <a:latin typeface="Montserrat" panose="00000500000000000000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The portal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 contains</a:t>
            </a: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 a user friendly interface that is accessible to all.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 </a:t>
            </a:r>
            <a:endParaRPr lang="en-US" sz="2000" b="0" i="0" u="none" strike="noStrike" dirty="0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434343"/>
              </a:solidFill>
              <a:latin typeface="Montserrat" panose="00000500000000000000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The portal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 aims at providing</a:t>
            </a: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 confidentiality and security.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 </a:t>
            </a:r>
            <a:endParaRPr lang="en-US" sz="2000" b="0" i="0" u="none" strike="noStrike" dirty="0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434343"/>
              </a:solidFill>
              <a:latin typeface="Montserrat" panose="00000500000000000000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portal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transparency by offering real-time tracking and updates on the status of grievances, ensuring that both students and faculty are informed throughout the resolution journey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4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3674207" y="2707899"/>
            <a:ext cx="6310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4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3C333-5AA6-6E5A-46CD-532E11333994}"/>
              </a:ext>
            </a:extLst>
          </p:cNvPr>
          <p:cNvSpPr txBox="1"/>
          <p:nvPr/>
        </p:nvSpPr>
        <p:spPr>
          <a:xfrm>
            <a:off x="681318" y="6445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93C3B-DC9B-0293-FAB1-8FEE4CD249F1}"/>
              </a:ext>
            </a:extLst>
          </p:cNvPr>
          <p:cNvSpPr txBox="1"/>
          <p:nvPr/>
        </p:nvSpPr>
        <p:spPr>
          <a:xfrm>
            <a:off x="681317" y="1774121"/>
            <a:ext cx="10309412" cy="278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 centralized grievance system portal is an online platform designed to  facilitate the management and resolution of complaints across different departments or organizations. </a:t>
            </a:r>
          </a:p>
          <a:p>
            <a:pPr algn="just"/>
            <a:endParaRPr lang="en-US" sz="1600" b="0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It provides a single point of contact for individuals within an organization to file grievances related to any issues within the organization. </a:t>
            </a:r>
          </a:p>
          <a:p>
            <a:pPr algn="just"/>
            <a:endParaRPr lang="en-US" sz="1600" b="0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</a:rPr>
              <a:t>The portal manages grievances efficiently by registration, tracking, monitoring of complaints.</a:t>
            </a:r>
            <a:r>
              <a:rPr lang="en-US" sz="2000" b="0" dirty="0">
                <a:solidFill>
                  <a:srgbClr val="434343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</a:rPr>
              <a:t> </a:t>
            </a:r>
            <a:endParaRPr lang="en-US" sz="2000" b="0" i="0" u="none" strike="noStrike" dirty="0">
              <a:solidFill>
                <a:srgbClr val="434343"/>
              </a:solidFill>
              <a:effectLst/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58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2769149" y="2903605"/>
            <a:ext cx="7706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1ED-4C1A-1EF1-B8FE-7653B6B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436582"/>
            <a:ext cx="9875520" cy="13563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N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320C52-5F08-95DB-BFC8-9472B6E8621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80480293"/>
              </p:ext>
            </p:extLst>
          </p:nvPr>
        </p:nvGraphicFramePr>
        <p:xfrm>
          <a:off x="897276" y="1792942"/>
          <a:ext cx="10397447" cy="40819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8655">
                  <a:extLst>
                    <a:ext uri="{9D8B030D-6E8A-4147-A177-3AD203B41FA5}">
                      <a16:colId xmlns:a16="http://schemas.microsoft.com/office/drawing/2014/main" val="1469401002"/>
                    </a:ext>
                  </a:extLst>
                </a:gridCol>
                <a:gridCol w="2979043">
                  <a:extLst>
                    <a:ext uri="{9D8B030D-6E8A-4147-A177-3AD203B41FA5}">
                      <a16:colId xmlns:a16="http://schemas.microsoft.com/office/drawing/2014/main" val="441297765"/>
                    </a:ext>
                  </a:extLst>
                </a:gridCol>
                <a:gridCol w="3473833">
                  <a:extLst>
                    <a:ext uri="{9D8B030D-6E8A-4147-A177-3AD203B41FA5}">
                      <a16:colId xmlns:a16="http://schemas.microsoft.com/office/drawing/2014/main" val="3573784069"/>
                    </a:ext>
                  </a:extLst>
                </a:gridCol>
                <a:gridCol w="2985916">
                  <a:extLst>
                    <a:ext uri="{9D8B030D-6E8A-4147-A177-3AD203B41FA5}">
                      <a16:colId xmlns:a16="http://schemas.microsoft.com/office/drawing/2014/main" val="1268600446"/>
                    </a:ext>
                  </a:extLst>
                </a:gridCol>
              </a:tblGrid>
              <a:tr h="815768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TECHNOLOGIES/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99122"/>
                  </a:ext>
                </a:extLst>
              </a:tr>
              <a:tr h="841454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Traditional paper-based Grievance system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imes New Roman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aper forms, manual processing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Inefficient data management, Limited data analytics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300714"/>
                  </a:ext>
                </a:extLst>
              </a:tr>
              <a:tr h="1155832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dirty="0">
                          <a:latin typeface="Times New Roman"/>
                          <a:cs typeface="Times New Roman"/>
                          <a:sym typeface="Times New Roman"/>
                        </a:rPr>
                        <a:t>Email &amp; phone-based Grievance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mail, phone calls, manual tracking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Potential overload, Limited automation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93623243"/>
                  </a:ext>
                </a:extLst>
              </a:tr>
              <a:tr h="1037689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ragmented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digital Grievance system - by Karan Gulati from university of Hamburg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W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eb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Form(JS,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NodeJs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, MongoDB), Email integration(python, exchange server), Phone server(Twilio)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imes New Roman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centralization, Interoperability issues</a:t>
                      </a:r>
                      <a:endParaRPr sz="1800" b="0" i="0" u="none" strike="no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4151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5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2676387" y="2707899"/>
            <a:ext cx="8216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278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major project-PRC1 (B-59) (1)</Template>
  <TotalTime>655</TotalTime>
  <Words>1316</Words>
  <Application>Microsoft Office PowerPoint</Application>
  <PresentationFormat>Widescreen</PresentationFormat>
  <Paragraphs>135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Algerian</vt:lpstr>
      <vt:lpstr>Arial</vt:lpstr>
      <vt:lpstr>Bookman Old Style</vt:lpstr>
      <vt:lpstr>Calibri</vt:lpstr>
      <vt:lpstr>Corbel</vt:lpstr>
      <vt:lpstr>Montserrat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SYSTEMS</vt:lpstr>
      <vt:lpstr>PowerPoint Presentation</vt:lpstr>
      <vt:lpstr>OBJECTIVE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METHOD</vt:lpstr>
      <vt:lpstr>PowerPoint Presentation</vt:lpstr>
      <vt:lpstr>PERFORMANCE MEASURE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FUTURE WORK</vt:lpstr>
      <vt:lpstr>PowerPoint Presentation</vt:lpstr>
      <vt:lpstr>REFERENCES (BASE PAPERS)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 ashlesha</dc:creator>
  <cp:lastModifiedBy>NAGARAJ ADKI</cp:lastModifiedBy>
  <cp:revision>7</cp:revision>
  <dcterms:created xsi:type="dcterms:W3CDTF">2024-03-21T06:05:16Z</dcterms:created>
  <dcterms:modified xsi:type="dcterms:W3CDTF">2024-03-22T03:33:49Z</dcterms:modified>
</cp:coreProperties>
</file>