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72" r:id="rId3"/>
    <p:sldId id="258" r:id="rId4"/>
    <p:sldId id="273" r:id="rId5"/>
    <p:sldId id="259" r:id="rId6"/>
    <p:sldId id="270" r:id="rId7"/>
    <p:sldId id="260" r:id="rId8"/>
    <p:sldId id="271" r:id="rId9"/>
    <p:sldId id="274" r:id="rId10"/>
    <p:sldId id="275" r:id="rId11"/>
    <p:sldId id="264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Light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2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6"/>
    <p:restoredTop sz="94614"/>
  </p:normalViewPr>
  <p:slideViewPr>
    <p:cSldViewPr snapToGrid="0">
      <p:cViewPr varScale="1">
        <p:scale>
          <a:sx n="138" d="100"/>
          <a:sy n="138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36a400a6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36a400a6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36a400a6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36a400a6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4d90c064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4d90c064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4d90c06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4d90c06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622f721d6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2622f721d6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406897c858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406897c858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3F3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114145" y="-11"/>
            <a:ext cx="3038436" cy="5146816"/>
            <a:chOff x="4894945" y="-11"/>
            <a:chExt cx="3038436" cy="5146816"/>
          </a:xfrm>
        </p:grpSpPr>
        <p:sp>
          <p:nvSpPr>
            <p:cNvPr id="11" name="Google Shape;11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703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062F"/>
              </a:buClr>
              <a:buSzPts val="4000"/>
              <a:buNone/>
              <a:defRPr sz="4000">
                <a:solidFill>
                  <a:srgbClr val="E8062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 flipH="1">
            <a:off x="-7" y="3856793"/>
            <a:ext cx="2429755" cy="1286712"/>
            <a:chOff x="6714243" y="3860093"/>
            <a:chExt cx="2429755" cy="1286712"/>
          </a:xfrm>
        </p:grpSpPr>
        <p:sp>
          <p:nvSpPr>
            <p:cNvPr id="50" name="Google Shape;5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-6" y="-11"/>
            <a:ext cx="1821903" cy="1609289"/>
            <a:chOff x="608719" y="-11"/>
            <a:chExt cx="1821903" cy="1609289"/>
          </a:xfrm>
        </p:grpSpPr>
        <p:sp>
          <p:nvSpPr>
            <p:cNvPr id="63" name="Google Shape;63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oogle Shape;7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94900" y="73400"/>
            <a:ext cx="4354200" cy="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TITLE_ONLY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1"/>
          <p:cNvGrpSpPr/>
          <p:nvPr/>
        </p:nvGrpSpPr>
        <p:grpSpPr>
          <a:xfrm>
            <a:off x="0" y="4191440"/>
            <a:ext cx="9143992" cy="965968"/>
            <a:chOff x="0" y="4191440"/>
            <a:chExt cx="9143992" cy="965968"/>
          </a:xfrm>
        </p:grpSpPr>
        <p:sp>
          <p:nvSpPr>
            <p:cNvPr id="353" name="Google Shape;353;p11"/>
            <p:cNvSpPr/>
            <p:nvPr/>
          </p:nvSpPr>
          <p:spPr>
            <a:xfrm rot="10800000" flipH="1">
              <a:off x="6708419" y="419144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11"/>
            <p:cNvGrpSpPr/>
            <p:nvPr/>
          </p:nvGrpSpPr>
          <p:grpSpPr>
            <a:xfrm rot="10800000" flipH="1">
              <a:off x="0" y="4191452"/>
              <a:ext cx="9143992" cy="965956"/>
              <a:chOff x="900" y="-12"/>
              <a:chExt cx="9143992" cy="965956"/>
            </a:xfrm>
          </p:grpSpPr>
          <p:sp>
            <p:nvSpPr>
              <p:cNvPr id="355" name="Google Shape;355;p11"/>
              <p:cNvSpPr/>
              <p:nvPr/>
            </p:nvSpPr>
            <p:spPr>
              <a:xfrm>
                <a:off x="5488830" y="32254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8536629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4878953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5488830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6097065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670697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7316850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4878953" y="3225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7926751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8536629" y="321640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1219440" y="322556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7316037" y="321641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487895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5488830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6097065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853499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7926757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7925909" y="3216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3658671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4266922" y="321642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100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900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610793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1219044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182896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2438036" y="-12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900" y="3225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3048778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4266922" y="863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900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610793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1219044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426695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3657035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3048784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2438036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3047936" y="3216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 flipH="1">
                <a:off x="1828524" y="308629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2" name="Google Shape;392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2"/>
          <p:cNvGrpSpPr/>
          <p:nvPr/>
        </p:nvGrpSpPr>
        <p:grpSpPr>
          <a:xfrm>
            <a:off x="4283712" y="3856709"/>
            <a:ext cx="4860278" cy="1286730"/>
            <a:chOff x="4283712" y="3856784"/>
            <a:chExt cx="4860278" cy="1286730"/>
          </a:xfrm>
        </p:grpSpPr>
        <p:sp>
          <p:nvSpPr>
            <p:cNvPr id="395" name="Google Shape;395;p1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2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2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2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2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2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2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2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2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2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2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2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2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2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2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2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12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12"/>
          <p:cNvGrpSpPr/>
          <p:nvPr/>
        </p:nvGrpSpPr>
        <p:grpSpPr>
          <a:xfrm>
            <a:off x="892" y="-11"/>
            <a:ext cx="5467280" cy="1286712"/>
            <a:chOff x="892" y="-11"/>
            <a:chExt cx="5467280" cy="1286712"/>
          </a:xfrm>
        </p:grpSpPr>
        <p:sp>
          <p:nvSpPr>
            <p:cNvPr id="419" name="Google Shape;419;p1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2"/>
          <p:cNvSpPr/>
          <p:nvPr/>
        </p:nvSpPr>
        <p:spPr>
          <a:xfrm>
            <a:off x="620217" y="961088"/>
            <a:ext cx="607856" cy="643388"/>
          </a:xfrm>
          <a:custGeom>
            <a:avLst/>
            <a:gdLst/>
            <a:ahLst/>
            <a:cxnLst/>
            <a:rect l="l" t="t" r="r" b="b"/>
            <a:pathLst>
              <a:path w="20427" h="20037" extrusionOk="0">
                <a:moveTo>
                  <a:pt x="0" y="1"/>
                </a:moveTo>
                <a:lnTo>
                  <a:pt x="0" y="20037"/>
                </a:lnTo>
                <a:lnTo>
                  <a:pt x="20427" y="10047"/>
                </a:lnTo>
                <a:lnTo>
                  <a:pt x="0" y="1"/>
                </a:lnTo>
                <a:close/>
              </a:path>
            </a:pathLst>
          </a:custGeom>
          <a:solidFill>
            <a:srgbClr val="FFA40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2"/>
          <p:cNvSpPr/>
          <p:nvPr/>
        </p:nvSpPr>
        <p:spPr>
          <a:xfrm>
            <a:off x="620228" y="961096"/>
            <a:ext cx="607856" cy="643388"/>
          </a:xfrm>
          <a:custGeom>
            <a:avLst/>
            <a:gdLst/>
            <a:ahLst/>
            <a:cxnLst/>
            <a:rect l="l" t="t" r="r" b="b"/>
            <a:pathLst>
              <a:path w="20427" h="20037" extrusionOk="0">
                <a:moveTo>
                  <a:pt x="0" y="1"/>
                </a:moveTo>
                <a:lnTo>
                  <a:pt x="0" y="20037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ttern" type="blank">
  <p:cSld name="BLANK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3"/>
          <p:cNvGrpSpPr/>
          <p:nvPr/>
        </p:nvGrpSpPr>
        <p:grpSpPr>
          <a:xfrm>
            <a:off x="6714243" y="4182670"/>
            <a:ext cx="2429755" cy="964135"/>
            <a:chOff x="6714243" y="4182670"/>
            <a:chExt cx="2429755" cy="964135"/>
          </a:xfrm>
        </p:grpSpPr>
        <p:sp>
          <p:nvSpPr>
            <p:cNvPr id="447" name="Google Shape;447;p13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6" name="Google Shape;456;p13"/>
          <p:cNvGrpSpPr/>
          <p:nvPr/>
        </p:nvGrpSpPr>
        <p:grpSpPr>
          <a:xfrm>
            <a:off x="-6" y="-11"/>
            <a:ext cx="1823600" cy="1286764"/>
            <a:chOff x="-6" y="-11"/>
            <a:chExt cx="1823600" cy="1286764"/>
          </a:xfrm>
        </p:grpSpPr>
        <p:grpSp>
          <p:nvGrpSpPr>
            <p:cNvPr id="457" name="Google Shape;457;p13"/>
            <p:cNvGrpSpPr/>
            <p:nvPr/>
          </p:nvGrpSpPr>
          <p:grpSpPr>
            <a:xfrm>
              <a:off x="-6" y="-11"/>
              <a:ext cx="1215728" cy="1286764"/>
              <a:chOff x="608719" y="322514"/>
              <a:chExt cx="1215728" cy="1286764"/>
            </a:xfrm>
          </p:grpSpPr>
          <p:sp>
            <p:nvSpPr>
              <p:cNvPr id="458" name="Google Shape;458;p13"/>
              <p:cNvSpPr/>
              <p:nvPr/>
            </p:nvSpPr>
            <p:spPr>
              <a:xfrm>
                <a:off x="608719" y="322534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608719" y="965890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1216591" y="322514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608719" y="643313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214909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608734" y="322514"/>
                <a:ext cx="60788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13"/>
            <p:cNvSpPr/>
            <p:nvPr/>
          </p:nvSpPr>
          <p:spPr>
            <a:xfrm flipH="1">
              <a:off x="1215737" y="0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5" name="Google Shape;4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lateral pattern">
  <p:cSld name="BLANK_2"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4"/>
          <p:cNvGrpSpPr/>
          <p:nvPr/>
        </p:nvGrpSpPr>
        <p:grpSpPr>
          <a:xfrm>
            <a:off x="7323062" y="-2486"/>
            <a:ext cx="1825863" cy="5149222"/>
            <a:chOff x="6713462" y="-2486"/>
            <a:chExt cx="1825863" cy="5149222"/>
          </a:xfrm>
        </p:grpSpPr>
        <p:sp>
          <p:nvSpPr>
            <p:cNvPr id="468" name="Google Shape;468;p14"/>
            <p:cNvSpPr/>
            <p:nvPr/>
          </p:nvSpPr>
          <p:spPr>
            <a:xfrm flipH="1">
              <a:off x="7931418" y="4825925"/>
              <a:ext cx="607908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14"/>
            <p:cNvGrpSpPr/>
            <p:nvPr/>
          </p:nvGrpSpPr>
          <p:grpSpPr>
            <a:xfrm>
              <a:off x="6713462" y="-2486"/>
              <a:ext cx="1823569" cy="5146816"/>
              <a:chOff x="6109812" y="-11"/>
              <a:chExt cx="1823569" cy="5146816"/>
            </a:xfrm>
          </p:grpSpPr>
          <p:sp>
            <p:nvSpPr>
              <p:cNvPr id="470" name="Google Shape;470;p14"/>
              <p:cNvSpPr/>
              <p:nvPr/>
            </p:nvSpPr>
            <p:spPr>
              <a:xfrm>
                <a:off x="7324645" y="353931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7324645" y="4182670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7324645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6716818" y="3539314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0"/>
                    </a:moveTo>
                    <a:lnTo>
                      <a:pt x="0" y="9990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6716818" y="-11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6716818" y="4825993"/>
                <a:ext cx="607856" cy="320811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9991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9991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7324645" y="4503448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7324658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7324658" y="965890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6716831" y="965890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7324658" y="1286669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7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7324658" y="-11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6717668" y="1930025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100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7325495" y="2252602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400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6717668" y="3216737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6109812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6717668" y="1609246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6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7325495" y="1930025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6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8" name="Google Shape;488;p14"/>
          <p:cNvSpPr txBox="1">
            <a:spLocks noGrp="1"/>
          </p:cNvSpPr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14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4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491" name="Google Shape;4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_3">
    <p:bg>
      <p:bgPr>
        <a:solidFill>
          <a:srgbClr val="FFFFFF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7323062" y="-2486"/>
            <a:ext cx="1825863" cy="5149222"/>
            <a:chOff x="6713462" y="-2486"/>
            <a:chExt cx="1825863" cy="5149222"/>
          </a:xfrm>
        </p:grpSpPr>
        <p:sp>
          <p:nvSpPr>
            <p:cNvPr id="494" name="Google Shape;494;p15"/>
            <p:cNvSpPr/>
            <p:nvPr/>
          </p:nvSpPr>
          <p:spPr>
            <a:xfrm flipH="1">
              <a:off x="7931418" y="4825925"/>
              <a:ext cx="607908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15"/>
            <p:cNvGrpSpPr/>
            <p:nvPr/>
          </p:nvGrpSpPr>
          <p:grpSpPr>
            <a:xfrm>
              <a:off x="6713462" y="-2486"/>
              <a:ext cx="1823569" cy="5146816"/>
              <a:chOff x="6109812" y="-11"/>
              <a:chExt cx="1823569" cy="5146816"/>
            </a:xfrm>
          </p:grpSpPr>
          <p:sp>
            <p:nvSpPr>
              <p:cNvPr id="496" name="Google Shape;496;p15"/>
              <p:cNvSpPr/>
              <p:nvPr/>
            </p:nvSpPr>
            <p:spPr>
              <a:xfrm>
                <a:off x="7324645" y="353931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7324645" y="4182670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7324645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6716818" y="3539314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0"/>
                    </a:moveTo>
                    <a:lnTo>
                      <a:pt x="0" y="9990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6716818" y="-11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6716818" y="4825993"/>
                <a:ext cx="607856" cy="320811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9991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9991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7324645" y="4503448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7324658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7324658" y="965890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6716831" y="965890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7324658" y="1286669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7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7324658" y="-11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6717668" y="1930025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100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7325495" y="2252602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400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6717668" y="3216737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6109812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6717668" y="1609246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6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7325495" y="1930025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6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15"/>
          <p:cNvSpPr txBox="1">
            <a:spLocks noGrp="1"/>
          </p:cNvSpPr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5" name="Google Shape;51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_3_1"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</a:defRPr>
            </a:lvl1pPr>
            <a:lvl2pPr lvl="1" rtl="0">
              <a:buNone/>
              <a:defRPr>
                <a:solidFill>
                  <a:srgbClr val="999999"/>
                </a:solidFill>
              </a:defRPr>
            </a:lvl2pPr>
            <a:lvl3pPr lvl="2" rtl="0">
              <a:buNone/>
              <a:defRPr>
                <a:solidFill>
                  <a:srgbClr val="999999"/>
                </a:solidFill>
              </a:defRPr>
            </a:lvl3pPr>
            <a:lvl4pPr lvl="3" rtl="0">
              <a:buNone/>
              <a:defRPr>
                <a:solidFill>
                  <a:srgbClr val="999999"/>
                </a:solidFill>
              </a:defRPr>
            </a:lvl4pPr>
            <a:lvl5pPr lvl="4" rtl="0">
              <a:buNone/>
              <a:defRPr>
                <a:solidFill>
                  <a:srgbClr val="999999"/>
                </a:solidFill>
              </a:defRPr>
            </a:lvl5pPr>
            <a:lvl6pPr lvl="5" rtl="0">
              <a:buNone/>
              <a:defRPr>
                <a:solidFill>
                  <a:srgbClr val="999999"/>
                </a:solidFill>
              </a:defRPr>
            </a:lvl6pPr>
            <a:lvl7pPr lvl="6" rtl="0">
              <a:buNone/>
              <a:defRPr>
                <a:solidFill>
                  <a:srgbClr val="999999"/>
                </a:solidFill>
              </a:defRPr>
            </a:lvl7pPr>
            <a:lvl8pPr lvl="7" rtl="0">
              <a:buNone/>
              <a:defRPr>
                <a:solidFill>
                  <a:srgbClr val="999999"/>
                </a:solidFill>
              </a:defRPr>
            </a:lvl8pPr>
            <a:lvl9pPr lvl="8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BLANK_2_2">
    <p:bg>
      <p:bgPr>
        <a:solidFill>
          <a:srgbClr val="FFA400">
            <a:alpha val="25099"/>
          </a:srgbClr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17"/>
          <p:cNvGrpSpPr/>
          <p:nvPr/>
        </p:nvGrpSpPr>
        <p:grpSpPr>
          <a:xfrm>
            <a:off x="6713462" y="-2486"/>
            <a:ext cx="2430536" cy="5146816"/>
            <a:chOff x="6109812" y="-11"/>
            <a:chExt cx="2430536" cy="5146816"/>
          </a:xfrm>
        </p:grpSpPr>
        <p:sp>
          <p:nvSpPr>
            <p:cNvPr id="520" name="Google Shape;520;p1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17"/>
          <p:cNvSpPr/>
          <p:nvPr/>
        </p:nvSpPr>
        <p:spPr>
          <a:xfrm>
            <a:off x="8537777" y="4502581"/>
            <a:ext cx="606220" cy="643388"/>
          </a:xfrm>
          <a:custGeom>
            <a:avLst/>
            <a:gdLst/>
            <a:ahLst/>
            <a:cxnLst/>
            <a:rect l="l" t="t" r="r" b="b"/>
            <a:pathLst>
              <a:path w="20372" h="20037" extrusionOk="0">
                <a:moveTo>
                  <a:pt x="0" y="1"/>
                </a:moveTo>
                <a:lnTo>
                  <a:pt x="0" y="20036"/>
                </a:lnTo>
                <a:lnTo>
                  <a:pt x="20371" y="10046"/>
                </a:lnTo>
                <a:lnTo>
                  <a:pt x="0" y="1"/>
                </a:lnTo>
                <a:close/>
              </a:path>
            </a:pathLst>
          </a:custGeom>
          <a:solidFill>
            <a:srgbClr val="F6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7"/>
          <p:cNvSpPr/>
          <p:nvPr/>
        </p:nvSpPr>
        <p:spPr>
          <a:xfrm>
            <a:off x="8536956" y="4825918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20427" y="1"/>
                </a:moveTo>
                <a:lnTo>
                  <a:pt x="0" y="9991"/>
                </a:lnTo>
                <a:lnTo>
                  <a:pt x="20427" y="9991"/>
                </a:lnTo>
                <a:lnTo>
                  <a:pt x="2042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7"/>
          <p:cNvSpPr txBox="1">
            <a:spLocks noGrp="1"/>
          </p:cNvSpPr>
          <p:nvPr>
            <p:ph type="title"/>
          </p:nvPr>
        </p:nvSpPr>
        <p:spPr>
          <a:xfrm>
            <a:off x="685350" y="2084475"/>
            <a:ext cx="6130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2" name="Google Shape;552;p17"/>
          <p:cNvSpPr txBox="1">
            <a:spLocks noGrp="1"/>
          </p:cNvSpPr>
          <p:nvPr>
            <p:ph type="body" idx="1"/>
          </p:nvPr>
        </p:nvSpPr>
        <p:spPr>
          <a:xfrm>
            <a:off x="685350" y="2829500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553" name="Google Shape;55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23390" y="173975"/>
            <a:ext cx="4097220" cy="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C5959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76" name="Google Shape;7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32" name="Google Shape;13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simple">
  <p:cSld name="TITLE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5"/>
          <p:cNvGrpSpPr/>
          <p:nvPr/>
        </p:nvGrpSpPr>
        <p:grpSpPr>
          <a:xfrm flipH="1">
            <a:off x="7912256" y="25"/>
            <a:ext cx="1231611" cy="1654639"/>
            <a:chOff x="-4" y="44345"/>
            <a:chExt cx="1224752" cy="1599767"/>
          </a:xfrm>
        </p:grpSpPr>
        <p:sp>
          <p:nvSpPr>
            <p:cNvPr id="186" name="Google Shape;186;p5"/>
            <p:cNvSpPr/>
            <p:nvPr/>
          </p:nvSpPr>
          <p:spPr>
            <a:xfrm flipH="1">
              <a:off x="-4" y="357400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180" y="443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14819" y="1000707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5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CCCCCC"/>
                </a:solidFill>
              </a:defRPr>
            </a:lvl1pPr>
            <a:lvl2pPr lvl="1" rtl="0">
              <a:buNone/>
              <a:defRPr>
                <a:solidFill>
                  <a:srgbClr val="CCCCCC"/>
                </a:solidFill>
              </a:defRPr>
            </a:lvl2pPr>
            <a:lvl3pPr lvl="2" rtl="0">
              <a:buNone/>
              <a:defRPr>
                <a:solidFill>
                  <a:srgbClr val="CCCCCC"/>
                </a:solidFill>
              </a:defRPr>
            </a:lvl3pPr>
            <a:lvl4pPr lvl="3" rtl="0">
              <a:buNone/>
              <a:defRPr>
                <a:solidFill>
                  <a:srgbClr val="CCCCCC"/>
                </a:solidFill>
              </a:defRPr>
            </a:lvl4pPr>
            <a:lvl5pPr lvl="4" rtl="0">
              <a:buNone/>
              <a:defRPr>
                <a:solidFill>
                  <a:srgbClr val="CCCCCC"/>
                </a:solidFill>
              </a:defRPr>
            </a:lvl5pPr>
            <a:lvl6pPr lvl="5" rtl="0">
              <a:buNone/>
              <a:defRPr>
                <a:solidFill>
                  <a:srgbClr val="CCCCCC"/>
                </a:solidFill>
              </a:defRPr>
            </a:lvl6pPr>
            <a:lvl7pPr lvl="6" rtl="0">
              <a:buNone/>
              <a:defRPr>
                <a:solidFill>
                  <a:srgbClr val="CCCCCC"/>
                </a:solidFill>
              </a:defRPr>
            </a:lvl7pPr>
            <a:lvl8pPr lvl="7" rtl="0">
              <a:buNone/>
              <a:defRPr>
                <a:solidFill>
                  <a:srgbClr val="CCCCCC"/>
                </a:solidFill>
              </a:defRPr>
            </a:lvl8pPr>
            <a:lvl9pPr lvl="8" rtl="0">
              <a:buNone/>
              <a:defRPr>
                <a:solidFill>
                  <a:srgbClr val="CCCCC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192" name="Google Shape;19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"/>
          <p:cNvGrpSpPr/>
          <p:nvPr/>
        </p:nvGrpSpPr>
        <p:grpSpPr>
          <a:xfrm>
            <a:off x="6714243" y="4182670"/>
            <a:ext cx="2429755" cy="964135"/>
            <a:chOff x="6714243" y="4182670"/>
            <a:chExt cx="2429755" cy="964135"/>
          </a:xfrm>
        </p:grpSpPr>
        <p:sp>
          <p:nvSpPr>
            <p:cNvPr id="195" name="Google Shape;195;p6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6"/>
          <p:cNvGrpSpPr/>
          <p:nvPr/>
        </p:nvGrpSpPr>
        <p:grpSpPr>
          <a:xfrm>
            <a:off x="-6" y="-11"/>
            <a:ext cx="1823600" cy="1286764"/>
            <a:chOff x="-6" y="-11"/>
            <a:chExt cx="1823600" cy="1286764"/>
          </a:xfrm>
        </p:grpSpPr>
        <p:grpSp>
          <p:nvGrpSpPr>
            <p:cNvPr id="204" name="Google Shape;204;p6"/>
            <p:cNvGrpSpPr/>
            <p:nvPr/>
          </p:nvGrpSpPr>
          <p:grpSpPr>
            <a:xfrm>
              <a:off x="-6" y="-11"/>
              <a:ext cx="1215728" cy="1286764"/>
              <a:chOff x="608719" y="322514"/>
              <a:chExt cx="1215728" cy="1286764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608719" y="322534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608719" y="965890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1216591" y="322514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608719" y="643313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1214909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608734" y="322514"/>
                <a:ext cx="60788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6"/>
            <p:cNvSpPr/>
            <p:nvPr/>
          </p:nvSpPr>
          <p:spPr>
            <a:xfrm flipH="1">
              <a:off x="1215737" y="0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6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simple">
  <p:cSld name="TITLE_AND_BODY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7"/>
          <p:cNvGrpSpPr/>
          <p:nvPr/>
        </p:nvGrpSpPr>
        <p:grpSpPr>
          <a:xfrm>
            <a:off x="6714243" y="4182670"/>
            <a:ext cx="2429755" cy="964135"/>
            <a:chOff x="6714243" y="4182670"/>
            <a:chExt cx="2429755" cy="964135"/>
          </a:xfrm>
        </p:grpSpPr>
        <p:sp>
          <p:nvSpPr>
            <p:cNvPr id="218" name="Google Shape;218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7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7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8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32" name="Google Shape;232;p8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8"/>
          <p:cNvGrpSpPr/>
          <p:nvPr/>
        </p:nvGrpSpPr>
        <p:grpSpPr>
          <a:xfrm>
            <a:off x="-6" y="-11"/>
            <a:ext cx="1821903" cy="1609289"/>
            <a:chOff x="608719" y="-11"/>
            <a:chExt cx="1821903" cy="1609289"/>
          </a:xfrm>
        </p:grpSpPr>
        <p:sp>
          <p:nvSpPr>
            <p:cNvPr id="270" name="Google Shape;270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1" name="Google Shape;281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8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9"/>
          <p:cNvGrpSpPr/>
          <p:nvPr/>
        </p:nvGrpSpPr>
        <p:grpSpPr>
          <a:xfrm>
            <a:off x="6714243" y="4182670"/>
            <a:ext cx="2429755" cy="964135"/>
            <a:chOff x="6714243" y="4182670"/>
            <a:chExt cx="2429755" cy="964135"/>
          </a:xfrm>
        </p:grpSpPr>
        <p:sp>
          <p:nvSpPr>
            <p:cNvPr id="286" name="Google Shape;286;p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1320025" y="847350"/>
            <a:ext cx="64557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9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7" name="Google Shape;29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9"/>
          <p:cNvGrpSpPr/>
          <p:nvPr/>
        </p:nvGrpSpPr>
        <p:grpSpPr>
          <a:xfrm>
            <a:off x="-6" y="-11"/>
            <a:ext cx="1823600" cy="1286764"/>
            <a:chOff x="-6" y="-11"/>
            <a:chExt cx="1823600" cy="1286764"/>
          </a:xfrm>
        </p:grpSpPr>
        <p:grpSp>
          <p:nvGrpSpPr>
            <p:cNvPr id="299" name="Google Shape;299;p9"/>
            <p:cNvGrpSpPr/>
            <p:nvPr/>
          </p:nvGrpSpPr>
          <p:grpSpPr>
            <a:xfrm>
              <a:off x="-6" y="-11"/>
              <a:ext cx="1215728" cy="1286764"/>
              <a:chOff x="608719" y="322514"/>
              <a:chExt cx="1215728" cy="1286764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608719" y="322534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08719" y="965890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1216591" y="322514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608719" y="643313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214909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608734" y="322514"/>
                <a:ext cx="60788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6;p9"/>
            <p:cNvSpPr/>
            <p:nvPr/>
          </p:nvSpPr>
          <p:spPr>
            <a:xfrm flipH="1">
              <a:off x="1215737" y="0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" name="Google Shape;30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0"/>
          <p:cNvGrpSpPr/>
          <p:nvPr/>
        </p:nvGrpSpPr>
        <p:grpSpPr>
          <a:xfrm>
            <a:off x="0" y="4191440"/>
            <a:ext cx="9143992" cy="965968"/>
            <a:chOff x="0" y="4191440"/>
            <a:chExt cx="9143992" cy="965968"/>
          </a:xfrm>
        </p:grpSpPr>
        <p:sp>
          <p:nvSpPr>
            <p:cNvPr id="310" name="Google Shape;310;p10"/>
            <p:cNvSpPr/>
            <p:nvPr/>
          </p:nvSpPr>
          <p:spPr>
            <a:xfrm rot="10800000" flipH="1">
              <a:off x="6708419" y="419144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10"/>
            <p:cNvGrpSpPr/>
            <p:nvPr/>
          </p:nvGrpSpPr>
          <p:grpSpPr>
            <a:xfrm rot="10800000" flipH="1">
              <a:off x="0" y="4191452"/>
              <a:ext cx="9143992" cy="965956"/>
              <a:chOff x="900" y="-12"/>
              <a:chExt cx="9143992" cy="965956"/>
            </a:xfrm>
          </p:grpSpPr>
          <p:sp>
            <p:nvSpPr>
              <p:cNvPr id="312" name="Google Shape;312;p10"/>
              <p:cNvSpPr/>
              <p:nvPr/>
            </p:nvSpPr>
            <p:spPr>
              <a:xfrm>
                <a:off x="5488830" y="32254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8536629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4878953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5488830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6097065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670697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7316850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4878953" y="3225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7926751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8536629" y="321640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1219440" y="322556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7316037" y="321641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487895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5488830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6097065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853499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7926757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7925909" y="3216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3658671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>
                <a:off x="4266922" y="321642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100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>
                <a:off x="900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0"/>
              <p:cNvSpPr/>
              <p:nvPr/>
            </p:nvSpPr>
            <p:spPr>
              <a:xfrm>
                <a:off x="610793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0"/>
              <p:cNvSpPr/>
              <p:nvPr/>
            </p:nvSpPr>
            <p:spPr>
              <a:xfrm>
                <a:off x="1219044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0"/>
              <p:cNvSpPr/>
              <p:nvPr/>
            </p:nvSpPr>
            <p:spPr>
              <a:xfrm>
                <a:off x="182896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0"/>
              <p:cNvSpPr/>
              <p:nvPr/>
            </p:nvSpPr>
            <p:spPr>
              <a:xfrm>
                <a:off x="2438036" y="-12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900" y="3225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0"/>
              <p:cNvSpPr/>
              <p:nvPr/>
            </p:nvSpPr>
            <p:spPr>
              <a:xfrm>
                <a:off x="3048778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0"/>
              <p:cNvSpPr/>
              <p:nvPr/>
            </p:nvSpPr>
            <p:spPr>
              <a:xfrm>
                <a:off x="4266922" y="863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0"/>
              <p:cNvSpPr/>
              <p:nvPr/>
            </p:nvSpPr>
            <p:spPr>
              <a:xfrm>
                <a:off x="900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0"/>
              <p:cNvSpPr/>
              <p:nvPr/>
            </p:nvSpPr>
            <p:spPr>
              <a:xfrm>
                <a:off x="610793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0"/>
              <p:cNvSpPr/>
              <p:nvPr/>
            </p:nvSpPr>
            <p:spPr>
              <a:xfrm>
                <a:off x="1219044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0"/>
              <p:cNvSpPr/>
              <p:nvPr/>
            </p:nvSpPr>
            <p:spPr>
              <a:xfrm>
                <a:off x="426695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0"/>
              <p:cNvSpPr/>
              <p:nvPr/>
            </p:nvSpPr>
            <p:spPr>
              <a:xfrm>
                <a:off x="3657035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0"/>
              <p:cNvSpPr/>
              <p:nvPr/>
            </p:nvSpPr>
            <p:spPr>
              <a:xfrm>
                <a:off x="3048784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>
                <a:off x="2438036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>
                <a:off x="3047936" y="3216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 flipH="1">
                <a:off x="1828524" y="308629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47350"/>
            <a:ext cx="645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2748"/>
              </a:buClr>
              <a:buSzPts val="2400"/>
              <a:buFont typeface="Roboto"/>
              <a:buNone/>
              <a:defRPr sz="2400" b="1">
                <a:solidFill>
                  <a:srgbClr val="F427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460875"/>
            <a:ext cx="64557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/>
              <a:buChar char="◂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/>
              <a:buChar char="◂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/>
              <a:buChar char="◂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/>
              <a:buChar char="◂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○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■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●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○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■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"/>
          <p:cNvSpPr txBox="1">
            <a:spLocks noGrp="1"/>
          </p:cNvSpPr>
          <p:nvPr>
            <p:ph type="ctrTitle"/>
          </p:nvPr>
        </p:nvSpPr>
        <p:spPr>
          <a:xfrm>
            <a:off x="1194641" y="1023009"/>
            <a:ext cx="6004800" cy="17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dirty="0">
                <a:solidFill>
                  <a:schemeClr val="dk1"/>
                </a:solidFill>
              </a:rPr>
              <a:t>		 	 	 		</a:t>
            </a:r>
            <a:endParaRPr sz="1100" b="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dirty="0">
                <a:solidFill>
                  <a:schemeClr val="dk1"/>
                </a:solidFill>
              </a:rPr>
              <a:t>				</a:t>
            </a:r>
            <a:endParaRPr sz="1100" b="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dirty="0">
                <a:solidFill>
                  <a:schemeClr val="dk1"/>
                </a:solidFill>
              </a:rPr>
              <a:t>					</a:t>
            </a:r>
            <a:endParaRPr sz="1100" b="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dirty="0">
                <a:solidFill>
                  <a:schemeClr val="dk1"/>
                </a:solidFill>
              </a:rPr>
              <a:t>Developing a Classification Model </a:t>
            </a:r>
            <a:br>
              <a:rPr lang="en-US" sz="2400" b="0" dirty="0">
                <a:solidFill>
                  <a:schemeClr val="dk1"/>
                </a:solidFill>
              </a:rPr>
            </a:br>
            <a:r>
              <a:rPr lang="en-US" sz="2400" b="0" dirty="0">
                <a:solidFill>
                  <a:schemeClr val="dk1"/>
                </a:solidFill>
              </a:rPr>
              <a:t>for </a:t>
            </a:r>
            <a:br>
              <a:rPr lang="en-US" sz="2400" b="0" dirty="0">
                <a:solidFill>
                  <a:schemeClr val="dk1"/>
                </a:solidFill>
              </a:rPr>
            </a:br>
            <a:r>
              <a:rPr lang="en-US" sz="2400" b="0" dirty="0">
                <a:solidFill>
                  <a:schemeClr val="dk1"/>
                </a:solidFill>
              </a:rPr>
              <a:t>American Sign Language</a:t>
            </a: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dirty="0">
                <a:solidFill>
                  <a:schemeClr val="dk1"/>
                </a:solidFill>
              </a:rPr>
              <a:t>				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dirty="0">
                <a:solidFill>
                  <a:schemeClr val="dk1"/>
                </a:solidFill>
              </a:rPr>
              <a:t>			</a:t>
            </a:r>
            <a:endParaRPr sz="1100" b="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dirty="0">
                <a:solidFill>
                  <a:schemeClr val="dk1"/>
                </a:solidFill>
              </a:rPr>
              <a:t>		</a:t>
            </a:r>
            <a:endParaRPr sz="1100" b="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18"/>
          <p:cNvSpPr txBox="1"/>
          <p:nvPr/>
        </p:nvSpPr>
        <p:spPr>
          <a:xfrm>
            <a:off x="539441" y="3448721"/>
            <a:ext cx="7315200" cy="118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Roboto Light"/>
                <a:ea typeface="Roboto Light"/>
                <a:cs typeface="Roboto Light"/>
                <a:sym typeface="Roboto Light"/>
              </a:rPr>
              <a:t>Pratik Narendra </a:t>
            </a:r>
            <a:r>
              <a:rPr lang="en-US" sz="1500" dirty="0" err="1">
                <a:latin typeface="Roboto Light"/>
                <a:ea typeface="Roboto Light"/>
                <a:cs typeface="Roboto Light"/>
                <a:sym typeface="Roboto Light"/>
              </a:rPr>
              <a:t>Borse</a:t>
            </a:r>
            <a:r>
              <a:rPr lang="en-US" sz="1500" dirty="0">
                <a:latin typeface="Roboto Light"/>
                <a:ea typeface="Roboto Light"/>
                <a:cs typeface="Roboto Light"/>
                <a:sym typeface="Roboto Light"/>
              </a:rPr>
              <a:t>  - A20492023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Roboto Light"/>
                <a:ea typeface="Roboto Light"/>
                <a:cs typeface="Roboto Light"/>
                <a:sym typeface="Roboto Light"/>
              </a:rPr>
              <a:t>Ashlesh Khajbage         - A20517913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Roboto Light"/>
                <a:ea typeface="Roboto Light"/>
                <a:cs typeface="Roboto Light"/>
                <a:sym typeface="Roboto Light"/>
              </a:rPr>
              <a:t>Nikhil Singh Thakur      - A20528528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E3054-B8C0-2B4B-3F3B-99BFD0598F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FE8A6-CB34-9AE2-F09D-C9917257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Decision Tree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E24B9-9797-4889-D7D1-D2D5BE45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50" y="1784350"/>
            <a:ext cx="6413500" cy="157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F80EE-0AEC-77CB-24FE-3898EB83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50" y="3686133"/>
            <a:ext cx="6045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24" name="Google Shape;724;p26"/>
          <p:cNvSpPr txBox="1">
            <a:spLocks noGrp="1"/>
          </p:cNvSpPr>
          <p:nvPr>
            <p:ph type="title"/>
          </p:nvPr>
        </p:nvSpPr>
        <p:spPr>
          <a:xfrm>
            <a:off x="953550" y="679375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192E7-73E2-4632-4612-67F0DDBC25FA}"/>
              </a:ext>
            </a:extLst>
          </p:cNvPr>
          <p:cNvSpPr txBox="1"/>
          <p:nvPr/>
        </p:nvSpPr>
        <p:spPr>
          <a:xfrm>
            <a:off x="1309255" y="1548246"/>
            <a:ext cx="63384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1. Perform comparative analysis of the classification models.</a:t>
            </a:r>
          </a:p>
          <a:p>
            <a:pPr marL="342900" indent="-342900">
              <a:buAutoNum type="arabicPeriod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2. </a:t>
            </a:r>
            <a:r>
              <a:rPr lang="en-US" dirty="0">
                <a:effectLst/>
                <a:latin typeface="Helvetica Neue" panose="02000503000000020004" pitchFamily="2" charset="0"/>
              </a:rPr>
              <a:t>Implement a CNN model and compare its accuracy with the previous models.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3. </a:t>
            </a:r>
            <a:r>
              <a:rPr lang="en-US" dirty="0">
                <a:effectLst/>
                <a:latin typeface="Helvetica Neue" panose="02000503000000020004" pitchFamily="2" charset="0"/>
              </a:rPr>
              <a:t>Get real-time video input and perform real-time classification of hand gestures.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400">
            <a:alpha val="25099"/>
          </a:srgbClr>
        </a:solid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0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5" name="Google Shape;835;p30"/>
          <p:cNvSpPr txBox="1">
            <a:spLocks noGrp="1"/>
          </p:cNvSpPr>
          <p:nvPr>
            <p:ph type="subTitle" idx="1"/>
          </p:nvPr>
        </p:nvSpPr>
        <p:spPr>
          <a:xfrm>
            <a:off x="685800" y="2687648"/>
            <a:ext cx="4252500" cy="16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Any Questions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30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012D4-A9CC-C04A-7AE3-053658F43D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E94A12-6142-9AE9-5751-27E928B6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84" y="630485"/>
            <a:ext cx="7236900" cy="6681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06015-948E-D289-131D-BEE5CB96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682" y="1632496"/>
            <a:ext cx="7755477" cy="3447554"/>
          </a:xfrm>
        </p:spPr>
        <p:txBody>
          <a:bodyPr/>
          <a:lstStyle/>
          <a:p>
            <a:r>
              <a:rPr lang="en-US" sz="1400" dirty="0">
                <a:latin typeface=""/>
              </a:rPr>
              <a:t>American Sign Language (ASL), is a natural language that serves as the predominant sign language of deaf communities in the United States of America and Canada. </a:t>
            </a:r>
          </a:p>
          <a:p>
            <a:endParaRPr lang="en-US" sz="1400" dirty="0">
              <a:latin typeface=""/>
            </a:endParaRPr>
          </a:p>
          <a:p>
            <a:r>
              <a:rPr lang="en-US" sz="1400" dirty="0">
                <a:latin typeface=""/>
              </a:rPr>
              <a:t>ASL is a complete and organized visual language.</a:t>
            </a:r>
          </a:p>
          <a:p>
            <a:endParaRPr lang="en-US" sz="1400" dirty="0">
              <a:latin typeface=""/>
            </a:endParaRPr>
          </a:p>
          <a:p>
            <a:r>
              <a:rPr lang="en-US" sz="1400" dirty="0">
                <a:effectLst/>
                <a:latin typeface=""/>
              </a:rPr>
              <a:t>The goal of developing an American Sign Language (ASL) classification model is to enable a computer to recognize and understand ASL signs automatically. </a:t>
            </a:r>
          </a:p>
          <a:p>
            <a:r>
              <a:rPr lang="en-US" sz="1400" dirty="0">
                <a:effectLst/>
                <a:latin typeface=""/>
              </a:rPr>
              <a:t>This can be used for a variety of purposes, including </a:t>
            </a:r>
          </a:p>
          <a:p>
            <a:pPr lvl="1"/>
            <a:r>
              <a:rPr lang="en-US" sz="1400" dirty="0">
                <a:effectLst/>
                <a:latin typeface=""/>
              </a:rPr>
              <a:t>Assisting deaf people in communicating, </a:t>
            </a:r>
          </a:p>
          <a:p>
            <a:pPr lvl="1"/>
            <a:r>
              <a:rPr lang="en-US" sz="1400" dirty="0">
                <a:effectLst/>
                <a:latin typeface=""/>
              </a:rPr>
              <a:t>Translating sign language,</a:t>
            </a:r>
          </a:p>
          <a:p>
            <a:pPr lvl="1"/>
            <a:r>
              <a:rPr lang="en-US" sz="1400" dirty="0">
                <a:effectLst/>
                <a:latin typeface=""/>
              </a:rPr>
              <a:t>In developing educational tools for learning ASL.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5FADB-7F85-51DA-29DD-C25B03BF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308" y="239448"/>
            <a:ext cx="3244851" cy="13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0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72" name="Google Shape;572;p20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73" name="Google Shape;573;p20"/>
          <p:cNvSpPr txBox="1">
            <a:spLocks noGrp="1"/>
          </p:cNvSpPr>
          <p:nvPr>
            <p:ph type="body" idx="1"/>
          </p:nvPr>
        </p:nvSpPr>
        <p:spPr>
          <a:xfrm>
            <a:off x="851949" y="1975400"/>
            <a:ext cx="760323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effectLst/>
                <a:latin typeface=""/>
              </a:rPr>
              <a:t>The objective of our project is to design and develop a highly accurate real-time classification model capable of recognizing and interpreting American Sign Language (ASL) gestures from video data.  </a:t>
            </a:r>
          </a:p>
          <a:p>
            <a:pPr marL="114300" indent="0">
              <a:buNone/>
            </a:pPr>
            <a:endParaRPr lang="en-US" sz="1600" dirty="0">
              <a:latin typeface=""/>
            </a:endParaRPr>
          </a:p>
          <a:p>
            <a:pPr marL="114300" indent="0">
              <a:buNone/>
            </a:pPr>
            <a:r>
              <a:rPr lang="en-US" sz="1600" dirty="0">
                <a:effectLst/>
                <a:latin typeface=""/>
              </a:rPr>
              <a:t>ASL signs may involve multiple visual features, such as handshape, movement, and location.</a:t>
            </a:r>
          </a:p>
          <a:p>
            <a:pPr marL="114300" indent="0">
              <a:buNone/>
            </a:pPr>
            <a:endParaRPr lang="en-US" sz="1600" dirty="0">
              <a:effectLst/>
              <a:latin typeface=""/>
            </a:endParaRPr>
          </a:p>
          <a:p>
            <a:pPr marL="114300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2247A-F193-3090-5C9F-3FD75A10E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BC097C-2834-A28E-7ED4-DA54B035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Source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8EA70-EEAE-1672-49DC-39C7DB2F9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883" y="1359275"/>
            <a:ext cx="4033317" cy="2902500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 datasets are sourced from Kaggle.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 created an additional test dataset which is similar to the testing dataset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1.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8E7F8A-D5BE-E1D8-7C7B-4F7F137A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3218"/>
              </p:ext>
            </p:extLst>
          </p:nvPr>
        </p:nvGraphicFramePr>
        <p:xfrm>
          <a:off x="4572000" y="660022"/>
          <a:ext cx="4033317" cy="3823456"/>
        </p:xfrm>
        <a:graphic>
          <a:graphicData uri="http://schemas.openxmlformats.org/drawingml/2006/table">
            <a:tbl>
              <a:tblPr/>
              <a:tblGrid>
                <a:gridCol w="1091037">
                  <a:extLst>
                    <a:ext uri="{9D8B030D-6E8A-4147-A177-3AD203B41FA5}">
                      <a16:colId xmlns:a16="http://schemas.microsoft.com/office/drawing/2014/main" val="1325943575"/>
                    </a:ext>
                  </a:extLst>
                </a:gridCol>
                <a:gridCol w="2942280">
                  <a:extLst>
                    <a:ext uri="{9D8B030D-6E8A-4147-A177-3AD203B41FA5}">
                      <a16:colId xmlns:a16="http://schemas.microsoft.com/office/drawing/2014/main" val="482795838"/>
                    </a:ext>
                  </a:extLst>
                </a:gridCol>
              </a:tblGrid>
              <a:tr h="503514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71931" marR="52313" marT="104626" marB="104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000" dirty="0">
                        <a:effectLst/>
                      </a:endParaRPr>
                    </a:p>
                  </a:txBody>
                  <a:tcPr marL="71931" marR="52313" marT="104626" marB="1046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3409"/>
                  </a:ext>
                </a:extLst>
              </a:tr>
              <a:tr h="14974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1</a:t>
                      </a:r>
                      <a:endParaRPr lang="en-US" sz="1000" dirty="0">
                        <a:effectLst/>
                      </a:endParaRPr>
                    </a:p>
                  </a:txBody>
                  <a:tcPr marL="71931" marR="52313" marT="71931" marB="10462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training data set contains 87,000 images.</a:t>
                      </a:r>
                    </a:p>
                    <a:p>
                      <a:pPr marL="171450" indent="-1714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Dimension of images - 200x200 pixels.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 There are 29 classes, of which 26 are for the letters A-Z and 3 classes for </a:t>
                      </a:r>
                      <a:r>
                        <a:rPr lang="en-US" sz="12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SPACE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2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DELETE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and </a:t>
                      </a:r>
                      <a:r>
                        <a:rPr lang="en-US" sz="12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NOTHING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sz="900" dirty="0">
                        <a:effectLst/>
                      </a:endParaRPr>
                    </a:p>
                  </a:txBody>
                  <a:tcPr marL="71931" marR="52313" marT="71931" marB="10462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356442"/>
                  </a:ext>
                </a:extLst>
              </a:tr>
              <a:tr h="10724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2</a:t>
                      </a:r>
                      <a:endParaRPr lang="en-US" sz="1000" dirty="0">
                        <a:effectLst/>
                      </a:endParaRPr>
                    </a:p>
                  </a:txBody>
                  <a:tcPr marL="71931" marR="52313" marT="71931" marB="10462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dataset contains 27000 images of the alphabet signed in ASL. </a:t>
                      </a:r>
                    </a:p>
                    <a:p>
                      <a:pPr marL="285750" marR="0" indent="-28575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Each image is 512 x 512.</a:t>
                      </a:r>
                    </a:p>
                    <a:p>
                      <a:pPr marL="285750" marR="0" indent="-28575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Within each set, there are 27 folders, one for each letter and an extra folder of random backgrounds. </a:t>
                      </a:r>
                    </a:p>
                    <a:p>
                      <a:pPr marL="285750" marR="0" indent="-28575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Each training folder contains 900 examples while each testing folder contains 100 examples.</a:t>
                      </a:r>
                    </a:p>
                  </a:txBody>
                  <a:tcPr marL="71931" marR="52313" marT="71931" marB="10462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3755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44C1CFB-B3BC-48EA-FA45-C31934CFE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1460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9" name="Google Shape;579;p21"/>
          <p:cNvSpPr txBox="1">
            <a:spLocks noGrp="1"/>
          </p:cNvSpPr>
          <p:nvPr>
            <p:ph type="title"/>
          </p:nvPr>
        </p:nvSpPr>
        <p:spPr>
          <a:xfrm>
            <a:off x="978600" y="6088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grpSp>
        <p:nvGrpSpPr>
          <p:cNvPr id="580" name="Google Shape;580;p21"/>
          <p:cNvGrpSpPr/>
          <p:nvPr/>
        </p:nvGrpSpPr>
        <p:grpSpPr>
          <a:xfrm>
            <a:off x="5632317" y="1189775"/>
            <a:ext cx="3305700" cy="3440442"/>
            <a:chOff x="5632317" y="1189775"/>
            <a:chExt cx="3305700" cy="3440442"/>
          </a:xfrm>
        </p:grpSpPr>
        <p:sp>
          <p:nvSpPr>
            <p:cNvPr id="581" name="Google Shape;581;p2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dirty="0">
                <a:effectLst/>
                <a:latin typeface="Helvetica Neue" panose="02000503000000020004" pitchFamily="2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/>
                  <a:latin typeface=""/>
                </a:rPr>
                <a:t>Data Encoding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1"/>
            <p:cNvSpPr txBox="1"/>
            <p:nvPr/>
          </p:nvSpPr>
          <p:spPr>
            <a:xfrm>
              <a:off x="6252439" y="2014517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200" dirty="0">
                  <a:latin typeface=""/>
                </a:rPr>
                <a:t>After Data Transformation, we converted </a:t>
              </a:r>
              <a:r>
                <a:rPr lang="en-US" sz="1200" dirty="0">
                  <a:effectLst/>
                  <a:latin typeface=""/>
                </a:rPr>
                <a:t>images or videos into numerical arrays or tensors</a:t>
              </a:r>
              <a:r>
                <a:rPr lang="en-US" sz="1200" dirty="0">
                  <a:latin typeface=""/>
                </a:rPr>
                <a:t>.</a:t>
              </a:r>
              <a:endParaRPr lang="en-US" sz="1200" dirty="0">
                <a:effectLst/>
                <a:latin typeface=""/>
              </a:endParaRPr>
            </a:p>
            <a:p>
              <a:pPr>
                <a:lnSpc>
                  <a:spcPct val="115000"/>
                </a:lnSpc>
              </a:pPr>
              <a:endParaRPr lang="en-US" sz="1200" dirty="0">
                <a:latin typeface=""/>
              </a:endParaRPr>
            </a:p>
            <a:p>
              <a:pPr>
                <a:lnSpc>
                  <a:spcPct val="115000"/>
                </a:lnSpc>
              </a:pPr>
              <a:r>
                <a:rPr lang="en-US" sz="1200" dirty="0">
                  <a:effectLst/>
                  <a:latin typeface=""/>
                </a:rPr>
                <a:t>We encoded any temporal or spatial information for sequential or spatial modeling. </a:t>
              </a:r>
            </a:p>
            <a:p>
              <a:pPr>
                <a:lnSpc>
                  <a:spcPct val="115000"/>
                </a:lnSpc>
              </a:pPr>
              <a:endParaRPr lang="en-US" sz="1200" dirty="0">
                <a:latin typeface="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-US" sz="1200" dirty="0">
                  <a:latin typeface=""/>
                  <a:ea typeface="Roboto"/>
                  <a:cs typeface="Roboto"/>
                  <a:sym typeface="Roboto"/>
                </a:rPr>
                <a:t>In our project we have implemented One-hot-encoding.</a:t>
              </a:r>
              <a:endParaRPr sz="1200" dirty="0">
                <a:latin typeface="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3" name="Google Shape;583;p21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584" name="Google Shape;584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/>
                  <a:latin typeface=""/>
                </a:rPr>
                <a:t>Data Cleaning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2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200" dirty="0">
                  <a:latin typeface=""/>
                </a:rPr>
                <a:t>T</a:t>
              </a:r>
              <a:r>
                <a:rPr lang="en-US" sz="1200" dirty="0">
                  <a:effectLst/>
                  <a:latin typeface=""/>
                </a:rPr>
                <a:t>his step involves removing any irrelevant or redundant data from the dataset.</a:t>
              </a:r>
            </a:p>
            <a:p>
              <a:endParaRPr lang="en-US" sz="1200" dirty="0">
                <a:latin typeface=""/>
              </a:endParaRPr>
            </a:p>
            <a:p>
              <a:endParaRPr lang="en-US" sz="1200" dirty="0">
                <a:latin typeface=""/>
              </a:endParaRPr>
            </a:p>
            <a:p>
              <a:r>
                <a:rPr lang="en-US" sz="1200" dirty="0">
                  <a:latin typeface=""/>
                </a:rPr>
                <a:t>We </a:t>
              </a:r>
              <a:r>
                <a:rPr lang="en-US" sz="1200" b="1" dirty="0">
                  <a:latin typeface=""/>
                </a:rPr>
                <a:t>removed outlier </a:t>
              </a:r>
              <a:r>
                <a:rPr lang="en-US" sz="1200" dirty="0">
                  <a:latin typeface=""/>
                </a:rPr>
                <a:t>images that contain objects but not hand-gestures.</a:t>
              </a:r>
            </a:p>
            <a:p>
              <a:endParaRPr lang="en-US" sz="1200" dirty="0">
                <a:effectLst/>
                <a:latin typeface=""/>
              </a:endParaRPr>
            </a:p>
            <a:p>
              <a:endParaRPr lang="en-US" sz="1200" dirty="0">
                <a:effectLst/>
                <a:latin typeface=""/>
              </a:endParaRPr>
            </a:p>
          </p:txBody>
        </p:sp>
      </p:grpSp>
      <p:grpSp>
        <p:nvGrpSpPr>
          <p:cNvPr id="586" name="Google Shape;586;p21"/>
          <p:cNvGrpSpPr/>
          <p:nvPr/>
        </p:nvGrpSpPr>
        <p:grpSpPr>
          <a:xfrm>
            <a:off x="2861363" y="1189775"/>
            <a:ext cx="3305700" cy="3413646"/>
            <a:chOff x="2944204" y="1189775"/>
            <a:chExt cx="3305700" cy="3413646"/>
          </a:xfrm>
        </p:grpSpPr>
        <p:sp>
          <p:nvSpPr>
            <p:cNvPr id="587" name="Google Shape;587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dirty="0">
                <a:effectLst/>
                <a:latin typeface="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/>
                  <a:latin typeface=""/>
                </a:rPr>
                <a:t>Data Transformation</a:t>
              </a:r>
              <a:endParaRPr lang="en-US" dirty="0">
                <a:effectLst/>
                <a:latin typeface="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8" name="Google Shape;588;p21"/>
            <p:cNvSpPr txBox="1"/>
            <p:nvPr/>
          </p:nvSpPr>
          <p:spPr>
            <a:xfrm>
              <a:off x="3536741" y="1987721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200" dirty="0">
                  <a:effectLst/>
                  <a:latin typeface=""/>
                </a:rPr>
                <a:t>ASL signs may involve multiple visual features, such as handshape, movement, and location.</a:t>
              </a:r>
            </a:p>
            <a:p>
              <a:endParaRPr lang="en-US" sz="1200" dirty="0">
                <a:latin typeface=""/>
              </a:endParaRPr>
            </a:p>
            <a:p>
              <a:r>
                <a:rPr lang="en-US" sz="1200" dirty="0">
                  <a:effectLst/>
                  <a:latin typeface=""/>
                </a:rPr>
                <a:t>In Data transformation we converted these visual features into a numerical format that can be easily processed by machine learning algorithms.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13714-F401-F25E-243D-30FF3D7B4B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9EC99-3F23-18DB-814A-8D3E208E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947B99-62C7-FA29-3592-FBFC77338E86}"/>
              </a:ext>
            </a:extLst>
          </p:cNvPr>
          <p:cNvSpPr/>
          <p:nvPr/>
        </p:nvSpPr>
        <p:spPr>
          <a:xfrm>
            <a:off x="3847763" y="3251481"/>
            <a:ext cx="1448474" cy="13594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331B44-1250-67B6-9DB2-D8795D7EC9B5}"/>
              </a:ext>
            </a:extLst>
          </p:cNvPr>
          <p:cNvSpPr/>
          <p:nvPr/>
        </p:nvSpPr>
        <p:spPr>
          <a:xfrm>
            <a:off x="7014665" y="1448350"/>
            <a:ext cx="1448474" cy="13594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2B3559-C9AE-0A01-A58E-7548144D9091}"/>
              </a:ext>
            </a:extLst>
          </p:cNvPr>
          <p:cNvSpPr/>
          <p:nvPr/>
        </p:nvSpPr>
        <p:spPr>
          <a:xfrm>
            <a:off x="953550" y="1448350"/>
            <a:ext cx="1448474" cy="13594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K-Nearest Neighbors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B94129-A7A9-6CB9-88F7-537B81170351}"/>
              </a:ext>
            </a:extLst>
          </p:cNvPr>
          <p:cNvSpPr/>
          <p:nvPr/>
        </p:nvSpPr>
        <p:spPr>
          <a:xfrm>
            <a:off x="3807715" y="1401585"/>
            <a:ext cx="1528570" cy="14639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801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03;p22">
            <a:extLst>
              <a:ext uri="{FF2B5EF4-FFF2-40B4-BE49-F238E27FC236}">
                <a16:creationId xmlns:a16="http://schemas.microsoft.com/office/drawing/2014/main" id="{AD502896-A15A-275F-50A4-46394CC6C45D}"/>
              </a:ext>
            </a:extLst>
          </p:cNvPr>
          <p:cNvSpPr/>
          <p:nvPr/>
        </p:nvSpPr>
        <p:spPr>
          <a:xfrm>
            <a:off x="2810825" y="1370863"/>
            <a:ext cx="1398819" cy="498975"/>
          </a:xfrm>
          <a:prstGeom prst="roundRect">
            <a:avLst>
              <a:gd name="adj" fmla="val 448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03;p22">
            <a:extLst>
              <a:ext uri="{FF2B5EF4-FFF2-40B4-BE49-F238E27FC236}">
                <a16:creationId xmlns:a16="http://schemas.microsoft.com/office/drawing/2014/main" id="{9F32732A-B53F-3717-3317-195184091BFC}"/>
              </a:ext>
            </a:extLst>
          </p:cNvPr>
          <p:cNvSpPr/>
          <p:nvPr/>
        </p:nvSpPr>
        <p:spPr>
          <a:xfrm>
            <a:off x="4851437" y="1726595"/>
            <a:ext cx="1398819" cy="498975"/>
          </a:xfrm>
          <a:prstGeom prst="roundRect">
            <a:avLst>
              <a:gd name="adj" fmla="val 448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953550" y="679375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Timeline and Workflow</a:t>
            </a:r>
            <a:endParaRPr dirty="0"/>
          </a:p>
        </p:txBody>
      </p:sp>
      <p:sp>
        <p:nvSpPr>
          <p:cNvPr id="595" name="Google Shape;595;p22"/>
          <p:cNvSpPr/>
          <p:nvPr/>
        </p:nvSpPr>
        <p:spPr>
          <a:xfrm rot="984884" flipH="1">
            <a:off x="7605521" y="2698830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 rot="-984884">
            <a:off x="6563774" y="2677204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 rot="984884" flipH="1">
            <a:off x="5537106" y="2691131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 rot="984884" flipH="1">
            <a:off x="1381948" y="2624220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22"/>
          <p:cNvGrpSpPr/>
          <p:nvPr/>
        </p:nvGrpSpPr>
        <p:grpSpPr>
          <a:xfrm>
            <a:off x="1711806" y="2950397"/>
            <a:ext cx="1624200" cy="984715"/>
            <a:chOff x="2773052" y="2737212"/>
            <a:chExt cx="1624200" cy="984715"/>
          </a:xfrm>
        </p:grpSpPr>
        <p:sp>
          <p:nvSpPr>
            <p:cNvPr id="601" name="Google Shape;601;p22"/>
            <p:cNvSpPr txBox="1"/>
            <p:nvPr/>
          </p:nvSpPr>
          <p:spPr>
            <a:xfrm>
              <a:off x="3191705" y="2737212"/>
              <a:ext cx="787118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 b="1" dirty="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ASL Dataset</a:t>
              </a:r>
              <a:endParaRPr sz="800" b="1" dirty="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 txBox="1"/>
            <p:nvPr/>
          </p:nvSpPr>
          <p:spPr>
            <a:xfrm>
              <a:off x="2773052" y="3097327"/>
              <a:ext cx="1624200" cy="624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900" dirty="0">
                  <a:latin typeface=""/>
                </a:rPr>
                <a:t>Collect a diverse dataset of ASL gestures and </a:t>
              </a:r>
            </a:p>
            <a:p>
              <a:pPr algn="ctr"/>
              <a:r>
                <a:rPr lang="en-US" sz="900" dirty="0">
                  <a:latin typeface=""/>
                </a:rPr>
                <a:t> pre-process the data.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9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5708580" y="2763948"/>
            <a:ext cx="1781053" cy="1201441"/>
            <a:chOff x="4665850" y="2572699"/>
            <a:chExt cx="1781053" cy="1201441"/>
          </a:xfrm>
        </p:grpSpPr>
        <p:sp>
          <p:nvSpPr>
            <p:cNvPr id="607" name="Google Shape;607;p22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 txBox="1"/>
            <p:nvPr/>
          </p:nvSpPr>
          <p:spPr>
            <a:xfrm>
              <a:off x="5038592" y="2737212"/>
              <a:ext cx="982715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Real Time Data</a:t>
              </a:r>
              <a:endParaRPr sz="8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 txBox="1"/>
            <p:nvPr/>
          </p:nvSpPr>
          <p:spPr>
            <a:xfrm>
              <a:off x="4665850" y="3107840"/>
              <a:ext cx="1781053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900" dirty="0">
                  <a:latin typeface=""/>
                </a:rPr>
                <a:t>Accept real time video input</a:t>
              </a:r>
            </a:p>
            <a:p>
              <a:pPr algn="ctr"/>
              <a:r>
                <a:rPr lang="en-US" sz="900" dirty="0">
                  <a:latin typeface=""/>
                </a:rPr>
                <a:t> and classify the hand gesture into the alphabets of the ASL. </a:t>
              </a:r>
              <a:endParaRPr lang="en-US" sz="1050" dirty="0"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2"/>
          <p:cNvSpPr/>
          <p:nvPr/>
        </p:nvSpPr>
        <p:spPr>
          <a:xfrm rot="-984884">
            <a:off x="359426" y="2624220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22"/>
          <p:cNvGrpSpPr/>
          <p:nvPr/>
        </p:nvGrpSpPr>
        <p:grpSpPr>
          <a:xfrm>
            <a:off x="602732" y="1373113"/>
            <a:ext cx="1624201" cy="1009713"/>
            <a:chOff x="1693859" y="1194176"/>
            <a:chExt cx="1624201" cy="1009713"/>
          </a:xfrm>
        </p:grpSpPr>
        <p:sp>
          <p:nvSpPr>
            <p:cNvPr id="615" name="Google Shape;615;p22"/>
            <p:cNvSpPr txBox="1"/>
            <p:nvPr/>
          </p:nvSpPr>
          <p:spPr>
            <a:xfrm>
              <a:off x="1744840" y="1927889"/>
              <a:ext cx="1505829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Gather Existing Techniques</a:t>
              </a:r>
              <a:endParaRPr sz="800" b="1" dirty="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 txBox="1"/>
            <p:nvPr/>
          </p:nvSpPr>
          <p:spPr>
            <a:xfrm>
              <a:off x="1693859" y="1194176"/>
              <a:ext cx="1624201" cy="6916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900" dirty="0">
                  <a:latin typeface=""/>
                </a:rPr>
                <a:t>Gather and review existing research on ASL recognition using machine learning techniques</a:t>
              </a:r>
              <a:r>
                <a:rPr lang="en-US" sz="800" dirty="0">
                  <a:latin typeface=""/>
                </a:rPr>
                <a:t>.</a:t>
              </a:r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792063" y="1459322"/>
            <a:ext cx="1624200" cy="1170763"/>
            <a:chOff x="5809119" y="1268285"/>
            <a:chExt cx="1624200" cy="1170763"/>
          </a:xfrm>
        </p:grpSpPr>
        <p:sp>
          <p:nvSpPr>
            <p:cNvPr id="620" name="Google Shape;620;p22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22"/>
            <p:cNvSpPr txBox="1"/>
            <p:nvPr/>
          </p:nvSpPr>
          <p:spPr>
            <a:xfrm>
              <a:off x="6034600" y="1986924"/>
              <a:ext cx="1087664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Increase Accuracy</a:t>
              </a:r>
              <a:endParaRPr sz="8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5920760" y="1268285"/>
              <a:ext cx="1446012" cy="602728"/>
            </a:xfrm>
            <a:prstGeom prst="roundRect">
              <a:avLst>
                <a:gd name="adj" fmla="val 1372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 txBox="1"/>
            <p:nvPr/>
          </p:nvSpPr>
          <p:spPr>
            <a:xfrm>
              <a:off x="5809119" y="1287770"/>
              <a:ext cx="1624200" cy="884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900" dirty="0">
                  <a:latin typeface=""/>
                </a:rPr>
                <a:t>O</a:t>
              </a:r>
              <a:r>
                <a:rPr lang="en-US" sz="900" dirty="0">
                  <a:effectLst/>
                  <a:latin typeface=""/>
                </a:rPr>
                <a:t>ptimize the model’s hyperparameters to return an even better accuracy.</a:t>
              </a:r>
              <a:r>
                <a:rPr lang="en-US" sz="900" dirty="0">
                  <a:effectLst/>
                  <a:latin typeface="TimesNewRomanPSMT"/>
                </a:rPr>
                <a:t> </a:t>
              </a:r>
              <a:endParaRPr lang="en-US" sz="900" dirty="0"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4891860" y="1714303"/>
            <a:ext cx="1275810" cy="648553"/>
            <a:chOff x="3709589" y="1410769"/>
            <a:chExt cx="1624200" cy="583199"/>
          </a:xfrm>
        </p:grpSpPr>
        <p:sp>
          <p:nvSpPr>
            <p:cNvPr id="629" name="Google Shape;629;p22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 txBox="1"/>
            <p:nvPr/>
          </p:nvSpPr>
          <p:spPr>
            <a:xfrm>
              <a:off x="3709589" y="1410769"/>
              <a:ext cx="1624200" cy="583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900" dirty="0">
                  <a:effectLst/>
                  <a:latin typeface=""/>
                </a:rPr>
                <a:t>Implement </a:t>
              </a:r>
              <a:r>
                <a:rPr lang="en-US" sz="900" b="1" dirty="0">
                  <a:effectLst/>
                  <a:latin typeface=""/>
                </a:rPr>
                <a:t>CNN </a:t>
              </a:r>
              <a:r>
                <a:rPr lang="en-US" sz="900" b="1" dirty="0">
                  <a:latin typeface=""/>
                </a:rPr>
                <a:t>Model </a:t>
              </a:r>
              <a:r>
                <a:rPr lang="en-US" sz="900" dirty="0">
                  <a:latin typeface=""/>
                </a:rPr>
                <a:t> and compute </a:t>
              </a:r>
              <a:r>
                <a:rPr lang="en-US" sz="900" dirty="0">
                  <a:effectLst/>
                  <a:latin typeface=""/>
                </a:rPr>
                <a:t>accuracy.</a:t>
              </a:r>
            </a:p>
          </p:txBody>
        </p:sp>
      </p:grpSp>
      <p:sp>
        <p:nvSpPr>
          <p:cNvPr id="9" name="Google Shape;599;p22">
            <a:extLst>
              <a:ext uri="{FF2B5EF4-FFF2-40B4-BE49-F238E27FC236}">
                <a16:creationId xmlns:a16="http://schemas.microsoft.com/office/drawing/2014/main" id="{8BDF9A5B-92F2-63FB-EB83-2B5F8EBF3718}"/>
              </a:ext>
            </a:extLst>
          </p:cNvPr>
          <p:cNvSpPr/>
          <p:nvPr/>
        </p:nvSpPr>
        <p:spPr>
          <a:xfrm rot="9892622" flipH="1">
            <a:off x="2424970" y="2638870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02;p22">
            <a:extLst>
              <a:ext uri="{FF2B5EF4-FFF2-40B4-BE49-F238E27FC236}">
                <a16:creationId xmlns:a16="http://schemas.microsoft.com/office/drawing/2014/main" id="{6652AD20-8F55-C584-F7D4-462F74AED3D5}"/>
              </a:ext>
            </a:extLst>
          </p:cNvPr>
          <p:cNvSpPr/>
          <p:nvPr/>
        </p:nvSpPr>
        <p:spPr>
          <a:xfrm rot="19810524">
            <a:off x="2380020" y="2714302"/>
            <a:ext cx="160451" cy="160451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616;p22">
            <a:extLst>
              <a:ext uri="{FF2B5EF4-FFF2-40B4-BE49-F238E27FC236}">
                <a16:creationId xmlns:a16="http://schemas.microsoft.com/office/drawing/2014/main" id="{9DCD4F68-C89E-9D9A-E25C-B0B140DD538B}"/>
              </a:ext>
            </a:extLst>
          </p:cNvPr>
          <p:cNvSpPr/>
          <p:nvPr/>
        </p:nvSpPr>
        <p:spPr>
          <a:xfrm rot="10800000">
            <a:off x="5513952" y="2297828"/>
            <a:ext cx="70695" cy="92706"/>
          </a:xfrm>
          <a:prstGeom prst="triangle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18;p22">
            <a:extLst>
              <a:ext uri="{FF2B5EF4-FFF2-40B4-BE49-F238E27FC236}">
                <a16:creationId xmlns:a16="http://schemas.microsoft.com/office/drawing/2014/main" id="{0BDDC846-E232-9C1F-2DFA-37BBED2EAE48}"/>
              </a:ext>
            </a:extLst>
          </p:cNvPr>
          <p:cNvSpPr/>
          <p:nvPr/>
        </p:nvSpPr>
        <p:spPr>
          <a:xfrm rot="19810524">
            <a:off x="1334608" y="2440359"/>
            <a:ext cx="160451" cy="160451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99;p22">
            <a:extLst>
              <a:ext uri="{FF2B5EF4-FFF2-40B4-BE49-F238E27FC236}">
                <a16:creationId xmlns:a16="http://schemas.microsoft.com/office/drawing/2014/main" id="{ACCC820A-60B1-2C6F-C0FE-9C369B293F1D}"/>
              </a:ext>
            </a:extLst>
          </p:cNvPr>
          <p:cNvSpPr/>
          <p:nvPr/>
        </p:nvSpPr>
        <p:spPr>
          <a:xfrm rot="984884" flipH="1">
            <a:off x="3480514" y="265607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99;p22">
            <a:extLst>
              <a:ext uri="{FF2B5EF4-FFF2-40B4-BE49-F238E27FC236}">
                <a16:creationId xmlns:a16="http://schemas.microsoft.com/office/drawing/2014/main" id="{A4BAC635-8CB9-FAAF-0C40-EBF9C4770522}"/>
              </a:ext>
            </a:extLst>
          </p:cNvPr>
          <p:cNvSpPr/>
          <p:nvPr/>
        </p:nvSpPr>
        <p:spPr>
          <a:xfrm rot="9892622" flipH="1">
            <a:off x="4507644" y="267181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02;p22">
            <a:extLst>
              <a:ext uri="{FF2B5EF4-FFF2-40B4-BE49-F238E27FC236}">
                <a16:creationId xmlns:a16="http://schemas.microsoft.com/office/drawing/2014/main" id="{DDBEBAF5-4B8F-79CB-6F3C-B836721186E3}"/>
              </a:ext>
            </a:extLst>
          </p:cNvPr>
          <p:cNvSpPr/>
          <p:nvPr/>
        </p:nvSpPr>
        <p:spPr>
          <a:xfrm rot="19810524">
            <a:off x="3425887" y="2431577"/>
            <a:ext cx="160451" cy="160451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02;p22">
            <a:extLst>
              <a:ext uri="{FF2B5EF4-FFF2-40B4-BE49-F238E27FC236}">
                <a16:creationId xmlns:a16="http://schemas.microsoft.com/office/drawing/2014/main" id="{C062916C-A96E-6BA9-2433-40F92A24BE51}"/>
              </a:ext>
            </a:extLst>
          </p:cNvPr>
          <p:cNvSpPr/>
          <p:nvPr/>
        </p:nvSpPr>
        <p:spPr>
          <a:xfrm rot="19810524">
            <a:off x="4492186" y="2753895"/>
            <a:ext cx="160451" cy="160451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602;p22">
            <a:extLst>
              <a:ext uri="{FF2B5EF4-FFF2-40B4-BE49-F238E27FC236}">
                <a16:creationId xmlns:a16="http://schemas.microsoft.com/office/drawing/2014/main" id="{155F1B14-E4B0-F57C-1AC7-E736524A30E3}"/>
              </a:ext>
            </a:extLst>
          </p:cNvPr>
          <p:cNvSpPr/>
          <p:nvPr/>
        </p:nvSpPr>
        <p:spPr>
          <a:xfrm rot="19810524">
            <a:off x="5473237" y="2491524"/>
            <a:ext cx="160451" cy="160451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604;p22">
            <a:extLst>
              <a:ext uri="{FF2B5EF4-FFF2-40B4-BE49-F238E27FC236}">
                <a16:creationId xmlns:a16="http://schemas.microsoft.com/office/drawing/2014/main" id="{9E408DCA-8C14-2D94-9613-888E507EDE1E}"/>
              </a:ext>
            </a:extLst>
          </p:cNvPr>
          <p:cNvSpPr txBox="1"/>
          <p:nvPr/>
        </p:nvSpPr>
        <p:spPr>
          <a:xfrm>
            <a:off x="3804539" y="3310512"/>
            <a:ext cx="1624200" cy="624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dirty="0">
                <a:latin typeface=""/>
              </a:rPr>
              <a:t>Implement ML Algorithm</a:t>
            </a:r>
            <a:br>
              <a:rPr lang="en-US" sz="900" dirty="0">
                <a:latin typeface=""/>
              </a:rPr>
            </a:br>
            <a:r>
              <a:rPr lang="en-US" sz="900" dirty="0">
                <a:latin typeface=""/>
              </a:rPr>
              <a:t>Logistic regression</a:t>
            </a:r>
            <a:br>
              <a:rPr lang="en-US" sz="900" dirty="0">
                <a:latin typeface=""/>
              </a:rPr>
            </a:br>
            <a:r>
              <a:rPr lang="en-US" sz="900" dirty="0">
                <a:latin typeface=""/>
              </a:rPr>
              <a:t>KNN, decision-Tree</a:t>
            </a: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" name="Google Shape;625;p22">
            <a:extLst>
              <a:ext uri="{FF2B5EF4-FFF2-40B4-BE49-F238E27FC236}">
                <a16:creationId xmlns:a16="http://schemas.microsoft.com/office/drawing/2014/main" id="{38FC06A7-ABA0-31DB-8375-220467994D8C}"/>
              </a:ext>
            </a:extLst>
          </p:cNvPr>
          <p:cNvGrpSpPr/>
          <p:nvPr/>
        </p:nvGrpSpPr>
        <p:grpSpPr>
          <a:xfrm>
            <a:off x="2851272" y="1377324"/>
            <a:ext cx="1275810" cy="954943"/>
            <a:chOff x="3709589" y="1410769"/>
            <a:chExt cx="1624200" cy="858715"/>
          </a:xfrm>
        </p:grpSpPr>
        <p:sp>
          <p:nvSpPr>
            <p:cNvPr id="16" name="Google Shape;627;p22">
              <a:extLst>
                <a:ext uri="{FF2B5EF4-FFF2-40B4-BE49-F238E27FC236}">
                  <a16:creationId xmlns:a16="http://schemas.microsoft.com/office/drawing/2014/main" id="{AB12C5AA-214B-8BC0-87A6-9C296BC87A4F}"/>
                </a:ext>
              </a:extLst>
            </p:cNvPr>
            <p:cNvSpPr txBox="1"/>
            <p:nvPr/>
          </p:nvSpPr>
          <p:spPr>
            <a:xfrm>
              <a:off x="4053706" y="1993484"/>
              <a:ext cx="1103754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  <a:buClr>
                  <a:schemeClr val="dk1"/>
                </a:buClr>
                <a:buSzPts val="1100"/>
              </a:pPr>
              <a:r>
                <a:rPr lang="en" sz="800" b="1" dirty="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 sz="800" b="1" dirty="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629;p22">
              <a:extLst>
                <a:ext uri="{FF2B5EF4-FFF2-40B4-BE49-F238E27FC236}">
                  <a16:creationId xmlns:a16="http://schemas.microsoft.com/office/drawing/2014/main" id="{3B40EEBD-F544-2EEC-C39D-C4980E5746CE}"/>
                </a:ext>
              </a:extLst>
            </p:cNvPr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0;p22">
              <a:extLst>
                <a:ext uri="{FF2B5EF4-FFF2-40B4-BE49-F238E27FC236}">
                  <a16:creationId xmlns:a16="http://schemas.microsoft.com/office/drawing/2014/main" id="{2DFD3D47-24B8-D547-40B7-8F589560D326}"/>
                </a:ext>
              </a:extLst>
            </p:cNvPr>
            <p:cNvSpPr txBox="1"/>
            <p:nvPr/>
          </p:nvSpPr>
          <p:spPr>
            <a:xfrm>
              <a:off x="3709589" y="1410769"/>
              <a:ext cx="1624200" cy="583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900" dirty="0">
                  <a:effectLst/>
                  <a:latin typeface=""/>
                </a:rPr>
                <a:t>Perform Data  Preprocessing</a:t>
              </a:r>
            </a:p>
          </p:txBody>
        </p:sp>
      </p:grpSp>
      <p:sp>
        <p:nvSpPr>
          <p:cNvPr id="20" name="Google Shape;616;p22">
            <a:extLst>
              <a:ext uri="{FF2B5EF4-FFF2-40B4-BE49-F238E27FC236}">
                <a16:creationId xmlns:a16="http://schemas.microsoft.com/office/drawing/2014/main" id="{3B661F5E-E216-2E4A-9F2B-E3C86D81A555}"/>
              </a:ext>
            </a:extLst>
          </p:cNvPr>
          <p:cNvSpPr/>
          <p:nvPr/>
        </p:nvSpPr>
        <p:spPr>
          <a:xfrm rot="10800000">
            <a:off x="3449591" y="1950931"/>
            <a:ext cx="99384" cy="71465"/>
          </a:xfrm>
          <a:prstGeom prst="triangle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05;p22">
            <a:extLst>
              <a:ext uri="{FF2B5EF4-FFF2-40B4-BE49-F238E27FC236}">
                <a16:creationId xmlns:a16="http://schemas.microsoft.com/office/drawing/2014/main" id="{0D311428-5DA1-F575-8B93-B0D7AA5B5A59}"/>
              </a:ext>
            </a:extLst>
          </p:cNvPr>
          <p:cNvSpPr/>
          <p:nvPr/>
        </p:nvSpPr>
        <p:spPr>
          <a:xfrm flipH="1">
            <a:off x="4524766" y="3193624"/>
            <a:ext cx="115979" cy="87727"/>
          </a:xfrm>
          <a:prstGeom prst="triangle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01;p22">
            <a:extLst>
              <a:ext uri="{FF2B5EF4-FFF2-40B4-BE49-F238E27FC236}">
                <a16:creationId xmlns:a16="http://schemas.microsoft.com/office/drawing/2014/main" id="{E0B8A109-81C4-D14F-1614-863D77C03BD6}"/>
              </a:ext>
            </a:extLst>
          </p:cNvPr>
          <p:cNvSpPr txBox="1"/>
          <p:nvPr/>
        </p:nvSpPr>
        <p:spPr>
          <a:xfrm>
            <a:off x="4143806" y="2943176"/>
            <a:ext cx="787118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dirty="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ML Model</a:t>
            </a:r>
            <a:endParaRPr sz="800" b="1" dirty="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E3054-B8C0-2B4B-3F3B-99BFD0598F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FE8A6-CB34-9AE2-F09D-C9917257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K–Nearest Neighbor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6EC42-39C6-C8E6-EE82-58954C245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A0C70-826C-7767-CACF-2AF0B477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4" y="1796501"/>
            <a:ext cx="7429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8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E3054-B8C0-2B4B-3F3B-99BFD0598F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FE8A6-CB34-9AE2-F09D-C9917257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Logistic Regression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B6D05-C407-6938-2003-062D0F50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3" y="1949450"/>
            <a:ext cx="6985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695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uous Improvement Temp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604</Words>
  <Application>Microsoft Office PowerPoint</Application>
  <PresentationFormat>On-screen Show (16:9)</PresentationFormat>
  <Paragraphs>124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Montserrat ExtraBold</vt:lpstr>
      <vt:lpstr>TimesNewRomanPSMT</vt:lpstr>
      <vt:lpstr>Montserrat</vt:lpstr>
      <vt:lpstr>Roboto</vt:lpstr>
      <vt:lpstr>Helvetica Neue</vt:lpstr>
      <vt:lpstr>Calibri</vt:lpstr>
      <vt:lpstr>Roboto Light</vt:lpstr>
      <vt:lpstr>Continuous Improvement Tempate</vt:lpstr>
      <vt:lpstr>                         Developing a Classification Model  for  American Sign Language             </vt:lpstr>
      <vt:lpstr>Introduction</vt:lpstr>
      <vt:lpstr>Problem Statement</vt:lpstr>
      <vt:lpstr>Data Source</vt:lpstr>
      <vt:lpstr>Data Preprocessing</vt:lpstr>
      <vt:lpstr>Algorithms </vt:lpstr>
      <vt:lpstr>Project Timeline and Workflow</vt:lpstr>
      <vt:lpstr>Output for K–Nearest Neighbor Model</vt:lpstr>
      <vt:lpstr>Output for Logistic Regression Model</vt:lpstr>
      <vt:lpstr>Output for Decision Tree 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Developing a classification Model for American Sign Language             </dc:title>
  <cp:lastModifiedBy>Pratik Borse</cp:lastModifiedBy>
  <cp:revision>13</cp:revision>
  <dcterms:modified xsi:type="dcterms:W3CDTF">2023-04-07T03:41:45Z</dcterms:modified>
</cp:coreProperties>
</file>