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57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FF7-E77B-4288-BF9E-0A0A6EB0B621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B64-E7F3-4DE9-A353-9B509FA9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2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FF7-E77B-4288-BF9E-0A0A6EB0B621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B64-E7F3-4DE9-A353-9B509FA9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FF7-E77B-4288-BF9E-0A0A6EB0B621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B64-E7F3-4DE9-A353-9B509FA9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FF7-E77B-4288-BF9E-0A0A6EB0B621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B64-E7F3-4DE9-A353-9B509FA9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FF7-E77B-4288-BF9E-0A0A6EB0B621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B64-E7F3-4DE9-A353-9B509FA9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6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FF7-E77B-4288-BF9E-0A0A6EB0B621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B64-E7F3-4DE9-A353-9B509FA9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7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FF7-E77B-4288-BF9E-0A0A6EB0B621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B64-E7F3-4DE9-A353-9B509FA9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FF7-E77B-4288-BF9E-0A0A6EB0B621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B64-E7F3-4DE9-A353-9B509FA9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1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FF7-E77B-4288-BF9E-0A0A6EB0B621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B64-E7F3-4DE9-A353-9B509FA9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FF7-E77B-4288-BF9E-0A0A6EB0B621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B64-E7F3-4DE9-A353-9B509FA9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0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AFF7-E77B-4288-BF9E-0A0A6EB0B621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B64-E7F3-4DE9-A353-9B509FA9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2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AFF7-E77B-4288-BF9E-0A0A6EB0B621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AB64-E7F3-4DE9-A353-9B509FA9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6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3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FF6A3-2ADB-4604-BADD-7A96E73776CD}" type="slidenum">
              <a:rPr lang="en-US"/>
              <a:pPr/>
              <a:t>10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>
                <a:solidFill>
                  <a:srgbClr val="FF0000"/>
                </a:solidFill>
              </a:rPr>
              <a:t>Inserting a Record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Use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INSERT</a:t>
            </a:r>
            <a:r>
              <a:rPr lang="en-US"/>
              <a:t>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INTO</a:t>
            </a:r>
            <a:r>
              <a:rPr lang="en-US"/>
              <a:t> operation</a:t>
            </a:r>
          </a:p>
          <a:p>
            <a:r>
              <a:rPr lang="en-US"/>
              <a:t>Basic Form</a:t>
            </a:r>
          </a:p>
          <a:p>
            <a:pPr lvl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INSERT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INTO</a:t>
            </a:r>
            <a:r>
              <a:rPr lang="en-US"/>
              <a:t> TableName (fieldName1, fieldName2)</a:t>
            </a:r>
            <a:br>
              <a:rPr lang="en-US"/>
            </a:br>
            <a:r>
              <a:rPr lang="en-US"/>
              <a:t>  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VALUES</a:t>
            </a:r>
            <a:r>
              <a:rPr lang="en-US"/>
              <a:t> (value1, value2)</a:t>
            </a:r>
          </a:p>
          <a:p>
            <a:pPr lvl="2"/>
            <a:r>
              <a:rPr lang="en-US" i="1"/>
              <a:t>TableName</a:t>
            </a:r>
            <a:r>
              <a:rPr lang="en-US"/>
              <a:t> specifies table that receives new records</a:t>
            </a:r>
          </a:p>
          <a:p>
            <a:pPr lvl="2"/>
            <a:r>
              <a:rPr lang="en-US"/>
              <a:t>Comma-separated list of field names specify the fields of </a:t>
            </a:r>
            <a:r>
              <a:rPr lang="en-US" i="1"/>
              <a:t>TableName</a:t>
            </a:r>
          </a:p>
          <a:p>
            <a:pPr lvl="3"/>
            <a:r>
              <a:rPr lang="en-US"/>
              <a:t>Specifies columns that receive new records</a:t>
            </a:r>
          </a:p>
          <a:p>
            <a:pPr lvl="2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VALUES</a:t>
            </a:r>
            <a:r>
              <a:rPr lang="en-US"/>
              <a:t> specifies data to be inserted into table</a:t>
            </a:r>
          </a:p>
          <a:p>
            <a:pPr lvl="1"/>
            <a:r>
              <a:rPr lang="en-US"/>
              <a:t>Example: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INSERT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INTO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Authors</a:t>
            </a:r>
            <a:r>
              <a:rPr lang="en-US"/>
              <a:t> (</a:t>
            </a:r>
            <a:r>
              <a:rPr lang="en-US" b="1">
                <a:latin typeface="Courier New" pitchFamily="49" charset="0"/>
              </a:rPr>
              <a:t>FirstName</a:t>
            </a:r>
            <a:r>
              <a:rPr lang="en-US"/>
              <a:t>,</a:t>
            </a:r>
            <a:br>
              <a:rPr lang="en-US"/>
            </a:br>
            <a:r>
              <a:rPr lang="en-US"/>
              <a:t>   </a:t>
            </a:r>
            <a:r>
              <a:rPr lang="en-US" b="1">
                <a:latin typeface="Courier New" pitchFamily="49" charset="0"/>
              </a:rPr>
              <a:t>LastName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YearBorn</a:t>
            </a:r>
            <a:r>
              <a:rPr lang="en-US"/>
              <a:t>)</a:t>
            </a:r>
            <a:br>
              <a:rPr lang="en-US"/>
            </a:br>
            <a:r>
              <a:rPr lang="en-US"/>
              <a:t>  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VALUES</a:t>
            </a:r>
            <a:r>
              <a:rPr lang="en-US"/>
              <a:t> (</a:t>
            </a:r>
            <a:r>
              <a:rPr lang="en-US" b="1">
                <a:latin typeface="Courier New" pitchFamily="49" charset="0"/>
              </a:rPr>
              <a:t>‘Sue’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‘Smith’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1960</a:t>
            </a:r>
            <a:r>
              <a:rPr lang="en-US"/>
              <a:t>)</a:t>
            </a:r>
          </a:p>
          <a:p>
            <a:pPr lvl="2"/>
            <a:r>
              <a:rPr lang="en-US"/>
              <a:t>Inserts three values into three columns of </a:t>
            </a:r>
            <a:r>
              <a:rPr lang="en-US" b="1">
                <a:latin typeface="Courier New" pitchFamily="49" charset="0"/>
              </a:rPr>
              <a:t>Authors</a:t>
            </a:r>
            <a:r>
              <a:rPr lang="en-US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06276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28626-DD04-4BA0-844A-88030BBFA869}" type="slidenum">
              <a:rPr lang="en-US"/>
              <a:pPr/>
              <a:t>11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>
                <a:solidFill>
                  <a:srgbClr val="FF0000"/>
                </a:solidFill>
              </a:rPr>
              <a:t>Updating a Record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Modifies data in tables (updates records)</a:t>
            </a:r>
          </a:p>
          <a:p>
            <a:r>
              <a:rPr lang="en-US" dirty="0"/>
              <a:t>Basic form: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UPDATE</a:t>
            </a:r>
            <a:r>
              <a:rPr lang="en-US" dirty="0"/>
              <a:t> </a:t>
            </a:r>
            <a:r>
              <a:rPr lang="en-US" i="1" dirty="0" err="1"/>
              <a:t>TableName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SET</a:t>
            </a:r>
            <a:r>
              <a:rPr lang="en-US" dirty="0"/>
              <a:t> </a:t>
            </a:r>
            <a:r>
              <a:rPr lang="en-US" i="1" dirty="0" err="1"/>
              <a:t>fieldName</a:t>
            </a:r>
            <a:r>
              <a:rPr lang="en-US" dirty="0"/>
              <a:t> = </a:t>
            </a:r>
            <a:r>
              <a:rPr lang="en-US" i="1" dirty="0"/>
              <a:t>value1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i="1" dirty="0"/>
              <a:t>criteria</a:t>
            </a:r>
          </a:p>
          <a:p>
            <a:pPr lvl="2"/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SET</a:t>
            </a:r>
            <a:r>
              <a:rPr lang="en-US" dirty="0"/>
              <a:t> assigns values to certain fields</a:t>
            </a:r>
          </a:p>
          <a:p>
            <a:pPr lvl="1"/>
            <a:r>
              <a:rPr lang="en-US" dirty="0"/>
              <a:t>Example: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UPDATE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Authors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SET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YearBorn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‘1969’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LastName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‘</a:t>
            </a:r>
            <a:r>
              <a:rPr lang="en-US" b="1" dirty="0" err="1">
                <a:latin typeface="Courier New" pitchFamily="49" charset="0"/>
              </a:rPr>
              <a:t>Deitel</a:t>
            </a:r>
            <a:r>
              <a:rPr lang="en-US" b="1" dirty="0">
                <a:latin typeface="Courier New" pitchFamily="49" charset="0"/>
              </a:rPr>
              <a:t>’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       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AND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FirstName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‘Paul’</a:t>
            </a:r>
          </a:p>
          <a:p>
            <a:pPr lvl="2"/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AND</a:t>
            </a:r>
            <a:r>
              <a:rPr lang="en-US" dirty="0"/>
              <a:t> states all components of selection criteria must be satisfied</a:t>
            </a:r>
          </a:p>
          <a:p>
            <a:pPr lvl="2"/>
            <a:r>
              <a:rPr lang="en-US" dirty="0"/>
              <a:t>Can replace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WHERE</a:t>
            </a:r>
            <a:r>
              <a:rPr lang="en-US" dirty="0"/>
              <a:t> clause with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AuthorID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945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C2E0-BD54-43D9-AB04-E67F6838485F}" type="slidenum">
              <a:rPr lang="en-US"/>
              <a:pPr/>
              <a:t>12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DELETE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Statement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Removes data from tables</a:t>
            </a:r>
          </a:p>
          <a:p>
            <a:r>
              <a:rPr lang="en-US" dirty="0"/>
              <a:t>Basic form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DELETE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FROM</a:t>
            </a:r>
            <a:r>
              <a:rPr lang="en-US" dirty="0"/>
              <a:t> </a:t>
            </a:r>
            <a:r>
              <a:rPr lang="en-US" i="1" dirty="0" err="1"/>
              <a:t>TableName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i="1" dirty="0"/>
              <a:t>criteria</a:t>
            </a:r>
          </a:p>
          <a:p>
            <a:pPr lvl="1"/>
            <a:r>
              <a:rPr lang="en-US" dirty="0"/>
              <a:t>Example: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DELETE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FROM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Authors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LastName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‘Smith’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AND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FirstName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‘Sue’</a:t>
            </a:r>
          </a:p>
          <a:p>
            <a:pPr lvl="2"/>
            <a:r>
              <a:rPr lang="en-US" dirty="0"/>
              <a:t>Can replace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WHERE</a:t>
            </a:r>
            <a:r>
              <a:rPr lang="en-US" dirty="0"/>
              <a:t> clause with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AuthorID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5</a:t>
            </a:r>
          </a:p>
        </p:txBody>
      </p:sp>
      <p:graphicFrame>
        <p:nvGraphicFramePr>
          <p:cNvPr id="101380" name="Object 4"/>
          <p:cNvGraphicFramePr>
            <a:graphicFrameLocks/>
          </p:cNvGraphicFramePr>
          <p:nvPr/>
        </p:nvGraphicFramePr>
        <p:xfrm>
          <a:off x="638175" y="4451350"/>
          <a:ext cx="770255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3" imgW="6120000" imgH="1414080" progId="Word.Document.8">
                  <p:embed/>
                </p:oleObj>
              </mc:Choice>
              <mc:Fallback>
                <p:oleObj name="Document" r:id="rId3" imgW="6120000" imgH="14140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4451350"/>
                        <a:ext cx="7702550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854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ACQUAINTED WITH </a:t>
            </a:r>
            <a:br>
              <a:rPr lang="en-US" dirty="0" smtClean="0"/>
            </a:br>
            <a:r>
              <a:rPr lang="en-US" dirty="0" smtClean="0"/>
              <a:t>MySQL 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SCHEMA -   </a:t>
            </a:r>
            <a:r>
              <a:rPr lang="en-US" dirty="0" smtClean="0"/>
              <a:t>a schema is structure behind data </a:t>
            </a:r>
            <a:r>
              <a:rPr lang="en-US" dirty="0" err="1" smtClean="0"/>
              <a:t>oraganization</a:t>
            </a:r>
            <a:endParaRPr lang="en-US" dirty="0" smtClean="0"/>
          </a:p>
          <a:p>
            <a:r>
              <a:rPr lang="en-US" b="1" dirty="0" smtClean="0"/>
              <a:t>It</a:t>
            </a:r>
            <a:r>
              <a:rPr lang="en-US" dirty="0" smtClean="0"/>
              <a:t> is visual representation of how different table relationships enable the schema’s underlying mission business rules for the database is created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899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     </a:t>
            </a:r>
            <a:r>
              <a:rPr lang="en-US" b="1" dirty="0" smtClean="0"/>
              <a:t>INSTALL A WORKBENCH</a:t>
            </a:r>
            <a:endParaRPr lang="en-US" b="1" dirty="0"/>
          </a:p>
          <a:p>
            <a:pPr lvl="2"/>
            <a:r>
              <a:rPr lang="en-US" dirty="0" smtClean="0"/>
              <a:t>    </a:t>
            </a:r>
            <a:r>
              <a:rPr lang="en-US" sz="3200" b="1" dirty="0" smtClean="0"/>
              <a:t>DEMO TO CREATE A  DATABASE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605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FF0000"/>
                </a:solidFill>
                <a:cs typeface="Times New Roman" pitchFamily="18" charset="0"/>
              </a:rPr>
              <a:t>Introduction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Structured Query Language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Queries relational databases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write Java programs to use SQL queries</a:t>
            </a:r>
          </a:p>
          <a:p>
            <a:pPr>
              <a:lnSpc>
                <a:spcPct val="90000"/>
              </a:lnSpc>
            </a:pPr>
            <a:r>
              <a:rPr lang="en-US" dirty="0"/>
              <a:t>Host Language, combination of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Data definition language (DDL) - defines database objects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Data manipulation language (DML) - specifies processing</a:t>
            </a:r>
          </a:p>
          <a:p>
            <a:pPr>
              <a:lnSpc>
                <a:spcPct val="90000"/>
              </a:lnSpc>
            </a:pPr>
            <a:r>
              <a:rPr lang="en-US" dirty="0"/>
              <a:t>SQL has DDL and DML </a:t>
            </a:r>
          </a:p>
          <a:p>
            <a:pPr>
              <a:lnSpc>
                <a:spcPct val="90000"/>
              </a:lnSpc>
            </a:pPr>
            <a:r>
              <a:rPr lang="en-US" dirty="0"/>
              <a:t>Relational Database Model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Logical representation of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Consider relationships between data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 concerned with implementation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8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FF0000"/>
                </a:solidFill>
                <a:cs typeface="Times New Roman" pitchFamily="18" charset="0"/>
              </a:rPr>
              <a:t>Relational Database Model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Relational database</a:t>
            </a:r>
          </a:p>
          <a:p>
            <a:pPr lvl="1"/>
            <a:r>
              <a:rPr lang="en-US"/>
              <a:t>Composed of tables</a:t>
            </a:r>
          </a:p>
          <a:p>
            <a:pPr lvl="2"/>
            <a:r>
              <a:rPr lang="en-US"/>
              <a:t>Rows called records</a:t>
            </a:r>
          </a:p>
          <a:p>
            <a:pPr lvl="2"/>
            <a:r>
              <a:rPr lang="en-US"/>
              <a:t>Columns are fields (attributes)</a:t>
            </a:r>
          </a:p>
          <a:p>
            <a:pPr lvl="1"/>
            <a:r>
              <a:rPr lang="en-US"/>
              <a:t>First field usually primary key</a:t>
            </a:r>
          </a:p>
          <a:p>
            <a:pPr lvl="2"/>
            <a:r>
              <a:rPr lang="en-US"/>
              <a:t>Unique for each record</a:t>
            </a:r>
          </a:p>
          <a:p>
            <a:pPr lvl="2"/>
            <a:r>
              <a:rPr lang="en-US"/>
              <a:t>Primary key not required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9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FF0000"/>
                </a:solidFill>
                <a:cs typeface="Times New Roman" pitchFamily="18" charset="0"/>
              </a:rPr>
              <a:t>Relational Database Model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9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Relational Database Structure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228600" y="1797050"/>
            <a:ext cx="8305800" cy="3765550"/>
            <a:chOff x="144" y="864"/>
            <a:chExt cx="5232" cy="2372"/>
          </a:xfrm>
        </p:grpSpPr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144" y="864"/>
              <a:ext cx="5220" cy="2372"/>
              <a:chOff x="240" y="816"/>
              <a:chExt cx="5220" cy="2372"/>
            </a:xfrm>
          </p:grpSpPr>
          <p:sp>
            <p:nvSpPr>
              <p:cNvPr id="39942" name="Text Box 6"/>
              <p:cNvSpPr txBox="1">
                <a:spLocks noChangeArrowheads="1"/>
              </p:cNvSpPr>
              <p:nvPr/>
            </p:nvSpPr>
            <p:spPr bwMode="auto">
              <a:xfrm>
                <a:off x="1200" y="1041"/>
                <a:ext cx="67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  <a:latin typeface="AvantGarde" pitchFamily="34" charset="0"/>
                  </a:rPr>
                  <a:t>Number</a:t>
                </a:r>
              </a:p>
            </p:txBody>
          </p:sp>
          <p:sp>
            <p:nvSpPr>
              <p:cNvPr id="39943" name="Text Box 7"/>
              <p:cNvSpPr txBox="1">
                <a:spLocks noChangeArrowheads="1"/>
              </p:cNvSpPr>
              <p:nvPr/>
            </p:nvSpPr>
            <p:spPr bwMode="auto">
              <a:xfrm>
                <a:off x="1968" y="1041"/>
                <a:ext cx="54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  <a:latin typeface="AvantGarde" pitchFamily="34" charset="0"/>
                  </a:rPr>
                  <a:t>Name</a:t>
                </a:r>
              </a:p>
            </p:txBody>
          </p:sp>
          <p:sp>
            <p:nvSpPr>
              <p:cNvPr id="39944" name="Text Box 8"/>
              <p:cNvSpPr txBox="1">
                <a:spLocks noChangeArrowheads="1"/>
              </p:cNvSpPr>
              <p:nvPr/>
            </p:nvSpPr>
            <p:spPr bwMode="auto">
              <a:xfrm>
                <a:off x="3024" y="1041"/>
                <a:ext cx="9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  <a:latin typeface="AvantGarde" pitchFamily="34" charset="0"/>
                  </a:rPr>
                  <a:t>Department</a:t>
                </a:r>
              </a:p>
            </p:txBody>
          </p:sp>
          <p:sp>
            <p:nvSpPr>
              <p:cNvPr id="39945" name="Text Box 9"/>
              <p:cNvSpPr txBox="1">
                <a:spLocks noChangeArrowheads="1"/>
              </p:cNvSpPr>
              <p:nvPr/>
            </p:nvSpPr>
            <p:spPr bwMode="auto">
              <a:xfrm>
                <a:off x="3936" y="1041"/>
                <a:ext cx="5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  <a:latin typeface="AvantGarde" pitchFamily="34" charset="0"/>
                  </a:rPr>
                  <a:t>Salary</a:t>
                </a:r>
              </a:p>
            </p:txBody>
          </p:sp>
          <p:sp>
            <p:nvSpPr>
              <p:cNvPr id="39946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041"/>
                <a:ext cx="71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000000"/>
                    </a:solidFill>
                    <a:latin typeface="AvantGarde" pitchFamily="34" charset="0"/>
                  </a:rPr>
                  <a:t>Location</a:t>
                </a:r>
              </a:p>
            </p:txBody>
          </p:sp>
          <p:sp>
            <p:nvSpPr>
              <p:cNvPr id="39947" name="Text Box 11"/>
              <p:cNvSpPr txBox="1">
                <a:spLocks noChangeArrowheads="1"/>
              </p:cNvSpPr>
              <p:nvPr/>
            </p:nvSpPr>
            <p:spPr bwMode="auto">
              <a:xfrm>
                <a:off x="1200" y="1296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23603</a:t>
                </a:r>
              </a:p>
            </p:txBody>
          </p:sp>
          <p:sp>
            <p:nvSpPr>
              <p:cNvPr id="39948" name="Text Box 12"/>
              <p:cNvSpPr txBox="1">
                <a:spLocks noChangeArrowheads="1"/>
              </p:cNvSpPr>
              <p:nvPr/>
            </p:nvSpPr>
            <p:spPr bwMode="auto">
              <a:xfrm>
                <a:off x="1200" y="1536"/>
                <a:ext cx="47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24568</a:t>
                </a:r>
              </a:p>
            </p:txBody>
          </p:sp>
          <p:sp>
            <p:nvSpPr>
              <p:cNvPr id="39949" name="Text Box 13"/>
              <p:cNvSpPr txBox="1">
                <a:spLocks noChangeArrowheads="1"/>
              </p:cNvSpPr>
              <p:nvPr/>
            </p:nvSpPr>
            <p:spPr bwMode="auto">
              <a:xfrm>
                <a:off x="1200" y="2016"/>
                <a:ext cx="47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35761</a:t>
                </a:r>
              </a:p>
            </p:txBody>
          </p:sp>
          <p:sp>
            <p:nvSpPr>
              <p:cNvPr id="39950" name="Text Box 14"/>
              <p:cNvSpPr txBox="1">
                <a:spLocks noChangeArrowheads="1"/>
              </p:cNvSpPr>
              <p:nvPr/>
            </p:nvSpPr>
            <p:spPr bwMode="auto">
              <a:xfrm>
                <a:off x="1200" y="1776"/>
                <a:ext cx="47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34589</a:t>
                </a:r>
              </a:p>
            </p:txBody>
          </p:sp>
          <p:sp>
            <p:nvSpPr>
              <p:cNvPr id="39951" name="Text Box 15"/>
              <p:cNvSpPr txBox="1">
                <a:spLocks noChangeArrowheads="1"/>
              </p:cNvSpPr>
              <p:nvPr/>
            </p:nvSpPr>
            <p:spPr bwMode="auto">
              <a:xfrm>
                <a:off x="1200" y="2256"/>
                <a:ext cx="47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47132</a:t>
                </a:r>
              </a:p>
            </p:txBody>
          </p:sp>
          <p:sp>
            <p:nvSpPr>
              <p:cNvPr id="39952" name="Text Box 16"/>
              <p:cNvSpPr txBox="1">
                <a:spLocks noChangeArrowheads="1"/>
              </p:cNvSpPr>
              <p:nvPr/>
            </p:nvSpPr>
            <p:spPr bwMode="auto">
              <a:xfrm>
                <a:off x="1200" y="2496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78321</a:t>
                </a:r>
              </a:p>
            </p:txBody>
          </p:sp>
          <p:sp>
            <p:nvSpPr>
              <p:cNvPr id="39953" name="Text Box 17"/>
              <p:cNvSpPr txBox="1">
                <a:spLocks noChangeArrowheads="1"/>
              </p:cNvSpPr>
              <p:nvPr/>
            </p:nvSpPr>
            <p:spPr bwMode="auto">
              <a:xfrm>
                <a:off x="1968" y="1296"/>
                <a:ext cx="71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JONES, A.</a:t>
                </a:r>
              </a:p>
            </p:txBody>
          </p:sp>
          <p:sp>
            <p:nvSpPr>
              <p:cNvPr id="39954" name="Text Box 18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76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KERWIN, R.</a:t>
                </a:r>
              </a:p>
            </p:txBody>
          </p:sp>
          <p:sp>
            <p:nvSpPr>
              <p:cNvPr id="39955" name="Text Box 19"/>
              <p:cNvSpPr txBox="1">
                <a:spLocks noChangeArrowheads="1"/>
              </p:cNvSpPr>
              <p:nvPr/>
            </p:nvSpPr>
            <p:spPr bwMode="auto">
              <a:xfrm>
                <a:off x="1968" y="1776"/>
                <a:ext cx="79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LARSON, P.</a:t>
                </a:r>
              </a:p>
            </p:txBody>
          </p:sp>
          <p:sp>
            <p:nvSpPr>
              <p:cNvPr id="39956" name="Text Box 20"/>
              <p:cNvSpPr txBox="1">
                <a:spLocks noChangeArrowheads="1"/>
              </p:cNvSpPr>
              <p:nvPr/>
            </p:nvSpPr>
            <p:spPr bwMode="auto">
              <a:xfrm>
                <a:off x="1968" y="2016"/>
                <a:ext cx="69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MYERS, B.</a:t>
                </a:r>
              </a:p>
            </p:txBody>
          </p:sp>
          <p:sp>
            <p:nvSpPr>
              <p:cNvPr id="39957" name="Text Box 21"/>
              <p:cNvSpPr txBox="1">
                <a:spLocks noChangeArrowheads="1"/>
              </p:cNvSpPr>
              <p:nvPr/>
            </p:nvSpPr>
            <p:spPr bwMode="auto">
              <a:xfrm>
                <a:off x="1968" y="2256"/>
                <a:ext cx="9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NEUMANN, C.</a:t>
                </a:r>
              </a:p>
            </p:txBody>
          </p:sp>
          <p:sp>
            <p:nvSpPr>
              <p:cNvPr id="39958" name="Text Box 22"/>
              <p:cNvSpPr txBox="1">
                <a:spLocks noChangeArrowheads="1"/>
              </p:cNvSpPr>
              <p:nvPr/>
            </p:nvSpPr>
            <p:spPr bwMode="auto">
              <a:xfrm>
                <a:off x="1968" y="2496"/>
                <a:ext cx="8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STEPHENS, T.</a:t>
                </a:r>
              </a:p>
            </p:txBody>
          </p:sp>
          <p:sp>
            <p:nvSpPr>
              <p:cNvPr id="39959" name="Text Box 23"/>
              <p:cNvSpPr txBox="1">
                <a:spLocks noChangeArrowheads="1"/>
              </p:cNvSpPr>
              <p:nvPr/>
            </p:nvSpPr>
            <p:spPr bwMode="auto">
              <a:xfrm>
                <a:off x="3024" y="1296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413</a:t>
                </a:r>
              </a:p>
            </p:txBody>
          </p:sp>
          <p:sp>
            <p:nvSpPr>
              <p:cNvPr id="39960" name="Text Box 24"/>
              <p:cNvSpPr txBox="1">
                <a:spLocks noChangeArrowheads="1"/>
              </p:cNvSpPr>
              <p:nvPr/>
            </p:nvSpPr>
            <p:spPr bwMode="auto">
              <a:xfrm>
                <a:off x="3024" y="1536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413</a:t>
                </a:r>
              </a:p>
            </p:txBody>
          </p:sp>
          <p:sp>
            <p:nvSpPr>
              <p:cNvPr id="39961" name="Text Box 25"/>
              <p:cNvSpPr txBox="1">
                <a:spLocks noChangeArrowheads="1"/>
              </p:cNvSpPr>
              <p:nvPr/>
            </p:nvSpPr>
            <p:spPr bwMode="auto">
              <a:xfrm>
                <a:off x="3024" y="1776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642</a:t>
                </a:r>
              </a:p>
            </p:txBody>
          </p:sp>
          <p:sp>
            <p:nvSpPr>
              <p:cNvPr id="39962" name="Text Box 26"/>
              <p:cNvSpPr txBox="1">
                <a:spLocks noChangeArrowheads="1"/>
              </p:cNvSpPr>
              <p:nvPr/>
            </p:nvSpPr>
            <p:spPr bwMode="auto">
              <a:xfrm>
                <a:off x="3024" y="2016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611</a:t>
                </a:r>
              </a:p>
            </p:txBody>
          </p:sp>
          <p:sp>
            <p:nvSpPr>
              <p:cNvPr id="39963" name="Text Box 27"/>
              <p:cNvSpPr txBox="1">
                <a:spLocks noChangeArrowheads="1"/>
              </p:cNvSpPr>
              <p:nvPr/>
            </p:nvSpPr>
            <p:spPr bwMode="auto">
              <a:xfrm>
                <a:off x="3024" y="2256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413</a:t>
                </a:r>
              </a:p>
            </p:txBody>
          </p:sp>
          <p:sp>
            <p:nvSpPr>
              <p:cNvPr id="39964" name="Text Box 28"/>
              <p:cNvSpPr txBox="1">
                <a:spLocks noChangeArrowheads="1"/>
              </p:cNvSpPr>
              <p:nvPr/>
            </p:nvSpPr>
            <p:spPr bwMode="auto">
              <a:xfrm>
                <a:off x="3024" y="2496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611</a:t>
                </a:r>
              </a:p>
            </p:txBody>
          </p:sp>
          <p:sp>
            <p:nvSpPr>
              <p:cNvPr id="39965" name="Text Box 29"/>
              <p:cNvSpPr txBox="1">
                <a:spLocks noChangeArrowheads="1"/>
              </p:cNvSpPr>
              <p:nvPr/>
            </p:nvSpPr>
            <p:spPr bwMode="auto">
              <a:xfrm>
                <a:off x="3936" y="129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1100</a:t>
                </a:r>
              </a:p>
            </p:txBody>
          </p:sp>
          <p:sp>
            <p:nvSpPr>
              <p:cNvPr id="39966" name="Text Box 30"/>
              <p:cNvSpPr txBox="1">
                <a:spLocks noChangeArrowheads="1"/>
              </p:cNvSpPr>
              <p:nvPr/>
            </p:nvSpPr>
            <p:spPr bwMode="auto">
              <a:xfrm>
                <a:off x="3936" y="153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2000</a:t>
                </a:r>
              </a:p>
            </p:txBody>
          </p:sp>
          <p:sp>
            <p:nvSpPr>
              <p:cNvPr id="39967" name="Text Box 31"/>
              <p:cNvSpPr txBox="1">
                <a:spLocks noChangeArrowheads="1"/>
              </p:cNvSpPr>
              <p:nvPr/>
            </p:nvSpPr>
            <p:spPr bwMode="auto">
              <a:xfrm>
                <a:off x="3936" y="177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1800</a:t>
                </a:r>
              </a:p>
            </p:txBody>
          </p:sp>
          <p:sp>
            <p:nvSpPr>
              <p:cNvPr id="39968" name="Text Box 32"/>
              <p:cNvSpPr txBox="1">
                <a:spLocks noChangeArrowheads="1"/>
              </p:cNvSpPr>
              <p:nvPr/>
            </p:nvSpPr>
            <p:spPr bwMode="auto">
              <a:xfrm>
                <a:off x="3936" y="201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1400</a:t>
                </a:r>
              </a:p>
            </p:txBody>
          </p:sp>
          <p:sp>
            <p:nvSpPr>
              <p:cNvPr id="39969" name="Text Box 33"/>
              <p:cNvSpPr txBox="1">
                <a:spLocks noChangeArrowheads="1"/>
              </p:cNvSpPr>
              <p:nvPr/>
            </p:nvSpPr>
            <p:spPr bwMode="auto">
              <a:xfrm>
                <a:off x="3936" y="225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9000</a:t>
                </a:r>
              </a:p>
            </p:txBody>
          </p:sp>
          <p:sp>
            <p:nvSpPr>
              <p:cNvPr id="39970" name="Text Box 34"/>
              <p:cNvSpPr txBox="1">
                <a:spLocks noChangeArrowheads="1"/>
              </p:cNvSpPr>
              <p:nvPr/>
            </p:nvSpPr>
            <p:spPr bwMode="auto">
              <a:xfrm>
                <a:off x="3936" y="2496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8000</a:t>
                </a:r>
              </a:p>
            </p:txBody>
          </p:sp>
          <p:sp>
            <p:nvSpPr>
              <p:cNvPr id="39971" name="Text Box 35"/>
              <p:cNvSpPr txBox="1">
                <a:spLocks noChangeArrowheads="1"/>
              </p:cNvSpPr>
              <p:nvPr/>
            </p:nvSpPr>
            <p:spPr bwMode="auto">
              <a:xfrm>
                <a:off x="4512" y="1296"/>
                <a:ext cx="8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NEW JERSEY</a:t>
                </a:r>
              </a:p>
            </p:txBody>
          </p:sp>
          <p:sp>
            <p:nvSpPr>
              <p:cNvPr id="39972" name="Text Box 36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8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NEW JERSEY</a:t>
                </a:r>
              </a:p>
            </p:txBody>
          </p:sp>
          <p:sp>
            <p:nvSpPr>
              <p:cNvPr id="39973" name="Text Box 3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9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LOS ANGELES</a:t>
                </a:r>
              </a:p>
            </p:txBody>
          </p:sp>
          <p:sp>
            <p:nvSpPr>
              <p:cNvPr id="39974" name="Text Box 38"/>
              <p:cNvSpPr txBox="1">
                <a:spLocks noChangeArrowheads="1"/>
              </p:cNvSpPr>
              <p:nvPr/>
            </p:nvSpPr>
            <p:spPr bwMode="auto">
              <a:xfrm>
                <a:off x="4512" y="2016"/>
                <a:ext cx="76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ORLANDO</a:t>
                </a:r>
              </a:p>
            </p:txBody>
          </p:sp>
          <p:sp>
            <p:nvSpPr>
              <p:cNvPr id="39975" name="Text Box 39"/>
              <p:cNvSpPr txBox="1">
                <a:spLocks noChangeArrowheads="1"/>
              </p:cNvSpPr>
              <p:nvPr/>
            </p:nvSpPr>
            <p:spPr bwMode="auto">
              <a:xfrm>
                <a:off x="4512" y="2256"/>
                <a:ext cx="8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NEW JERSEY</a:t>
                </a:r>
              </a:p>
            </p:txBody>
          </p:sp>
          <p:sp>
            <p:nvSpPr>
              <p:cNvPr id="39976" name="Text Box 40"/>
              <p:cNvSpPr txBox="1">
                <a:spLocks noChangeArrowheads="1"/>
              </p:cNvSpPr>
              <p:nvPr/>
            </p:nvSpPr>
            <p:spPr bwMode="auto">
              <a:xfrm>
                <a:off x="4512" y="2496"/>
                <a:ext cx="76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ORLANDO</a:t>
                </a:r>
              </a:p>
            </p:txBody>
          </p:sp>
          <p:sp>
            <p:nvSpPr>
              <p:cNvPr id="39977" name="Text Box 41"/>
              <p:cNvSpPr txBox="1">
                <a:spLocks noChangeArrowheads="1"/>
              </p:cNvSpPr>
              <p:nvPr/>
            </p:nvSpPr>
            <p:spPr bwMode="auto">
              <a:xfrm>
                <a:off x="2544" y="816"/>
                <a:ext cx="1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AvantGarde" pitchFamily="34" charset="0"/>
                  </a:rPr>
                  <a:t>Table: </a:t>
                </a:r>
                <a:r>
                  <a:rPr lang="en-US" sz="1800" b="1">
                    <a:solidFill>
                      <a:srgbClr val="000000"/>
                    </a:solidFill>
                    <a:latin typeface="AvantGarde" pitchFamily="34" charset="0"/>
                  </a:rPr>
                  <a:t>Employee</a:t>
                </a:r>
              </a:p>
            </p:txBody>
          </p:sp>
          <p:sp>
            <p:nvSpPr>
              <p:cNvPr id="39978" name="Rectangle 42"/>
              <p:cNvSpPr>
                <a:spLocks noChangeArrowheads="1"/>
              </p:cNvSpPr>
              <p:nvPr/>
            </p:nvSpPr>
            <p:spPr bwMode="auto">
              <a:xfrm>
                <a:off x="1200" y="1776"/>
                <a:ext cx="42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43"/>
              <p:cNvSpPr>
                <a:spLocks noChangeArrowheads="1"/>
              </p:cNvSpPr>
              <p:nvPr/>
            </p:nvSpPr>
            <p:spPr bwMode="auto">
              <a:xfrm>
                <a:off x="3024" y="1296"/>
                <a:ext cx="336" cy="14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Text Box 44"/>
              <p:cNvSpPr txBox="1">
                <a:spLocks noChangeArrowheads="1"/>
              </p:cNvSpPr>
              <p:nvPr/>
            </p:nvSpPr>
            <p:spPr bwMode="auto">
              <a:xfrm>
                <a:off x="240" y="1776"/>
                <a:ext cx="7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A record</a:t>
                </a:r>
              </a:p>
            </p:txBody>
          </p:sp>
          <p:sp>
            <p:nvSpPr>
              <p:cNvPr id="39981" name="Text Box 45"/>
              <p:cNvSpPr txBox="1">
                <a:spLocks noChangeArrowheads="1"/>
              </p:cNvSpPr>
              <p:nvPr/>
            </p:nvSpPr>
            <p:spPr bwMode="auto">
              <a:xfrm>
                <a:off x="2832" y="2976"/>
                <a:ext cx="7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A column</a:t>
                </a:r>
              </a:p>
            </p:txBody>
          </p:sp>
          <p:sp>
            <p:nvSpPr>
              <p:cNvPr id="39982" name="Text Box 46"/>
              <p:cNvSpPr txBox="1">
                <a:spLocks noChangeArrowheads="1"/>
              </p:cNvSpPr>
              <p:nvPr/>
            </p:nvSpPr>
            <p:spPr bwMode="auto">
              <a:xfrm>
                <a:off x="1008" y="2976"/>
                <a:ext cx="8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AvantGarde" pitchFamily="34" charset="0"/>
                  </a:rPr>
                  <a:t>Primary Key</a:t>
                </a:r>
              </a:p>
            </p:txBody>
          </p:sp>
          <p:cxnSp>
            <p:nvCxnSpPr>
              <p:cNvPr id="39983" name="AutoShape 47"/>
              <p:cNvCxnSpPr>
                <a:cxnSpLocks noChangeShapeType="1"/>
                <a:stCxn id="39981" idx="0"/>
                <a:endCxn id="39979" idx="2"/>
              </p:cNvCxnSpPr>
              <p:nvPr/>
            </p:nvCxnSpPr>
            <p:spPr bwMode="auto">
              <a:xfrm rot="16200000">
                <a:off x="3072" y="2856"/>
                <a:ext cx="2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984" name="Rectangle 48"/>
              <p:cNvSpPr>
                <a:spLocks noChangeArrowheads="1"/>
              </p:cNvSpPr>
              <p:nvPr/>
            </p:nvSpPr>
            <p:spPr bwMode="auto">
              <a:xfrm>
                <a:off x="1200" y="249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39985" name="AutoShape 49"/>
              <p:cNvCxnSpPr>
                <a:cxnSpLocks noChangeShapeType="1"/>
                <a:stCxn id="39982" idx="0"/>
                <a:endCxn id="39984" idx="2"/>
              </p:cNvCxnSpPr>
              <p:nvPr/>
            </p:nvCxnSpPr>
            <p:spPr bwMode="auto">
              <a:xfrm rot="16200000">
                <a:off x="1320" y="2856"/>
                <a:ext cx="2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986" name="Line 50"/>
              <p:cNvSpPr>
                <a:spLocks noChangeShapeType="1"/>
              </p:cNvSpPr>
              <p:nvPr/>
            </p:nvSpPr>
            <p:spPr bwMode="auto">
              <a:xfrm>
                <a:off x="864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87" name="Rectangle 51"/>
            <p:cNvSpPr>
              <a:spLocks noChangeArrowheads="1"/>
            </p:cNvSpPr>
            <p:nvPr/>
          </p:nvSpPr>
          <p:spPr bwMode="auto">
            <a:xfrm>
              <a:off x="1008" y="864"/>
              <a:ext cx="4368" cy="2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060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FF0000"/>
                </a:solidFill>
                <a:cs typeface="Times New Roman" pitchFamily="18" charset="0"/>
              </a:rPr>
              <a:t>Structured Query Language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Overview of SQL </a:t>
            </a:r>
          </a:p>
          <a:p>
            <a:pPr lvl="1"/>
            <a:r>
              <a:rPr lang="en-US" dirty="0"/>
              <a:t>SQL keywords discussed in context of complete queries</a:t>
            </a:r>
          </a:p>
          <a:p>
            <a:pPr lvl="2"/>
            <a:r>
              <a:rPr lang="en-US" dirty="0"/>
              <a:t>Some keywords beyond scope of text</a:t>
            </a:r>
          </a:p>
          <a:p>
            <a:pPr lvl="1"/>
            <a:r>
              <a:rPr lang="en-US" dirty="0"/>
              <a:t>Used to </a:t>
            </a:r>
          </a:p>
          <a:p>
            <a:pPr lvl="2"/>
            <a:r>
              <a:rPr lang="en-US" dirty="0"/>
              <a:t>Query a database</a:t>
            </a:r>
          </a:p>
          <a:p>
            <a:pPr lvl="2"/>
            <a:r>
              <a:rPr lang="en-US" dirty="0"/>
              <a:t>Insert records into a database</a:t>
            </a:r>
          </a:p>
          <a:p>
            <a:pPr lvl="2"/>
            <a:r>
              <a:rPr lang="en-US" dirty="0"/>
              <a:t>Update existing records in a database</a:t>
            </a:r>
          </a:p>
          <a:p>
            <a:r>
              <a:rPr lang="en-US" dirty="0"/>
              <a:t>SQL keywords</a:t>
            </a:r>
          </a:p>
          <a:p>
            <a:pPr lvl="1"/>
            <a:r>
              <a:rPr lang="en-US" b="1" dirty="0">
                <a:latin typeface="Courier New" pitchFamily="49" charset="0"/>
              </a:rPr>
              <a:t>SELECT, FROM, WHERE, GROUP BY, HAVING, ORDER BY</a:t>
            </a:r>
          </a:p>
        </p:txBody>
      </p:sp>
    </p:spTree>
    <p:extLst>
      <p:ext uri="{BB962C8B-B14F-4D97-AF65-F5344CB8AC3E}">
        <p14:creationId xmlns:p14="http://schemas.microsoft.com/office/powerpoint/2010/main" val="295655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FF0000"/>
                </a:solidFill>
                <a:cs typeface="Times New Roman" pitchFamily="18" charset="0"/>
              </a:rPr>
              <a:t>Basic SELECT Query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ourier New" pitchFamily="49" charset="0"/>
              </a:rPr>
              <a:t>SELECT</a:t>
            </a:r>
            <a:r>
              <a:rPr lang="en-US" sz="2800" dirty="0"/>
              <a:t> Query</a:t>
            </a:r>
          </a:p>
          <a:p>
            <a:pPr lvl="1"/>
            <a:r>
              <a:rPr lang="en-US" sz="2400" dirty="0"/>
              <a:t>Selects information from one more tables</a:t>
            </a:r>
          </a:p>
          <a:p>
            <a:pPr lvl="1"/>
            <a:r>
              <a:rPr lang="en-US" sz="2400" dirty="0"/>
              <a:t>Format</a:t>
            </a:r>
          </a:p>
          <a:p>
            <a:pPr lvl="2">
              <a:buFontTx/>
              <a:buNone/>
            </a:pPr>
            <a:r>
              <a:rPr lang="en-US" sz="2000" b="1" dirty="0">
                <a:latin typeface="Courier New" pitchFamily="49" charset="0"/>
              </a:rPr>
              <a:t>SELECT * FROM </a:t>
            </a:r>
            <a:r>
              <a:rPr lang="en-US" sz="2000" i="1" dirty="0" err="1">
                <a:latin typeface="Courier New" pitchFamily="49" charset="0"/>
              </a:rPr>
              <a:t>TableName</a:t>
            </a:r>
            <a:endParaRPr lang="en-US" sz="2000" i="1" dirty="0">
              <a:latin typeface="Courier New" pitchFamily="49" charset="0"/>
            </a:endParaRPr>
          </a:p>
          <a:p>
            <a:pPr lvl="2"/>
            <a:r>
              <a:rPr lang="en-US" sz="2000" dirty="0"/>
              <a:t>Asterisk </a:t>
            </a:r>
            <a:r>
              <a:rPr lang="en-US" sz="2000" b="1" dirty="0">
                <a:latin typeface="Courier New" pitchFamily="49" charset="0"/>
              </a:rPr>
              <a:t>*</a:t>
            </a:r>
            <a:r>
              <a:rPr lang="en-US" sz="2000" dirty="0"/>
              <a:t> - select all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SELECT * FROM Authors</a:t>
            </a:r>
          </a:p>
          <a:p>
            <a:pPr lvl="2"/>
            <a:r>
              <a:rPr lang="en-US" sz="2000" dirty="0"/>
              <a:t>Selects entire </a:t>
            </a:r>
            <a:r>
              <a:rPr lang="en-US" sz="2000" b="1" dirty="0">
                <a:latin typeface="Courier New" pitchFamily="49" charset="0"/>
              </a:rPr>
              <a:t>Authors</a:t>
            </a:r>
            <a:r>
              <a:rPr lang="en-US" sz="2000" dirty="0"/>
              <a:t> table</a:t>
            </a:r>
          </a:p>
          <a:p>
            <a:r>
              <a:rPr lang="en-US" sz="2800" dirty="0"/>
              <a:t>Selecting specific fields</a:t>
            </a:r>
          </a:p>
          <a:p>
            <a:pPr lvl="1"/>
            <a:r>
              <a:rPr lang="en-US" sz="2400" dirty="0"/>
              <a:t>Replace asterisk (</a:t>
            </a:r>
            <a:r>
              <a:rPr lang="en-US" sz="2400" b="1" dirty="0">
                <a:latin typeface="Courier New" pitchFamily="49" charset="0"/>
              </a:rPr>
              <a:t>*</a:t>
            </a:r>
            <a:r>
              <a:rPr lang="en-US" sz="2400" dirty="0"/>
              <a:t>) with comma separated list</a:t>
            </a:r>
          </a:p>
          <a:p>
            <a:pPr lvl="2"/>
            <a:r>
              <a:rPr lang="en-US" sz="2000" b="1" dirty="0">
                <a:latin typeface="Courier New" pitchFamily="49" charset="0"/>
              </a:rPr>
              <a:t>SELECT </a:t>
            </a:r>
            <a:r>
              <a:rPr lang="en-US" sz="2000" b="1" dirty="0" err="1">
                <a:latin typeface="Courier New" pitchFamily="49" charset="0"/>
              </a:rPr>
              <a:t>AuthorID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LastName</a:t>
            </a:r>
            <a:r>
              <a:rPr lang="en-US" sz="2000" b="1" dirty="0">
                <a:latin typeface="Courier New" pitchFamily="49" charset="0"/>
              </a:rPr>
              <a:t> FROM Authors</a:t>
            </a:r>
          </a:p>
          <a:p>
            <a:pPr lvl="1"/>
            <a:r>
              <a:rPr lang="en-US" sz="2400" dirty="0"/>
              <a:t>Ordered left to right</a:t>
            </a:r>
          </a:p>
          <a:p>
            <a:pPr lvl="2"/>
            <a:endParaRPr lang="en-US" dirty="0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3306763" y="5029200"/>
          <a:ext cx="6294437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6305040" imgH="1771560" progId="Word.Document.8">
                  <p:embed/>
                </p:oleObj>
              </mc:Choice>
              <mc:Fallback>
                <p:oleObj name="Document" r:id="rId3" imgW="6305040" imgH="1771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5029200"/>
                        <a:ext cx="6294437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4038600" y="5029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5562600" y="5029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9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WHERE </a:t>
            </a:r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Clause (conditions )</a:t>
            </a:r>
            <a:endParaRPr lang="en-US" sz="28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800" dirty="0"/>
              <a:t>Selection with criteria</a:t>
            </a:r>
          </a:p>
          <a:p>
            <a:pPr lvl="1"/>
            <a:r>
              <a:rPr lang="en-US" sz="2400" dirty="0"/>
              <a:t>Only select data that meets requirement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SELECT * FROM </a:t>
            </a:r>
            <a:r>
              <a:rPr lang="en-US" sz="1800" i="1" dirty="0" err="1">
                <a:latin typeface="Courier New" pitchFamily="49" charset="0"/>
              </a:rPr>
              <a:t>TableName</a:t>
            </a:r>
            <a:r>
              <a:rPr lang="en-US" sz="1800" b="1" dirty="0">
                <a:latin typeface="Courier New" pitchFamily="49" charset="0"/>
              </a:rPr>
              <a:t> WHERE </a:t>
            </a:r>
            <a:r>
              <a:rPr lang="en-US" sz="1800" i="1" dirty="0" smtClean="0">
                <a:latin typeface="Courier New" pitchFamily="49" charset="0"/>
              </a:rPr>
              <a:t>criteria</a:t>
            </a:r>
          </a:p>
          <a:p>
            <a:pPr lvl="1"/>
            <a:r>
              <a:rPr lang="en-US" sz="2400" dirty="0" smtClean="0"/>
              <a:t>Can use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and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LIKE</a:t>
            </a:r>
            <a:endParaRPr lang="en-US" sz="2400" dirty="0" smtClean="0"/>
          </a:p>
          <a:p>
            <a:pPr lvl="1"/>
            <a:r>
              <a:rPr lang="en-US" sz="2400" b="1" dirty="0" smtClean="0">
                <a:latin typeface="Courier New" pitchFamily="49" charset="0"/>
              </a:rPr>
              <a:t>LIKE</a:t>
            </a:r>
            <a:r>
              <a:rPr lang="en-US" sz="2400" dirty="0" smtClean="0"/>
              <a:t> - used for pattern matching </a:t>
            </a:r>
          </a:p>
          <a:p>
            <a:pPr lvl="2"/>
            <a:r>
              <a:rPr lang="en-US" sz="2000" dirty="0" smtClean="0"/>
              <a:t>Search for similar strings</a:t>
            </a:r>
          </a:p>
          <a:p>
            <a:pPr lvl="2"/>
            <a:r>
              <a:rPr lang="en-US" sz="2000" dirty="0" smtClean="0"/>
              <a:t>Wildcard characters </a:t>
            </a:r>
            <a:r>
              <a:rPr lang="en-US" sz="2000" b="1" dirty="0" smtClean="0">
                <a:latin typeface="Courier New" pitchFamily="49" charset="0"/>
              </a:rPr>
              <a:t>*</a:t>
            </a:r>
            <a:r>
              <a:rPr lang="en-US" sz="2000" dirty="0" smtClean="0"/>
              <a:t> and </a:t>
            </a:r>
            <a:r>
              <a:rPr lang="en-US" sz="2000" b="1" dirty="0" smtClean="0">
                <a:latin typeface="Courier New" pitchFamily="49" charset="0"/>
              </a:rPr>
              <a:t>?(</a:t>
            </a:r>
            <a:r>
              <a:rPr lang="en-US" sz="2000" dirty="0" smtClean="0"/>
              <a:t>any single character at location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lvl="1"/>
            <a:r>
              <a:rPr lang="en-US" sz="2400" b="1" dirty="0" smtClean="0">
                <a:latin typeface="Courier New" pitchFamily="49" charset="0"/>
              </a:rPr>
              <a:t>*</a:t>
            </a:r>
            <a:r>
              <a:rPr lang="en-US" sz="2400" dirty="0" smtClean="0"/>
              <a:t>  - Any number of consecutive characters at asterisk's location   Example</a:t>
            </a:r>
            <a:endParaRPr lang="en-US" sz="2400" dirty="0"/>
          </a:p>
          <a:p>
            <a:pPr lvl="2">
              <a:buFontTx/>
              <a:buNone/>
            </a:pPr>
            <a:r>
              <a:rPr lang="en-US" sz="2000" b="1" dirty="0">
                <a:latin typeface="Courier New" pitchFamily="49" charset="0"/>
              </a:rPr>
              <a:t>SELECT * FROM Authors WHERE </a:t>
            </a:r>
            <a:r>
              <a:rPr lang="en-US" sz="2000" b="1" dirty="0" err="1">
                <a:latin typeface="Courier New" pitchFamily="49" charset="0"/>
              </a:rPr>
              <a:t>YearBorn</a:t>
            </a:r>
            <a:r>
              <a:rPr lang="en-US" sz="2000" b="1" dirty="0">
                <a:latin typeface="Courier New" pitchFamily="49" charset="0"/>
              </a:rPr>
              <a:t> &gt; 1960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540608"/>
              </p:ext>
            </p:extLst>
          </p:nvPr>
        </p:nvGraphicFramePr>
        <p:xfrm>
          <a:off x="1600200" y="4953000"/>
          <a:ext cx="6181725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6177240" imgH="1771560" progId="Word.Document.8">
                  <p:embed/>
                </p:oleObj>
              </mc:Choice>
              <mc:Fallback>
                <p:oleObj name="Document" r:id="rId3" imgW="6177240" imgH="1771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53000"/>
                        <a:ext cx="6181725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67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08EE9-A05A-488A-9506-E5B9C9D4749E}" type="slidenum">
              <a:rPr lang="en-US"/>
              <a:pPr/>
              <a:t>8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GROUP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BY</a:t>
            </a:r>
            <a:r>
              <a:rPr lang="en-US" dirty="0">
                <a:solidFill>
                  <a:srgbClr val="FF0000"/>
                </a:solidFill>
              </a:rPr>
              <a:t> Clause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 fontScale="92500"/>
          </a:bodyPr>
          <a:lstStyle/>
          <a:p>
            <a:r>
              <a:rPr lang="en-US"/>
              <a:t>Groups result set by a particular column</a:t>
            </a:r>
          </a:p>
          <a:p>
            <a:r>
              <a:rPr lang="en-US"/>
              <a:t>Basic form</a:t>
            </a:r>
          </a:p>
          <a:p>
            <a:pPr lvl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SELECT</a:t>
            </a:r>
            <a:r>
              <a:rPr lang="en-US"/>
              <a:t> </a:t>
            </a:r>
            <a:r>
              <a:rPr lang="en-US" i="1"/>
              <a:t>fieldName</a:t>
            </a:r>
            <a:r>
              <a:rPr lang="en-US"/>
              <a:t>,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COUNT</a:t>
            </a:r>
            <a:r>
              <a:rPr lang="en-US"/>
              <a:t>(</a:t>
            </a:r>
            <a:r>
              <a:rPr lang="en-US" b="1">
                <a:latin typeface="Courier New" pitchFamily="49" charset="0"/>
              </a:rPr>
              <a:t>*</a:t>
            </a:r>
            <a:r>
              <a:rPr lang="en-US"/>
              <a:t>)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FROM</a:t>
            </a:r>
            <a:r>
              <a:rPr lang="en-US"/>
              <a:t> </a:t>
            </a:r>
            <a:r>
              <a:rPr lang="en-US" i="1"/>
              <a:t>TableName</a:t>
            </a:r>
            <a:r>
              <a:rPr lang="en-US"/>
              <a:t/>
            </a:r>
            <a:br>
              <a:rPr lang="en-US"/>
            </a:br>
            <a:r>
              <a:rPr lang="en-US"/>
              <a:t>  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GROUP</a:t>
            </a:r>
            <a:r>
              <a:rPr lang="en-US"/>
              <a:t>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BY</a:t>
            </a:r>
            <a:r>
              <a:rPr lang="en-US"/>
              <a:t> </a:t>
            </a:r>
            <a:r>
              <a:rPr lang="en-US" i="1"/>
              <a:t>fieldName</a:t>
            </a:r>
          </a:p>
          <a:p>
            <a:pPr lvl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COUNT</a:t>
            </a:r>
            <a:r>
              <a:rPr lang="en-US"/>
              <a:t> returns number of records selected by query</a:t>
            </a:r>
          </a:p>
          <a:p>
            <a:pPr lvl="2"/>
            <a:r>
              <a:rPr lang="en-US"/>
              <a:t>Example: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SELECT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AuthorID</a:t>
            </a:r>
            <a:r>
              <a:rPr lang="en-US"/>
              <a:t>,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COUNT</a:t>
            </a:r>
            <a:r>
              <a:rPr lang="en-US"/>
              <a:t> (</a:t>
            </a:r>
            <a:r>
              <a:rPr lang="en-US" b="1">
                <a:latin typeface="Courier New" pitchFamily="49" charset="0"/>
              </a:rPr>
              <a:t>*</a:t>
            </a:r>
            <a:r>
              <a:rPr lang="en-US"/>
              <a:t>)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AS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en-US"/>
              <a:t/>
            </a:r>
            <a:br>
              <a:rPr lang="en-US"/>
            </a:br>
            <a:r>
              <a:rPr lang="en-US"/>
              <a:t>  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FROM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AuthorISBN</a:t>
            </a:r>
            <a:r>
              <a:rPr lang="en-US"/>
              <a:t>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GROUP</a:t>
            </a:r>
            <a:r>
              <a:rPr lang="en-US"/>
              <a:t>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BY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AuthorID</a:t>
            </a:r>
          </a:p>
          <a:p>
            <a:pPr lvl="2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COUNT</a:t>
            </a:r>
            <a:r>
              <a:rPr lang="en-US"/>
              <a:t> (</a:t>
            </a:r>
            <a:r>
              <a:rPr lang="en-US" b="1">
                <a:latin typeface="Courier New" pitchFamily="49" charset="0"/>
              </a:rPr>
              <a:t>*</a:t>
            </a:r>
            <a:r>
              <a:rPr lang="en-US"/>
              <a:t>)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AS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en-US"/>
              <a:t> assigns name to column that contains total count values</a:t>
            </a:r>
          </a:p>
        </p:txBody>
      </p:sp>
    </p:spTree>
    <p:extLst>
      <p:ext uri="{BB962C8B-B14F-4D97-AF65-F5344CB8AC3E}">
        <p14:creationId xmlns:p14="http://schemas.microsoft.com/office/powerpoint/2010/main" val="51253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FF0000"/>
                </a:solidFill>
                <a:cs typeface="Times New Roman" pitchFamily="18" charset="0"/>
              </a:rPr>
              <a:t>ORDER BY Clause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Arrange results in order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ORDER BY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field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ASC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ORDER BY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field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DESC</a:t>
            </a:r>
            <a:r>
              <a:rPr lang="en-US" sz="2000" b="1" dirty="0"/>
              <a:t> </a:t>
            </a:r>
          </a:p>
          <a:p>
            <a:pPr lvl="1"/>
            <a:r>
              <a:rPr lang="en-US" sz="2000" b="1" dirty="0">
                <a:latin typeface="Courier New" pitchFamily="49" charset="0"/>
              </a:rPr>
              <a:t>field</a:t>
            </a:r>
            <a:r>
              <a:rPr lang="en-US" sz="2000" dirty="0"/>
              <a:t> - field used to order</a:t>
            </a:r>
          </a:p>
          <a:p>
            <a:pPr lvl="1"/>
            <a:r>
              <a:rPr lang="en-US" sz="2000" b="1" dirty="0">
                <a:latin typeface="Courier New" pitchFamily="49" charset="0"/>
              </a:rPr>
              <a:t>ASC/DESC</a:t>
            </a:r>
            <a:r>
              <a:rPr lang="en-US" sz="2000" dirty="0"/>
              <a:t> - ascending/descending sort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ASC</a:t>
            </a:r>
            <a:r>
              <a:rPr lang="en-US" dirty="0">
                <a:solidFill>
                  <a:srgbClr val="FF0000"/>
                </a:solidFill>
              </a:rPr>
              <a:t> default</a:t>
            </a:r>
          </a:p>
          <a:p>
            <a:pPr lvl="1"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* FROM Authors ORDER BY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ASC</a:t>
            </a:r>
            <a:r>
              <a:rPr lang="en-US" sz="2000" b="1" dirty="0"/>
              <a:t> 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617054"/>
              </p:ext>
            </p:extLst>
          </p:nvPr>
        </p:nvGraphicFramePr>
        <p:xfrm>
          <a:off x="1447800" y="4876800"/>
          <a:ext cx="6237288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3" imgW="6780600" imgH="1895400" progId="Word.Document.8">
                  <p:embed/>
                </p:oleObj>
              </mc:Choice>
              <mc:Fallback>
                <p:oleObj name="Document" r:id="rId3" imgW="6780600" imgH="1895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76800"/>
                        <a:ext cx="6237288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38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464</Words>
  <Application>Microsoft Office PowerPoint</Application>
  <PresentationFormat>On-screen Show (4:3)</PresentationFormat>
  <Paragraphs>147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MySQL</vt:lpstr>
      <vt:lpstr>Introduction</vt:lpstr>
      <vt:lpstr>Relational Database Model</vt:lpstr>
      <vt:lpstr>Relational Database Model</vt:lpstr>
      <vt:lpstr>Structured Query Language</vt:lpstr>
      <vt:lpstr>Basic SELECT Query</vt:lpstr>
      <vt:lpstr>WHERE Clause (conditions )</vt:lpstr>
      <vt:lpstr> GROUP BY Clause</vt:lpstr>
      <vt:lpstr>ORDER BY Clause</vt:lpstr>
      <vt:lpstr>  Inserting a Record</vt:lpstr>
      <vt:lpstr>  Updating a Record</vt:lpstr>
      <vt:lpstr> DELETE FROM Statement</vt:lpstr>
      <vt:lpstr>GETTING ACQUAINTED WITH  MySQL WORKBENCH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lenovo</dc:creator>
  <cp:lastModifiedBy>lenovo</cp:lastModifiedBy>
  <cp:revision>11</cp:revision>
  <dcterms:created xsi:type="dcterms:W3CDTF">2018-03-20T18:56:14Z</dcterms:created>
  <dcterms:modified xsi:type="dcterms:W3CDTF">2018-03-21T04:08:46Z</dcterms:modified>
</cp:coreProperties>
</file>