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64" r:id="rId3"/>
    <p:sldId id="257" r:id="rId4"/>
    <p:sldId id="258" r:id="rId5"/>
    <p:sldId id="265" r:id="rId6"/>
    <p:sldId id="280" r:id="rId7"/>
    <p:sldId id="281" r:id="rId8"/>
    <p:sldId id="282" r:id="rId9"/>
    <p:sldId id="283" r:id="rId10"/>
    <p:sldId id="284" r:id="rId11"/>
    <p:sldId id="266" r:id="rId12"/>
    <p:sldId id="259" r:id="rId13"/>
    <p:sldId id="260" r:id="rId14"/>
    <p:sldId id="261" r:id="rId15"/>
    <p:sldId id="262" r:id="rId16"/>
    <p:sldId id="263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3" r:id="rId25"/>
    <p:sldId id="279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378" y="-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DF7E4-E297-41B2-A851-8E565CDAD598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B2B97-0F63-4974-A561-82E07580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C6515B-F18E-494B-8755-5C0D0E960282}" type="datetimeFigureOut">
              <a:rPr lang="en-US" smtClean="0"/>
              <a:t>21-Mar-18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62AF839-8D94-4EAE-9171-75C79097E0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SE_Assignments/C:%5C/Program%20Files%5C/Java%5C/jre1.8.0_161%5C/lib%5C/rt.jar%3Cjava.sql(Connection.class%E2%98%83Connection" TargetMode="External"/><Relationship Id="rId2" Type="http://schemas.openxmlformats.org/officeDocument/2006/relationships/hyperlink" Target="eclipse-javadoc:%E2%98%82=SE_Assignments/C:%5C/Program%20Files%5C/Java%5C/jre1.8.0_161%5C/lib%5C/rt.jar%3Cjava.sql(Connection.class%E2%98%83Connection~createStatement%E2%98%82java.sql.State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:</a:t>
            </a:r>
          </a:p>
          <a:p>
            <a:r>
              <a:rPr lang="en-US" dirty="0" smtClean="0"/>
              <a:t>ASHLESH U KHAJBAGE</a:t>
            </a:r>
          </a:p>
          <a:p>
            <a:r>
              <a:rPr lang="en-US" dirty="0" smtClean="0"/>
              <a:t>2508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JDBC –</a:t>
            </a:r>
            <a:br>
              <a:rPr lang="en-US" dirty="0" smtClean="0"/>
            </a:br>
            <a:r>
              <a:rPr lang="en-US" dirty="0" smtClean="0"/>
              <a:t>Java Database 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Prepared statement interface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sz="3200" dirty="0" smtClean="0"/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It is </a:t>
            </a:r>
            <a:r>
              <a:rPr lang="en-US" sz="3200" dirty="0" err="1" smtClean="0"/>
              <a:t>subInterface</a:t>
            </a:r>
            <a:r>
              <a:rPr lang="en-US" sz="3200" dirty="0" smtClean="0"/>
              <a:t> of statement.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Used to execute parameterized query.</a:t>
            </a:r>
          </a:p>
          <a:p>
            <a:pPr>
              <a:buFont typeface="Wingdings" pitchFamily="2" charset="2"/>
              <a:buChar char="q"/>
            </a:pPr>
            <a:endParaRPr lang="en-US" sz="3200" dirty="0"/>
          </a:p>
          <a:p>
            <a:pPr>
              <a:buFont typeface="Wingdings" pitchFamily="2" charset="2"/>
              <a:buChar char="q"/>
            </a:pPr>
            <a:r>
              <a:rPr lang="en-US" sz="3200" dirty="0" err="1" smtClean="0"/>
              <a:t>Paramerterized</a:t>
            </a:r>
            <a:r>
              <a:rPr lang="en-US" sz="3200" dirty="0" smtClean="0"/>
              <a:t> query:</a:t>
            </a:r>
          </a:p>
          <a:p>
            <a:pPr marL="320040" lvl="1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String </a:t>
            </a:r>
            <a:r>
              <a:rPr lang="en-US" sz="3200" dirty="0" err="1" smtClean="0">
                <a:solidFill>
                  <a:srgbClr val="FF0000"/>
                </a:solidFill>
              </a:rPr>
              <a:t>sql</a:t>
            </a:r>
            <a:r>
              <a:rPr lang="en-US" sz="3200" dirty="0" smtClean="0">
                <a:solidFill>
                  <a:srgbClr val="FF0000"/>
                </a:solidFill>
              </a:rPr>
              <a:t>= </a:t>
            </a:r>
            <a:r>
              <a:rPr lang="en-US" sz="3200" dirty="0">
                <a:solidFill>
                  <a:srgbClr val="FF0000"/>
                </a:solidFill>
              </a:rPr>
              <a:t>"insert into </a:t>
            </a:r>
            <a:r>
              <a:rPr lang="en-US" sz="3200" dirty="0" err="1">
                <a:solidFill>
                  <a:srgbClr val="FF0000"/>
                </a:solidFill>
              </a:rPr>
              <a:t>studentdata</a:t>
            </a:r>
            <a:r>
              <a:rPr lang="en-US" sz="3200" dirty="0">
                <a:solidFill>
                  <a:srgbClr val="FF0000"/>
                </a:solidFill>
              </a:rPr>
              <a:t> value(?,?,?,?,?,?,?)"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0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Line 1"/>
          <p:cNvSpPr>
            <a:spLocks noChangeShapeType="1"/>
          </p:cNvSpPr>
          <p:nvPr/>
        </p:nvSpPr>
        <p:spPr bwMode="auto">
          <a:xfrm>
            <a:off x="527041" y="931778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68721" y="2514600"/>
            <a:ext cx="7865280" cy="205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4313" indent="-214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0213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</a:pPr>
            <a:r>
              <a:rPr lang="en-GB" dirty="0">
                <a:solidFill>
                  <a:srgbClr val="000000"/>
                </a:solidFill>
                <a:latin typeface="Helvetica" charset="0"/>
              </a:rPr>
              <a:t>There are 4 types of JDBC Drivers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</a:pPr>
            <a:r>
              <a:rPr lang="en-GB" sz="1800" dirty="0">
                <a:solidFill>
                  <a:srgbClr val="000000"/>
                </a:solidFill>
                <a:latin typeface="Helvetica" charset="0"/>
              </a:rPr>
              <a:t>Type 1 - JDBC-ODBC Bridge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</a:pPr>
            <a:r>
              <a:rPr lang="en-GB" sz="1800" dirty="0">
                <a:solidFill>
                  <a:srgbClr val="000000"/>
                </a:solidFill>
                <a:latin typeface="Helvetica" charset="0"/>
              </a:rPr>
              <a:t>Type 2 - </a:t>
            </a:r>
            <a:r>
              <a:rPr lang="en-GB" sz="1800" dirty="0" smtClean="0">
                <a:solidFill>
                  <a:srgbClr val="000000"/>
                </a:solidFill>
                <a:latin typeface="Helvetica" charset="0"/>
              </a:rPr>
              <a:t>JDBC-Native API Partly Java </a:t>
            </a:r>
            <a:r>
              <a:rPr lang="en-GB" sz="1800" dirty="0">
                <a:solidFill>
                  <a:srgbClr val="000000"/>
                </a:solidFill>
                <a:latin typeface="Helvetica" charset="0"/>
              </a:rPr>
              <a:t>Bridge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</a:pPr>
            <a:r>
              <a:rPr lang="en-GB" sz="1800" dirty="0">
                <a:solidFill>
                  <a:srgbClr val="000000"/>
                </a:solidFill>
                <a:latin typeface="Helvetica" charset="0"/>
              </a:rPr>
              <a:t>Type 3 - </a:t>
            </a:r>
            <a:r>
              <a:rPr lang="en-GB" sz="1800" dirty="0" smtClean="0">
                <a:solidFill>
                  <a:srgbClr val="000000"/>
                </a:solidFill>
                <a:latin typeface="Helvetica" charset="0"/>
              </a:rPr>
              <a:t>JDBC-Network protocol Bridge</a:t>
            </a:r>
            <a:endParaRPr lang="en-GB" sz="1800" dirty="0">
              <a:solidFill>
                <a:srgbClr val="000000"/>
              </a:solidFill>
              <a:latin typeface="Helvetica" charset="0"/>
            </a:endParaRP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</a:pPr>
            <a:r>
              <a:rPr lang="en-GB" sz="1800" dirty="0">
                <a:solidFill>
                  <a:srgbClr val="000000"/>
                </a:solidFill>
                <a:latin typeface="Helvetica" charset="0"/>
              </a:rPr>
              <a:t>Type 4 - Direct JDBC </a:t>
            </a:r>
            <a:r>
              <a:rPr lang="en-GB" sz="1800" dirty="0" smtClean="0">
                <a:solidFill>
                  <a:srgbClr val="000000"/>
                </a:solidFill>
                <a:latin typeface="Helvetica" charset="0"/>
              </a:rPr>
              <a:t>Driver/Thin driver</a:t>
            </a:r>
          </a:p>
          <a:p>
            <a:pPr marL="214313" lvl="1" indent="0">
              <a:buClr>
                <a:srgbClr val="000000"/>
              </a:buClr>
              <a:buSzPct val="81000"/>
            </a:pPr>
            <a:endParaRPr lang="en-GB" sz="1800" dirty="0">
              <a:solidFill>
                <a:srgbClr val="000000"/>
              </a:solidFill>
              <a:latin typeface="Helvetica" charset="0"/>
            </a:endParaRPr>
          </a:p>
          <a:p>
            <a:pPr>
              <a:buClr>
                <a:srgbClr val="000000"/>
              </a:buClr>
              <a:buSzPct val="328000"/>
              <a:buFont typeface="Times New Roman" pitchFamily="18" charset="0"/>
              <a:buNone/>
            </a:pPr>
            <a:endParaRPr lang="en-GB" sz="1050" dirty="0">
              <a:latin typeface="Helvetica" charset="0"/>
            </a:endParaRPr>
          </a:p>
          <a:p>
            <a:pPr lvl="1">
              <a:buClr>
                <a:srgbClr val="000000"/>
              </a:buClr>
              <a:buSzPct val="331000"/>
              <a:buFont typeface="Times New Roman" pitchFamily="18" charset="0"/>
              <a:buNone/>
            </a:pPr>
            <a:endParaRPr lang="en-GB" sz="900" dirty="0">
              <a:latin typeface="Helvetica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507840" y="456529"/>
            <a:ext cx="345168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37000"/>
            </a:pPr>
            <a:r>
              <a:rPr lang="en-GB" sz="2500">
                <a:latin typeface="Helvetica" charset="0"/>
              </a:rPr>
              <a:t>JDBC Drivers</a:t>
            </a:r>
          </a:p>
        </p:txBody>
      </p:sp>
    </p:spTree>
    <p:extLst>
      <p:ext uri="{BB962C8B-B14F-4D97-AF65-F5344CB8AC3E}">
        <p14:creationId xmlns:p14="http://schemas.microsoft.com/office/powerpoint/2010/main" val="36680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-1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 indent="-285750">
              <a:buClr>
                <a:srgbClr val="000000"/>
              </a:buClr>
              <a:buSzPct val="57000"/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JDBC-ODBC bridge</a:t>
            </a:r>
          </a:p>
          <a:p>
            <a:pPr marL="700087" lvl="2">
              <a:buClr>
                <a:srgbClr val="000000"/>
              </a:buClr>
              <a:buSzPct val="57000"/>
            </a:pPr>
            <a:r>
              <a:rPr lang="en-US" b="1" dirty="0" smtClean="0"/>
              <a:t>Type-1 Driver</a:t>
            </a:r>
            <a:r>
              <a:rPr lang="en-US" dirty="0" smtClean="0"/>
              <a:t> act as a bridge between JDBC and other database connectivity mechanism(ODBC). </a:t>
            </a:r>
          </a:p>
          <a:p>
            <a:pPr marL="700087" lvl="2">
              <a:buClr>
                <a:srgbClr val="000000"/>
              </a:buClr>
              <a:buSzPct val="57000"/>
            </a:pPr>
            <a:r>
              <a:rPr lang="en-US" dirty="0" smtClean="0"/>
              <a:t>This driver converts JDBC calls into ODBC calls and redirects the request to the ODBC driver.</a:t>
            </a:r>
            <a:endParaRPr lang="en-US" b="1" dirty="0" smtClean="0"/>
          </a:p>
          <a:p>
            <a:pPr marL="0" indent="0">
              <a:buClr>
                <a:srgbClr val="000000"/>
              </a:buClr>
              <a:buSzPct val="57000"/>
            </a:pPr>
            <a:endParaRPr lang="en-GB" sz="1800" dirty="0" smtClean="0">
              <a:solidFill>
                <a:srgbClr val="000000"/>
              </a:solidFill>
              <a:latin typeface="Helvetica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10000"/>
            <a:ext cx="5111485" cy="2666999"/>
          </a:xfrm>
          <a:prstGeom prst="rect">
            <a:avLst/>
          </a:prstGeom>
        </p:spPr>
      </p:pic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Advantage</a:t>
            </a:r>
            <a:endParaRPr lang="en-US" dirty="0"/>
          </a:p>
          <a:p>
            <a:r>
              <a:rPr lang="en-US" dirty="0"/>
              <a:t>Easy to use</a:t>
            </a:r>
          </a:p>
          <a:p>
            <a:r>
              <a:rPr lang="en-US" dirty="0"/>
              <a:t>Allow easy connectivity to all database supported by the ODBC Driver.</a:t>
            </a:r>
          </a:p>
          <a:p>
            <a:r>
              <a:rPr lang="en-US" b="1" dirty="0"/>
              <a:t>Disadvantage</a:t>
            </a:r>
            <a:endParaRPr lang="en-US" dirty="0"/>
          </a:p>
          <a:p>
            <a:r>
              <a:rPr lang="en-US" dirty="0"/>
              <a:t>Slow execution time</a:t>
            </a:r>
          </a:p>
          <a:p>
            <a:r>
              <a:rPr lang="en-US" dirty="0"/>
              <a:t>Dependent on ODBC Driver.</a:t>
            </a:r>
          </a:p>
          <a:p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Native API Driver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type of driver make use of Java Native Interface(JNI) call on database specific native client API. These native client API are usually written in C and C</a:t>
            </a:r>
            <a:r>
              <a:rPr lang="en-US" dirty="0" smtClean="0"/>
              <a:t>++.</a:t>
            </a:r>
          </a:p>
          <a:p>
            <a:r>
              <a:rPr lang="en-US" dirty="0" smtClean="0"/>
              <a:t>JNI is a framework  enables java code running in JVM to call</a:t>
            </a:r>
          </a:p>
          <a:p>
            <a:pPr marL="0" indent="0">
              <a:buNone/>
            </a:pPr>
            <a:r>
              <a:rPr lang="en-US" dirty="0" smtClean="0"/>
              <a:t>    and be called by native applications 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Advantage</a:t>
            </a:r>
            <a:endParaRPr lang="en-US" dirty="0"/>
          </a:p>
          <a:p>
            <a:r>
              <a:rPr lang="en-US" dirty="0"/>
              <a:t>faster as compared to </a:t>
            </a:r>
            <a:r>
              <a:rPr lang="en-US" b="1" dirty="0"/>
              <a:t>Type-1 Driver</a:t>
            </a:r>
            <a:endParaRPr lang="en-US" dirty="0"/>
          </a:p>
          <a:p>
            <a:r>
              <a:rPr lang="en-US" dirty="0"/>
              <a:t>Contains additional features.</a:t>
            </a:r>
          </a:p>
          <a:p>
            <a:pPr marL="0" indent="0">
              <a:buNone/>
            </a:pPr>
            <a:r>
              <a:rPr lang="en-US" b="1" dirty="0"/>
              <a:t>Disadvantage</a:t>
            </a:r>
            <a:endParaRPr lang="en-US" dirty="0"/>
          </a:p>
          <a:p>
            <a:r>
              <a:rPr lang="en-US" dirty="0"/>
              <a:t>Requires native library</a:t>
            </a:r>
          </a:p>
          <a:p>
            <a:r>
              <a:rPr lang="en-US" dirty="0"/>
              <a:t>Increased cost of Application</a:t>
            </a:r>
          </a:p>
          <a:p>
            <a:endParaRPr lang="en-US" dirty="0"/>
          </a:p>
        </p:txBody>
      </p:sp>
      <p:pic>
        <p:nvPicPr>
          <p:cNvPr id="10242" name="Picture 2" descr="C:\Users\lenovo\Picture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67200"/>
            <a:ext cx="3284537" cy="22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Network Protocol Driver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driver translate the JDBC calls into a database server independent and Middleware server-specific calls. Middleware server further translate JDBC calls into database specific calls.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52800"/>
            <a:ext cx="4762500" cy="2857500"/>
          </a:xfrm>
          <a:prstGeom prst="rect">
            <a:avLst/>
          </a:prstGeom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</a:t>
            </a:r>
            <a:endParaRPr lang="en-US" dirty="0" smtClean="0"/>
          </a:p>
          <a:p>
            <a:r>
              <a:rPr lang="en-US" dirty="0" smtClean="0"/>
              <a:t>Does not require any native library to be installed.</a:t>
            </a:r>
          </a:p>
          <a:p>
            <a:r>
              <a:rPr lang="en-US" dirty="0" smtClean="0"/>
              <a:t>Database Independency.</a:t>
            </a:r>
          </a:p>
          <a:p>
            <a:r>
              <a:rPr lang="en-US" dirty="0" smtClean="0"/>
              <a:t>Provide facility to switch over from one database to another database.</a:t>
            </a:r>
          </a:p>
          <a:p>
            <a:pPr marL="0" indent="0">
              <a:buNone/>
            </a:pPr>
            <a:r>
              <a:rPr lang="en-US" b="1" dirty="0" smtClean="0"/>
              <a:t>Disadvantage</a:t>
            </a:r>
            <a:endParaRPr lang="en-US" dirty="0" smtClean="0"/>
          </a:p>
          <a:p>
            <a:r>
              <a:rPr lang="en-US" dirty="0" smtClean="0"/>
              <a:t>Slow due to increase number of network call.</a:t>
            </a:r>
          </a:p>
          <a:p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Thin Driver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Driver called Pure Java Driver because. This driver interact directly with database. It does not require any native database library, that is why it is also known as Thin Driver.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33800"/>
            <a:ext cx="4762500" cy="2857500"/>
          </a:xfrm>
          <a:prstGeom prst="rect">
            <a:avLst/>
          </a:prstGeom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Advantage</a:t>
            </a:r>
            <a:endParaRPr lang="en-US" dirty="0"/>
          </a:p>
          <a:p>
            <a:r>
              <a:rPr lang="en-US" dirty="0"/>
              <a:t>Does not require any native library.</a:t>
            </a:r>
          </a:p>
          <a:p>
            <a:r>
              <a:rPr lang="en-US" dirty="0"/>
              <a:t>Does not require any Middleware server.</a:t>
            </a:r>
          </a:p>
          <a:p>
            <a:r>
              <a:rPr lang="en-US" dirty="0"/>
              <a:t>Better Performance than other driver.</a:t>
            </a:r>
          </a:p>
          <a:p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JDBC 4.0 API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4.0 API is mainly divided into two </a:t>
            </a:r>
            <a:r>
              <a:rPr lang="en-US" dirty="0" smtClean="0"/>
              <a:t>package</a:t>
            </a:r>
          </a:p>
          <a:p>
            <a:pPr marL="0" indent="0">
              <a:buNone/>
            </a:pPr>
            <a:r>
              <a:rPr lang="en-US" dirty="0" smtClean="0"/>
              <a:t>1.   </a:t>
            </a:r>
            <a:r>
              <a:rPr lang="en-US" dirty="0" err="1" smtClean="0"/>
              <a:t>java.sql</a:t>
            </a: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 err="1" smtClean="0"/>
              <a:t>javax.sql</a:t>
            </a: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/>
          </a:p>
          <a:p>
            <a:r>
              <a:rPr lang="en-US" b="1" dirty="0" err="1"/>
              <a:t>java.sql</a:t>
            </a:r>
            <a:r>
              <a:rPr lang="en-US" b="1" dirty="0"/>
              <a:t> package</a:t>
            </a:r>
          </a:p>
          <a:p>
            <a:r>
              <a:rPr lang="en-US" dirty="0"/>
              <a:t>This package include classes and interface to perform almost all JDBC operation such as creating and executing SQL Queries.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102400" y="411884"/>
            <a:ext cx="509274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37000"/>
            </a:pPr>
            <a:r>
              <a:rPr lang="en-GB" sz="2500">
                <a:latin typeface="Helvetica" charset="0"/>
              </a:rPr>
              <a:t>JDBC - Java Database Connectivity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84001" y="1425750"/>
            <a:ext cx="7529760" cy="210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99"/>
              </a:spcBef>
              <a:buSzPct val="45000"/>
            </a:pPr>
            <a:r>
              <a:rPr lang="en-GB">
                <a:latin typeface="Helvetica" charset="0"/>
              </a:rPr>
              <a:t>The objectives of this chapter are:</a:t>
            </a:r>
          </a:p>
          <a:p>
            <a:pPr>
              <a:spcBef>
                <a:spcPts val="499"/>
              </a:spcBef>
              <a:buSzPct val="45000"/>
            </a:pPr>
            <a:endParaRPr lang="en-GB">
              <a:latin typeface="Helvetica" charset="0"/>
            </a:endParaRPr>
          </a:p>
          <a:p>
            <a:pPr>
              <a:spcBef>
                <a:spcPts val="499"/>
              </a:spcBef>
              <a:buClr>
                <a:srgbClr val="000000"/>
              </a:buClr>
              <a:buSzPct val="57000"/>
              <a:buBlip>
                <a:blip r:embed="rId3"/>
              </a:buBlip>
            </a:pPr>
            <a:r>
              <a:rPr lang="en-GB">
                <a:latin typeface="Helvetica" charset="0"/>
              </a:rPr>
              <a:t> To describe the architecture of JDBC</a:t>
            </a:r>
          </a:p>
          <a:p>
            <a:pPr>
              <a:spcBef>
                <a:spcPts val="499"/>
              </a:spcBef>
              <a:buClr>
                <a:srgbClr val="000000"/>
              </a:buClr>
              <a:buSzPct val="57000"/>
              <a:buBlip>
                <a:blip r:embed="rId3"/>
              </a:buBlip>
            </a:pPr>
            <a:r>
              <a:rPr lang="en-GB">
                <a:latin typeface="Helvetica" charset="0"/>
              </a:rPr>
              <a:t> To outline the classes in the java.sql package</a:t>
            </a:r>
          </a:p>
          <a:p>
            <a:pPr>
              <a:spcBef>
                <a:spcPts val="499"/>
              </a:spcBef>
              <a:buClr>
                <a:srgbClr val="000000"/>
              </a:buClr>
              <a:buSzPct val="57000"/>
              <a:buBlip>
                <a:blip r:embed="rId3"/>
              </a:buBlip>
            </a:pPr>
            <a:r>
              <a:rPr lang="en-GB">
                <a:latin typeface="Helvetica" charset="0"/>
              </a:rPr>
              <a:t> To understand the use of JDBC</a:t>
            </a:r>
          </a:p>
        </p:txBody>
      </p:sp>
    </p:spTree>
    <p:extLst>
      <p:ext uri="{BB962C8B-B14F-4D97-AF65-F5344CB8AC3E}">
        <p14:creationId xmlns:p14="http://schemas.microsoft.com/office/powerpoint/2010/main" val="256149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13187994"/>
              </p:ext>
            </p:extLst>
          </p:nvPr>
        </p:nvGraphicFramePr>
        <p:xfrm>
          <a:off x="152400" y="872612"/>
          <a:ext cx="8839200" cy="5909189"/>
        </p:xfrm>
        <a:graphic>
          <a:graphicData uri="http://schemas.openxmlformats.org/drawingml/2006/table">
            <a:tbl>
              <a:tblPr/>
              <a:tblGrid>
                <a:gridCol w="4419600"/>
                <a:gridCol w="4419600"/>
              </a:tblGrid>
              <a:tr h="2923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classes/interface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3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java.sql.BLOB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Provide support for BLOB(Binary Large Object) SQL type.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1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java.sql.Connection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creates a connection with specific database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23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java.sql.CallableStatement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Execute stored procedures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4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java.sql.CLOB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Provide support for CLOB(Character Large Object) SQL type.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41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java.sql.Date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Provide support for Date SQL type.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1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java.sql.Driver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create an instance of a driver with the DriverManager.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41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java.sql.DriverManager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This class manages database drivers.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1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java.sql.PreparedStatement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Used to create and execute parameterized query.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680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java.sql.ResultSet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It is an interface that provide methods to access the result row-by-row.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1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java.sql.Savepoint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Specify </a:t>
                      </a:r>
                      <a:r>
                        <a:rPr lang="en-US" sz="1400" dirty="0" err="1">
                          <a:effectLst/>
                        </a:rPr>
                        <a:t>savepoint</a:t>
                      </a:r>
                      <a:r>
                        <a:rPr lang="en-US" sz="1400" dirty="0">
                          <a:effectLst/>
                        </a:rPr>
                        <a:t> in transaction.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41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java.sql.SQLException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Encapsulate all JDBC related exception.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11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java.sql.Statement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This interface is used to execute SQL statements.</a:t>
                      </a:r>
                    </a:p>
                  </a:txBody>
                  <a:tcPr marL="30684" marR="30684" marT="30684" marB="30684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22608"/>
            <a:ext cx="8001000" cy="774531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BF360C"/>
                </a:solidFill>
                <a:effectLst/>
                <a:latin typeface="Roboto"/>
                <a:cs typeface="Arial" pitchFamily="34" charset="0"/>
              </a:rPr>
              <a:t>Important classes and interface of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  <a:cs typeface="Arial" pitchFamily="34" charset="0"/>
              </a:rPr>
              <a:t>java.sql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BF360C"/>
                </a:solidFill>
                <a:effectLst/>
                <a:latin typeface="Roboto"/>
                <a:cs typeface="Arial" pitchFamily="34" charset="0"/>
              </a:rPr>
              <a:t> 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261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javax.sql</a:t>
            </a:r>
            <a:r>
              <a:rPr lang="en-US" b="1" dirty="0"/>
              <a:t> package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package is also known as JDBC extension API. It provides classes and interface to access server-side data.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20027"/>
              </p:ext>
            </p:extLst>
          </p:nvPr>
        </p:nvGraphicFramePr>
        <p:xfrm>
          <a:off x="1295400" y="3230880"/>
          <a:ext cx="6175248" cy="3352800"/>
        </p:xfrm>
        <a:graphic>
          <a:graphicData uri="http://schemas.openxmlformats.org/drawingml/2006/table">
            <a:tbl>
              <a:tblPr/>
              <a:tblGrid>
                <a:gridCol w="3087624"/>
                <a:gridCol w="308762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classes/interface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javax.sql.ConnectionEvent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Provide information about occurence of event.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javax.sql.ConnectionEventListener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Used to register event generated by </a:t>
                      </a:r>
                      <a:r>
                        <a:rPr lang="en-US" b="1">
                          <a:effectLst/>
                        </a:rPr>
                        <a:t>PooledConnection</a:t>
                      </a:r>
                      <a:r>
                        <a:rPr lang="en-US">
                          <a:effectLst/>
                        </a:rPr>
                        <a:t> object.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javax.sql.DataSource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Represent the </a:t>
                      </a:r>
                      <a:r>
                        <a:rPr lang="en-US" b="1">
                          <a:effectLst/>
                        </a:rPr>
                        <a:t>DataSource</a:t>
                      </a:r>
                      <a:r>
                        <a:rPr lang="en-US">
                          <a:effectLst/>
                        </a:rPr>
                        <a:t> interface used in an application.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FF0000"/>
                          </a:solidFill>
                          <a:effectLst/>
                        </a:rPr>
                        <a:t>javax.sql.PooledConnection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provide object to manage connection pools.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429000" y="2743200"/>
            <a:ext cx="2057400" cy="4051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BF360C"/>
                </a:solidFill>
                <a:effectLst/>
                <a:latin typeface="Roboto"/>
                <a:cs typeface="Arial" pitchFamily="34" charset="0"/>
              </a:rPr>
              <a:t>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Monaco"/>
                <a:cs typeface="Arial" pitchFamily="34" charset="0"/>
              </a:rPr>
              <a:t>javax.sql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BF360C"/>
                </a:solidFill>
                <a:effectLst/>
                <a:latin typeface="Roboto"/>
                <a:cs typeface="Arial" pitchFamily="34" charset="0"/>
              </a:rPr>
              <a:t> package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BF360C"/>
              </a:solidFill>
              <a:effectLst/>
              <a:latin typeface="Roboto"/>
              <a:cs typeface="Arial" pitchFamily="34" charset="0"/>
            </a:endParaRPr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 to connect a Java Application to </a:t>
            </a:r>
            <a:r>
              <a:rPr lang="en-US" b="1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7 </a:t>
            </a:r>
            <a:r>
              <a:rPr lang="en-US" dirty="0"/>
              <a:t>steps are the basic steps involve in connecting a Java application with Database using JDBC.</a:t>
            </a:r>
          </a:p>
          <a:p>
            <a:r>
              <a:rPr lang="en-US" dirty="0" smtClean="0"/>
              <a:t>Create  a query                                            ..</a:t>
            </a:r>
          </a:p>
          <a:p>
            <a:r>
              <a:rPr lang="en-US" dirty="0" smtClean="0"/>
              <a:t>Establish the connection</a:t>
            </a:r>
          </a:p>
          <a:p>
            <a:r>
              <a:rPr lang="en-US" dirty="0" smtClean="0"/>
              <a:t>Register </a:t>
            </a:r>
            <a:r>
              <a:rPr lang="en-US" dirty="0"/>
              <a:t>the </a:t>
            </a:r>
            <a:r>
              <a:rPr lang="en-US" dirty="0" smtClean="0"/>
              <a:t>Driver or Associate SQL with the connection</a:t>
            </a:r>
            <a:endParaRPr lang="en-US" dirty="0"/>
          </a:p>
          <a:p>
            <a:r>
              <a:rPr lang="en-US" dirty="0" smtClean="0"/>
              <a:t>Fire  the query</a:t>
            </a:r>
            <a:endParaRPr lang="en-US" dirty="0"/>
          </a:p>
          <a:p>
            <a:r>
              <a:rPr lang="en-US" dirty="0" smtClean="0"/>
              <a:t>Get the result(set of rows)</a:t>
            </a:r>
          </a:p>
          <a:p>
            <a:r>
              <a:rPr lang="en-US" dirty="0" smtClean="0"/>
              <a:t>Process the result  </a:t>
            </a:r>
          </a:p>
          <a:p>
            <a:r>
              <a:rPr lang="en-US" dirty="0" smtClean="0"/>
              <a:t>Closing </a:t>
            </a:r>
            <a:r>
              <a:rPr lang="en-US" dirty="0"/>
              <a:t>the connection</a:t>
            </a:r>
          </a:p>
          <a:p>
            <a:endParaRPr lang="en-US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685800" y="144780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sz="3000" b="1" dirty="0" smtClean="0"/>
              <a:t>QUERY?	</a:t>
            </a:r>
          </a:p>
          <a:p>
            <a:pPr>
              <a:buFont typeface="Wingdings" pitchFamily="2" charset="2"/>
              <a:buChar char="q"/>
            </a:pPr>
            <a:r>
              <a:rPr lang="en-US" sz="3000" b="1" dirty="0"/>
              <a:t> </a:t>
            </a:r>
            <a:r>
              <a:rPr lang="en-US" sz="3000" b="1" dirty="0" smtClean="0"/>
              <a:t>            it is statement written in high language to communicate with your database.</a:t>
            </a:r>
          </a:p>
          <a:p>
            <a:pPr>
              <a:buFont typeface="Wingdings" pitchFamily="2" charset="2"/>
              <a:buChar char="q"/>
            </a:pPr>
            <a:r>
              <a:rPr lang="en-US" sz="3000" b="1" dirty="0" smtClean="0"/>
              <a:t>Database understand queries.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b="1" dirty="0" smtClean="0"/>
              <a:t>Queries contain </a:t>
            </a:r>
            <a:r>
              <a:rPr lang="en-US" sz="3000" b="1" dirty="0" smtClean="0">
                <a:solidFill>
                  <a:srgbClr val="FF0000"/>
                </a:solidFill>
              </a:rPr>
              <a:t>CLAUSES</a:t>
            </a:r>
            <a:r>
              <a:rPr lang="en-US" sz="3000" b="1" dirty="0" smtClean="0"/>
              <a:t> written in proper “</a:t>
            </a:r>
            <a:r>
              <a:rPr lang="en-US" sz="3000" b="1" dirty="0" smtClean="0">
                <a:solidFill>
                  <a:srgbClr val="FF0000"/>
                </a:solidFill>
              </a:rPr>
              <a:t>syntax</a:t>
            </a:r>
            <a:r>
              <a:rPr lang="en-US" sz="3000" b="1" dirty="0" smtClean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300" dirty="0" smtClean="0"/>
              <a:t>    what are clauses?          ………………..coming soon</a:t>
            </a:r>
            <a:endParaRPr lang="en-US" sz="33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endParaRPr lang="en-US" dirty="0"/>
          </a:p>
          <a:p>
            <a:pPr marL="1691640" lvl="6" indent="0">
              <a:buNone/>
            </a:pPr>
            <a:r>
              <a:rPr lang="en-US" dirty="0" smtClean="0"/>
              <a:t>	</a:t>
            </a:r>
          </a:p>
          <a:p>
            <a:pPr marL="1691640" lvl="6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</a:t>
            </a:r>
            <a:r>
              <a:rPr lang="en-US" sz="2800" b="1" dirty="0" smtClean="0"/>
              <a:t>Jump to </a:t>
            </a:r>
            <a:r>
              <a:rPr lang="en-US" sz="2800" b="1" dirty="0" err="1" smtClean="0"/>
              <a:t>mysql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43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2. Establish </a:t>
            </a:r>
            <a:r>
              <a:rPr lang="en-US" dirty="0"/>
              <a:t>a </a:t>
            </a:r>
            <a:r>
              <a:rPr lang="en-US" dirty="0" smtClean="0"/>
              <a:t>connection and</a:t>
            </a:r>
            <a:br>
              <a:rPr lang="en-US" dirty="0" smtClean="0"/>
            </a:br>
            <a:r>
              <a:rPr lang="en-US" dirty="0" smtClean="0"/>
              <a:t>3.</a:t>
            </a:r>
            <a:r>
              <a:rPr lang="en-US" dirty="0"/>
              <a:t> Associate SQL with the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import </a:t>
            </a:r>
            <a:r>
              <a:rPr lang="en-US" sz="2200" b="1" dirty="0" err="1"/>
              <a:t>java.sql.Connection</a:t>
            </a:r>
            <a:r>
              <a:rPr lang="en-US" sz="2200" b="1" dirty="0"/>
              <a:t>;</a:t>
            </a:r>
          </a:p>
          <a:p>
            <a:r>
              <a:rPr lang="en-US" sz="2200" b="1" dirty="0"/>
              <a:t>import </a:t>
            </a:r>
            <a:r>
              <a:rPr lang="en-US" sz="2200" b="1" dirty="0" err="1"/>
              <a:t>java.sql.DriverManager</a:t>
            </a:r>
            <a:r>
              <a:rPr lang="en-US" sz="2200" b="1" dirty="0"/>
              <a:t>;</a:t>
            </a:r>
          </a:p>
          <a:p>
            <a:r>
              <a:rPr lang="en-US" sz="2200" b="1" dirty="0"/>
              <a:t>import </a:t>
            </a:r>
            <a:r>
              <a:rPr lang="en-US" sz="2200" b="1" dirty="0" err="1"/>
              <a:t>java.sql.PreparedStatement</a:t>
            </a:r>
            <a:r>
              <a:rPr lang="en-US" sz="2200" b="1" dirty="0"/>
              <a:t>;</a:t>
            </a:r>
          </a:p>
          <a:p>
            <a:r>
              <a:rPr lang="en-US" sz="2200" b="1" dirty="0"/>
              <a:t>import </a:t>
            </a:r>
            <a:r>
              <a:rPr lang="en-US" sz="2200" b="1" dirty="0" err="1"/>
              <a:t>java.sql.ResultSet</a:t>
            </a:r>
            <a:r>
              <a:rPr lang="en-US" sz="2200" b="1" dirty="0"/>
              <a:t>;</a:t>
            </a:r>
          </a:p>
          <a:p>
            <a:r>
              <a:rPr lang="en-US" sz="2200" b="1" dirty="0"/>
              <a:t>import </a:t>
            </a:r>
            <a:r>
              <a:rPr lang="en-US" sz="2200" b="1" dirty="0" err="1"/>
              <a:t>java.sql.SQLException</a:t>
            </a:r>
            <a:r>
              <a:rPr lang="en-US" sz="2200" b="1" dirty="0" smtClean="0"/>
              <a:t>;</a:t>
            </a:r>
          </a:p>
          <a:p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/>
              <a:t>Load the vendor specific driver</a:t>
            </a:r>
            <a:endParaRPr lang="en-US" sz="2800" dirty="0"/>
          </a:p>
          <a:p>
            <a:pPr marL="742950" lvl="1" indent="-285750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  <a:latin typeface="Arial Unicode MS" pitchFamily="34" charset="-128"/>
              </a:rPr>
              <a:t>Class.forName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(“</a:t>
            </a:r>
            <a:r>
              <a:rPr lang="en-US" sz="2100" dirty="0" err="1" smtClean="0">
                <a:solidFill>
                  <a:srgbClr val="FF0000"/>
                </a:solidFill>
                <a:latin typeface="Arial Unicode MS" pitchFamily="34" charset="-128"/>
              </a:rPr>
              <a:t>com.mysql.jdbc.Drive</a:t>
            </a:r>
            <a:r>
              <a:rPr lang="en-US" sz="2100" dirty="0" err="1">
                <a:solidFill>
                  <a:srgbClr val="FF0000"/>
                </a:solidFill>
                <a:latin typeface="Arial Unicode MS" pitchFamily="34" charset="-128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");</a:t>
            </a:r>
            <a:endParaRPr lang="en-US" sz="2100" dirty="0">
              <a:solidFill>
                <a:srgbClr val="FF0000"/>
              </a:solidFill>
              <a:latin typeface="Arial Unicode MS" pitchFamily="34" charset="-128"/>
            </a:endParaRPr>
          </a:p>
          <a:p>
            <a:pPr marL="1143000" lvl="2">
              <a:lnSpc>
                <a:spcPct val="90000"/>
              </a:lnSpc>
            </a:pPr>
            <a:r>
              <a:rPr lang="en-US" sz="2100" dirty="0">
                <a:latin typeface="Arial Unicode MS" pitchFamily="34" charset="-128"/>
              </a:rPr>
              <a:t>Dynamically loads a driver class, for </a:t>
            </a:r>
            <a:r>
              <a:rPr lang="en-US" sz="2100" dirty="0" err="1" smtClean="0">
                <a:latin typeface="Arial Unicode MS" pitchFamily="34" charset="-128"/>
              </a:rPr>
              <a:t>mysql</a:t>
            </a:r>
            <a:r>
              <a:rPr lang="en-US" sz="2100" dirty="0" smtClean="0">
                <a:latin typeface="Arial Unicode MS" pitchFamily="34" charset="-128"/>
              </a:rPr>
              <a:t> database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800" b="1" dirty="0"/>
              <a:t>Make the connection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 Unicode MS" pitchFamily="34" charset="-128"/>
              </a:rPr>
              <a:t>Connection con = </a:t>
            </a:r>
            <a:r>
              <a:rPr lang="en-US" dirty="0" err="1">
                <a:solidFill>
                  <a:srgbClr val="FF0000"/>
                </a:solidFill>
                <a:latin typeface="Arial Unicode MS" pitchFamily="34" charset="-128"/>
              </a:rPr>
              <a:t>DriverManager.getConnection</a:t>
            </a:r>
            <a:r>
              <a:rPr lang="en-US" dirty="0">
                <a:solidFill>
                  <a:srgbClr val="FF0000"/>
                </a:solidFill>
                <a:latin typeface="Arial Unicode MS" pitchFamily="34" charset="-128"/>
              </a:rPr>
              <a:t>( 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Arial Unicode MS" pitchFamily="34" charset="-128"/>
              </a:rPr>
              <a:t>jdbc:mysql</a:t>
            </a:r>
            <a:r>
              <a:rPr lang="en-US" dirty="0">
                <a:solidFill>
                  <a:srgbClr val="FF0000"/>
                </a:solidFill>
                <a:latin typeface="Arial Unicode MS" pitchFamily="34" charset="-128"/>
              </a:rPr>
              <a:t>://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localhost:3306/</a:t>
            </a:r>
            <a:r>
              <a:rPr lang="en-US" dirty="0" err="1" smtClean="0">
                <a:solidFill>
                  <a:srgbClr val="0070C0"/>
                </a:solidFill>
                <a:latin typeface="Arial Unicode MS" pitchFamily="34" charset="-128"/>
              </a:rPr>
              <a:t>database_name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", “</a:t>
            </a:r>
            <a:r>
              <a:rPr lang="en-US" dirty="0" smtClean="0">
                <a:solidFill>
                  <a:srgbClr val="0070C0"/>
                </a:solidFill>
                <a:latin typeface="Arial Unicode MS" pitchFamily="34" charset="-128"/>
              </a:rPr>
              <a:t>username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”, “</a:t>
            </a:r>
            <a:r>
              <a:rPr lang="en-US" dirty="0" err="1" smtClean="0">
                <a:solidFill>
                  <a:srgbClr val="0070C0"/>
                </a:solidFill>
                <a:latin typeface="Arial Unicode MS" pitchFamily="34" charset="-128"/>
              </a:rPr>
              <a:t>pwd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”);</a:t>
            </a:r>
            <a:r>
              <a:rPr lang="en-US" sz="2200" dirty="0" smtClean="0">
                <a:solidFill>
                  <a:srgbClr val="FF0000"/>
                </a:solidFill>
                <a:latin typeface="Arial Unicode MS" pitchFamily="34" charset="-128"/>
              </a:rPr>
              <a:t> </a:t>
            </a:r>
            <a:endParaRPr lang="en-US" sz="2200" dirty="0" smtClean="0">
              <a:solidFill>
                <a:srgbClr val="0070C0"/>
              </a:solidFill>
              <a:latin typeface="Arial Unicode MS" pitchFamily="34" charset="-128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con=</a:t>
            </a:r>
            <a:r>
              <a:rPr lang="en-US" sz="2000" dirty="0" err="1">
                <a:solidFill>
                  <a:srgbClr val="0070C0"/>
                </a:solidFill>
              </a:rPr>
              <a:t>DriverManager.</a:t>
            </a:r>
            <a:r>
              <a:rPr lang="en-US" sz="2000" i="1" dirty="0" err="1">
                <a:solidFill>
                  <a:srgbClr val="0070C0"/>
                </a:solidFill>
              </a:rPr>
              <a:t>getConnection</a:t>
            </a:r>
            <a:r>
              <a:rPr lang="en-US" sz="2000" i="1" dirty="0">
                <a:solidFill>
                  <a:srgbClr val="0070C0"/>
                </a:solidFill>
              </a:rPr>
              <a:t>("</a:t>
            </a:r>
            <a:r>
              <a:rPr lang="en-US" sz="2000" i="1" dirty="0" err="1">
                <a:solidFill>
                  <a:srgbClr val="0070C0"/>
                </a:solidFill>
              </a:rPr>
              <a:t>jdbc:mysql</a:t>
            </a:r>
            <a:r>
              <a:rPr lang="en-US" sz="2000" i="1" dirty="0">
                <a:solidFill>
                  <a:srgbClr val="0070C0"/>
                </a:solidFill>
              </a:rPr>
              <a:t>://localhost:3306/</a:t>
            </a:r>
            <a:r>
              <a:rPr lang="en-US" sz="2000" i="1" dirty="0" err="1">
                <a:solidFill>
                  <a:srgbClr val="0070C0"/>
                </a:solidFill>
              </a:rPr>
              <a:t>data","root","root</a:t>
            </a:r>
            <a:r>
              <a:rPr lang="en-US" sz="2000" i="1" dirty="0">
                <a:solidFill>
                  <a:srgbClr val="0070C0"/>
                </a:solidFill>
              </a:rPr>
              <a:t>");</a:t>
            </a:r>
            <a:endParaRPr lang="en-US" sz="2100" dirty="0">
              <a:solidFill>
                <a:srgbClr val="0070C0"/>
              </a:solidFill>
            </a:endParaRPr>
          </a:p>
          <a:p>
            <a:pPr marL="1143000" lvl="2">
              <a:lnSpc>
                <a:spcPct val="90000"/>
              </a:lnSpc>
            </a:pPr>
            <a:r>
              <a:rPr lang="en-US" sz="2100" dirty="0"/>
              <a:t>Establishes connection to database by obtaining </a:t>
            </a:r>
            <a:r>
              <a:rPr lang="en-US" sz="2100" dirty="0" smtClean="0"/>
              <a:t>a </a:t>
            </a:r>
            <a:r>
              <a:rPr lang="en-US" sz="2100" i="1" dirty="0"/>
              <a:t>Connection</a:t>
            </a:r>
            <a:r>
              <a:rPr lang="en-US" sz="2100" dirty="0"/>
              <a:t> object</a:t>
            </a:r>
            <a:r>
              <a:rPr lang="en-US" dirty="0"/>
              <a:t> </a:t>
            </a:r>
            <a:endParaRPr lang="en-US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/>
              <a:t>Create JDBC statement(s</a:t>
            </a:r>
            <a:r>
              <a:rPr lang="en-US" dirty="0" smtClean="0"/>
              <a:t>) and </a:t>
            </a:r>
            <a:br>
              <a:rPr lang="en-US" dirty="0" smtClean="0"/>
            </a:br>
            <a:r>
              <a:rPr lang="en-US" dirty="0" smtClean="0"/>
              <a:t>fire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Statement </a:t>
            </a:r>
            <a:r>
              <a:rPr lang="en-US" sz="2800" dirty="0" err="1">
                <a:solidFill>
                  <a:srgbClr val="FF0000"/>
                </a:solidFill>
              </a:rPr>
              <a:t>st</a:t>
            </a:r>
            <a:r>
              <a:rPr lang="en-US" sz="2800" dirty="0">
                <a:solidFill>
                  <a:srgbClr val="FF0000"/>
                </a:solidFill>
              </a:rPr>
              <a:t> =(Statement) </a:t>
            </a:r>
            <a:r>
              <a:rPr lang="en-US" sz="2800" dirty="0" err="1">
                <a:solidFill>
                  <a:srgbClr val="FF0000"/>
                </a:solidFill>
              </a:rPr>
              <a:t>con.createStatement</a:t>
            </a:r>
            <a:r>
              <a:rPr lang="en-US" sz="28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sz="2800" dirty="0" smtClean="0"/>
              <a:t>Creates </a:t>
            </a:r>
            <a:r>
              <a:rPr lang="en-US" sz="2800" dirty="0"/>
              <a:t>a Statement object for sending SQL statements to the database</a:t>
            </a:r>
          </a:p>
          <a:p>
            <a:endParaRPr lang="en-US" dirty="0" smtClean="0"/>
          </a:p>
          <a:p>
            <a:r>
              <a:rPr lang="en-US" b="1" dirty="0" smtClean="0"/>
              <a:t>Fire the query 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ResultSet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re =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st.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executeQuery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(query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</a:rPr>
              <a:t>);</a:t>
            </a:r>
          </a:p>
          <a:p>
            <a:endParaRPr lang="en-US" sz="2400" dirty="0">
              <a:solidFill>
                <a:srgbClr val="FF0000"/>
              </a:solidFill>
              <a:latin typeface="Tahoma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ahoma" pitchFamily="34" charset="0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</a:rPr>
              <a:t>st.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</a:rPr>
              <a:t>executeUpdate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</a:rPr>
              <a:t>(query);</a:t>
            </a:r>
            <a:endParaRPr lang="en-US" sz="2400" dirty="0">
              <a:solidFill>
                <a:srgbClr val="FF0000"/>
              </a:solidFill>
              <a:latin typeface="Tahoma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8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5.Get </a:t>
            </a:r>
            <a:r>
              <a:rPr lang="en-US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sz="2400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ResultSet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</a:rPr>
              <a:t>rs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</a:rPr>
              <a:t>St.</a:t>
            </a:r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</a:rPr>
              <a:t>executeQuery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</a:rPr>
              <a:t>(query );</a:t>
            </a:r>
            <a:endParaRPr lang="en-US" sz="2400" dirty="0">
              <a:solidFill>
                <a:srgbClr val="FF0000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latin typeface="Tahoma" pitchFamily="34" charset="0"/>
              </a:rPr>
              <a:t> 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6.Process the result  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ahoma" pitchFamily="34" charset="0"/>
              </a:rPr>
              <a:t>while (</a:t>
            </a:r>
            <a:r>
              <a:rPr lang="en-US" sz="2400" dirty="0" err="1">
                <a:latin typeface="Tahoma" pitchFamily="34" charset="0"/>
              </a:rPr>
              <a:t>rs.next</a:t>
            </a:r>
            <a:r>
              <a:rPr lang="en-US" sz="2400" dirty="0">
                <a:latin typeface="Tahoma" pitchFamily="34" charset="0"/>
              </a:rPr>
              <a:t>()) {	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ahoma" pitchFamily="34" charset="0"/>
              </a:rPr>
              <a:t>	</a:t>
            </a:r>
            <a:r>
              <a:rPr lang="en-US" sz="2400" dirty="0" err="1">
                <a:latin typeface="Tahoma" pitchFamily="34" charset="0"/>
              </a:rPr>
              <a:t>int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ssn</a:t>
            </a:r>
            <a:r>
              <a:rPr lang="en-US" sz="2400" dirty="0">
                <a:latin typeface="Tahoma" pitchFamily="34" charset="0"/>
              </a:rPr>
              <a:t> = </a:t>
            </a:r>
            <a:r>
              <a:rPr lang="en-US" sz="2400" dirty="0" err="1">
                <a:latin typeface="Tahoma" pitchFamily="34" charset="0"/>
              </a:rPr>
              <a:t>rs.getInt</a:t>
            </a:r>
            <a:r>
              <a:rPr lang="en-US" sz="2400" dirty="0" smtClean="0">
                <a:latin typeface="Tahoma" pitchFamily="34" charset="0"/>
              </a:rPr>
              <a:t>(</a:t>
            </a:r>
            <a:r>
              <a:rPr lang="en-US" sz="2400" dirty="0" smtClean="0">
                <a:latin typeface="Arial Unicode MS" pitchFamily="34" charset="-128"/>
              </a:rPr>
              <a:t>“</a:t>
            </a:r>
            <a:r>
              <a:rPr lang="en-US" sz="2400" dirty="0" smtClean="0">
                <a:latin typeface="Tahoma" pitchFamily="34" charset="0"/>
              </a:rPr>
              <a:t>ID</a:t>
            </a:r>
            <a:r>
              <a:rPr lang="en-US" sz="2400" dirty="0" smtClean="0">
                <a:latin typeface="Arial Unicode MS" pitchFamily="34" charset="-128"/>
              </a:rPr>
              <a:t>"</a:t>
            </a:r>
            <a:r>
              <a:rPr lang="en-US" sz="2400" dirty="0" smtClean="0">
                <a:latin typeface="Tahoma" pitchFamily="34" charset="0"/>
              </a:rPr>
              <a:t>);</a:t>
            </a:r>
            <a:endParaRPr lang="en-US" sz="2400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ahoma" pitchFamily="34" charset="0"/>
              </a:rPr>
              <a:t>	String name = </a:t>
            </a:r>
            <a:r>
              <a:rPr lang="en-US" sz="2400" dirty="0" err="1">
                <a:latin typeface="Tahoma" pitchFamily="34" charset="0"/>
              </a:rPr>
              <a:t>rs.getString</a:t>
            </a:r>
            <a:r>
              <a:rPr lang="en-US" sz="2400" dirty="0">
                <a:latin typeface="Tahoma" pitchFamily="34" charset="0"/>
              </a:rPr>
              <a:t>(</a:t>
            </a:r>
            <a:r>
              <a:rPr lang="en-US" sz="2400" dirty="0">
                <a:latin typeface="Arial Unicode MS" pitchFamily="34" charset="-128"/>
              </a:rPr>
              <a:t>"</a:t>
            </a:r>
            <a:r>
              <a:rPr lang="en-US" sz="2400" dirty="0">
                <a:latin typeface="Tahoma" pitchFamily="34" charset="0"/>
              </a:rPr>
              <a:t>NAME</a:t>
            </a:r>
            <a:r>
              <a:rPr lang="en-US" sz="2400" dirty="0">
                <a:latin typeface="Arial Unicode MS" pitchFamily="34" charset="-128"/>
              </a:rPr>
              <a:t>"</a:t>
            </a:r>
            <a:r>
              <a:rPr lang="en-US" sz="2400" dirty="0">
                <a:latin typeface="Tahoma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ahoma" pitchFamily="34" charset="0"/>
              </a:rPr>
              <a:t>	</a:t>
            </a:r>
            <a:r>
              <a:rPr lang="en-US" sz="2400" dirty="0" err="1">
                <a:latin typeface="Tahoma" pitchFamily="34" charset="0"/>
              </a:rPr>
              <a:t>int</a:t>
            </a:r>
            <a:r>
              <a:rPr lang="en-US" sz="2400" dirty="0">
                <a:latin typeface="Tahoma" pitchFamily="34" charset="0"/>
              </a:rPr>
              <a:t> marks = </a:t>
            </a:r>
            <a:r>
              <a:rPr lang="en-US" sz="2400" dirty="0" err="1">
                <a:latin typeface="Tahoma" pitchFamily="34" charset="0"/>
              </a:rPr>
              <a:t>rs.getInt</a:t>
            </a:r>
            <a:r>
              <a:rPr lang="en-US" sz="2400" dirty="0">
                <a:latin typeface="Tahoma" pitchFamily="34" charset="0"/>
              </a:rPr>
              <a:t>(</a:t>
            </a:r>
            <a:r>
              <a:rPr lang="en-US" sz="2400" dirty="0">
                <a:latin typeface="Arial Unicode MS" pitchFamily="34" charset="-128"/>
              </a:rPr>
              <a:t>"</a:t>
            </a:r>
            <a:r>
              <a:rPr lang="en-US" sz="2400" dirty="0">
                <a:latin typeface="Tahoma" pitchFamily="34" charset="0"/>
              </a:rPr>
              <a:t>MARKS</a:t>
            </a:r>
            <a:r>
              <a:rPr lang="en-US" sz="2400" dirty="0">
                <a:latin typeface="Arial Unicode MS" pitchFamily="34" charset="-128"/>
              </a:rPr>
              <a:t>"</a:t>
            </a:r>
            <a:r>
              <a:rPr lang="en-US" sz="2400" dirty="0">
                <a:latin typeface="Tahoma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Tahoma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6.Close </a:t>
            </a:r>
            <a:r>
              <a:rPr lang="en-US" dirty="0"/>
              <a:t>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st.close</a:t>
            </a:r>
            <a:r>
              <a:rPr lang="en-US" sz="36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con.close</a:t>
            </a:r>
            <a:r>
              <a:rPr lang="en-US" sz="3600" dirty="0">
                <a:solidFill>
                  <a:srgbClr val="FF0000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               </a:t>
            </a:r>
            <a:r>
              <a:rPr lang="en-US" b="1" dirty="0" smtClean="0"/>
              <a:t>SHOW  HOW TO INSTALL CONNECTOR </a:t>
            </a:r>
          </a:p>
          <a:p>
            <a:pPr marL="32004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DRIVER</a:t>
            </a:r>
            <a:endParaRPr lang="en-US" b="1" dirty="0" smtClean="0"/>
          </a:p>
          <a:p>
            <a:pPr lvl="2"/>
            <a:endParaRPr lang="en-US" sz="3200" dirty="0"/>
          </a:p>
          <a:p>
            <a:pPr lvl="3"/>
            <a:r>
              <a:rPr lang="en-US" sz="3200" dirty="0" smtClean="0"/>
              <a:t>     </a:t>
            </a:r>
            <a:r>
              <a:rPr lang="en-US" sz="2800" b="1" dirty="0" smtClean="0"/>
              <a:t>DEMO PROGRAM- DATABASE </a:t>
            </a:r>
            <a:endParaRPr lang="en-US" sz="2800" b="1" dirty="0" smtClean="0"/>
          </a:p>
          <a:p>
            <a:pPr marL="868680" lvl="3" indent="0">
              <a:buNone/>
            </a:pPr>
            <a:r>
              <a:rPr lang="en-US" sz="2800" b="1" dirty="0" smtClean="0"/>
              <a:t>            JAVA PROGRAM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8567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a typeface="標楷體" pitchFamily="65" charset="-120"/>
              </a:rPr>
              <a:t>What is JDBC? </a:t>
            </a:r>
            <a:br>
              <a:rPr lang="en-US" altLang="zh-TW" dirty="0" smtClean="0">
                <a:ea typeface="標楷體" pitchFamily="65" charset="-120"/>
              </a:rPr>
            </a:br>
            <a:r>
              <a:rPr lang="en-US" altLang="zh-TW" dirty="0" smtClean="0">
                <a:ea typeface="標楷體" pitchFamily="65" charset="-120"/>
              </a:rPr>
              <a:t>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rgbClr val="000000"/>
              </a:buClr>
              <a:buSzPct val="57000"/>
              <a:buFont typeface="Times New Roman" pitchFamily="18" charset="0"/>
              <a:buBlip>
                <a:blip r:embed="rId2"/>
              </a:buBlip>
            </a:pPr>
            <a:r>
              <a:rPr lang="en-US" dirty="0">
                <a:solidFill>
                  <a:srgbClr val="000000"/>
                </a:solidFill>
                <a:latin typeface="Helvetica" charset="0"/>
              </a:rPr>
              <a:t>used to connect Java application with Database</a:t>
            </a:r>
            <a:r>
              <a:rPr lang="en-US" dirty="0"/>
              <a:t>.</a:t>
            </a:r>
            <a:endParaRPr lang="en-GB" sz="1000" dirty="0" smtClean="0">
              <a:latin typeface="Helvetica" charset="0"/>
            </a:endParaRPr>
          </a:p>
          <a:p>
            <a:pPr>
              <a:buClr>
                <a:srgbClr val="000000"/>
              </a:buClr>
              <a:buSzPct val="57000"/>
              <a:buFont typeface="Times New Roman" pitchFamily="18" charset="0"/>
              <a:buBlip>
                <a:blip r:embed="rId2"/>
              </a:buBlip>
            </a:pPr>
            <a:r>
              <a:rPr lang="en-GB" dirty="0" smtClean="0">
                <a:solidFill>
                  <a:srgbClr val="000000"/>
                </a:solidFill>
                <a:latin typeface="Helvetica" charset="0"/>
              </a:rPr>
              <a:t>The architecture and API closely resemble Microsoft's ODBC</a:t>
            </a:r>
          </a:p>
          <a:p>
            <a:pPr>
              <a:buClr>
                <a:srgbClr val="000000"/>
              </a:buClr>
              <a:buSzPct val="57000"/>
              <a:buBlip>
                <a:blip r:embed="rId2"/>
              </a:buBlip>
            </a:pPr>
            <a:endParaRPr lang="en-GB" dirty="0">
              <a:solidFill>
                <a:srgbClr val="000000"/>
              </a:solidFill>
              <a:latin typeface="Helvetica" charset="0"/>
            </a:endParaRPr>
          </a:p>
          <a:p>
            <a:pPr>
              <a:buClr>
                <a:srgbClr val="000000"/>
              </a:buClr>
              <a:buSzPct val="57000"/>
              <a:buBlip>
                <a:blip r:embed="rId2"/>
              </a:buBlip>
            </a:pPr>
            <a:r>
              <a:rPr lang="en-US" dirty="0">
                <a:solidFill>
                  <a:srgbClr val="000000"/>
                </a:solidFill>
                <a:latin typeface="Helvetica" charset="0"/>
              </a:rPr>
              <a:t>JDBC is used to interact with various type of Database such as Oracle, MS Access, My SQL and SQL Server. </a:t>
            </a:r>
            <a:endParaRPr lang="en-US" dirty="0" smtClean="0">
              <a:solidFill>
                <a:srgbClr val="000000"/>
              </a:solidFill>
              <a:latin typeface="Helvetica" charset="0"/>
            </a:endParaRPr>
          </a:p>
          <a:p>
            <a:pPr marL="0" indent="0">
              <a:buClr>
                <a:srgbClr val="000000"/>
              </a:buClr>
              <a:buSzPct val="57000"/>
              <a:buNone/>
            </a:pPr>
            <a:endParaRPr lang="en-US" dirty="0" smtClean="0">
              <a:solidFill>
                <a:srgbClr val="000000"/>
              </a:solidFill>
              <a:latin typeface="Helvetica" charset="0"/>
            </a:endParaRPr>
          </a:p>
          <a:p>
            <a:pPr>
              <a:buClr>
                <a:srgbClr val="000000"/>
              </a:buClr>
              <a:buSzPct val="57000"/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Helvetica" charset="0"/>
              </a:rPr>
              <a:t>JDBC </a:t>
            </a:r>
            <a:r>
              <a:rPr lang="en-US" dirty="0">
                <a:solidFill>
                  <a:srgbClr val="000000"/>
                </a:solidFill>
                <a:latin typeface="Helvetica" charset="0"/>
              </a:rPr>
              <a:t>can also be defined as the platform-independent interface between a relational database and Java programming. </a:t>
            </a:r>
            <a:endParaRPr lang="en-US" dirty="0" smtClean="0">
              <a:solidFill>
                <a:srgbClr val="000000"/>
              </a:solidFill>
              <a:latin typeface="Helvetica" charset="0"/>
            </a:endParaRPr>
          </a:p>
          <a:p>
            <a:pPr>
              <a:buClr>
                <a:srgbClr val="000000"/>
              </a:buClr>
              <a:buSzPct val="57000"/>
              <a:buBlip>
                <a:blip r:embed="rId2"/>
              </a:buBlip>
            </a:pPr>
            <a:r>
              <a:rPr lang="en-US" dirty="0" smtClean="0">
                <a:solidFill>
                  <a:srgbClr val="000000"/>
                </a:solidFill>
                <a:latin typeface="Helvetica" charset="0"/>
              </a:rPr>
              <a:t>It </a:t>
            </a:r>
            <a:r>
              <a:rPr lang="en-US" dirty="0">
                <a:solidFill>
                  <a:srgbClr val="000000"/>
                </a:solidFill>
                <a:latin typeface="Helvetica" charset="0"/>
              </a:rPr>
              <a:t>allows java program to execute SQL statement and retrieve result from database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</a:rPr>
              <a:t>.</a:t>
            </a:r>
          </a:p>
          <a:p>
            <a:pPr marL="0" indent="0">
              <a:buClr>
                <a:srgbClr val="000000"/>
              </a:buClr>
              <a:buSzPct val="57000"/>
              <a:buNone/>
            </a:pPr>
            <a:endParaRPr lang="en-GB" dirty="0">
              <a:solidFill>
                <a:srgbClr val="000000"/>
              </a:solidFill>
              <a:latin typeface="Helvetica" charset="0"/>
            </a:endParaRPr>
          </a:p>
          <a:p>
            <a:pPr>
              <a:buClr>
                <a:srgbClr val="000000"/>
              </a:buClr>
              <a:buSzPct val="57000"/>
              <a:buFont typeface="Times New Roman" pitchFamily="18" charset="0"/>
              <a:buBlip>
                <a:blip r:embed="rId2"/>
              </a:buBlip>
            </a:pPr>
            <a:r>
              <a:rPr lang="en-GB" dirty="0" smtClean="0">
                <a:solidFill>
                  <a:srgbClr val="000000"/>
                </a:solidFill>
                <a:latin typeface="Helvetica" charset="0"/>
              </a:rPr>
              <a:t>JDBC classes are contained within the </a:t>
            </a:r>
            <a:r>
              <a:rPr lang="en-GB" dirty="0" err="1" smtClean="0">
                <a:solidFill>
                  <a:srgbClr val="000000"/>
                </a:solidFill>
                <a:latin typeface="Helvetica" charset="0"/>
              </a:rPr>
              <a:t>java.sql</a:t>
            </a:r>
            <a:r>
              <a:rPr lang="en-GB" dirty="0" smtClean="0">
                <a:solidFill>
                  <a:srgbClr val="000000"/>
                </a:solidFill>
                <a:latin typeface="Helvetica" charset="0"/>
              </a:rPr>
              <a:t> package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2"/>
              </a:buBlip>
            </a:pPr>
            <a:r>
              <a:rPr lang="en-GB" sz="2000" dirty="0" smtClean="0">
                <a:solidFill>
                  <a:srgbClr val="000000"/>
                </a:solidFill>
                <a:latin typeface="Helvetica" charset="0"/>
              </a:rPr>
              <a:t>There are few classes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2"/>
              </a:buBlip>
            </a:pPr>
            <a:r>
              <a:rPr lang="en-GB" sz="2000" dirty="0" smtClean="0">
                <a:solidFill>
                  <a:srgbClr val="000000"/>
                </a:solidFill>
                <a:latin typeface="Helvetica" charset="0"/>
              </a:rPr>
              <a:t>There are several interfaces</a:t>
            </a:r>
          </a:p>
          <a:p>
            <a:endParaRPr 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Helvetica" charset="0"/>
              </a:rPr>
              <a:t>Database Connectivity History</a:t>
            </a:r>
            <a:br>
              <a:rPr lang="en-GB" dirty="0" smtClean="0">
                <a:latin typeface="Helvetica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00"/>
              </a:buClr>
              <a:buSzPct val="57000"/>
              <a:buFont typeface="Times New Roman" pitchFamily="18" charset="0"/>
              <a:buBlip>
                <a:blip r:embed="rId2"/>
              </a:buBlip>
            </a:pPr>
            <a:r>
              <a:rPr lang="en-GB" dirty="0" smtClean="0">
                <a:solidFill>
                  <a:srgbClr val="000000"/>
                </a:solidFill>
                <a:latin typeface="Helvetica" charset="0"/>
              </a:rPr>
              <a:t>Before APIs like JDBC and ODBC, database connectivity was tedious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2"/>
              </a:buBlip>
            </a:pPr>
            <a:r>
              <a:rPr lang="en-GB" sz="2000" dirty="0" smtClean="0">
                <a:solidFill>
                  <a:srgbClr val="000000"/>
                </a:solidFill>
                <a:latin typeface="Helvetica" charset="0"/>
              </a:rPr>
              <a:t>Each database vendor provided a function library for accessing their database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2"/>
              </a:buBlip>
            </a:pPr>
            <a:r>
              <a:rPr lang="en-GB" sz="2000" dirty="0" smtClean="0">
                <a:solidFill>
                  <a:srgbClr val="000000"/>
                </a:solidFill>
                <a:latin typeface="Helvetica" charset="0"/>
              </a:rPr>
              <a:t>The connectivity library was proprietary</a:t>
            </a:r>
            <a:r>
              <a:rPr lang="en-GB" sz="2000" dirty="0" smtClean="0">
                <a:solidFill>
                  <a:srgbClr val="000000"/>
                </a:solidFill>
                <a:latin typeface="Helvetica" charset="0"/>
              </a:rPr>
              <a:t>.(marketed under registered trade name)</a:t>
            </a:r>
            <a:endParaRPr lang="en-GB" sz="2000" dirty="0" smtClean="0">
              <a:solidFill>
                <a:srgbClr val="000000"/>
              </a:solidFill>
              <a:latin typeface="Helvetica" charset="0"/>
            </a:endParaRP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2"/>
              </a:buBlip>
            </a:pPr>
            <a:r>
              <a:rPr lang="en-GB" sz="2000" dirty="0" smtClean="0">
                <a:solidFill>
                  <a:srgbClr val="000000"/>
                </a:solidFill>
                <a:latin typeface="Helvetica" charset="0"/>
              </a:rPr>
              <a:t>If the database vendor changed for the application, the data access portions had to be rewritten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2"/>
              </a:buBlip>
            </a:pPr>
            <a:r>
              <a:rPr lang="en-GB" sz="2000" dirty="0" smtClean="0">
                <a:solidFill>
                  <a:srgbClr val="000000"/>
                </a:solidFill>
                <a:latin typeface="Helvetica" charset="0"/>
              </a:rPr>
              <a:t>If the application was poorly structured, rewriting its data access might involve rewriting the majority of the application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2"/>
              </a:buBlip>
            </a:pPr>
            <a:r>
              <a:rPr lang="en-GB" sz="2000" dirty="0" smtClean="0">
                <a:solidFill>
                  <a:srgbClr val="000000"/>
                </a:solidFill>
                <a:latin typeface="Helvetica" charset="0"/>
              </a:rPr>
              <a:t>The costs incurred generally meant that application developers were stuck with a particular database product for a given application</a:t>
            </a:r>
          </a:p>
          <a:p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535681" y="951940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4321440" y="3526931"/>
            <a:ext cx="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3529440" y="4851870"/>
            <a:ext cx="0" cy="4147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5120640" y="4843229"/>
            <a:ext cx="0" cy="4392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568800" y="940419"/>
            <a:ext cx="7964640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32161" y="1201086"/>
            <a:ext cx="7865280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4313" indent="-214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30213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With JDBC, the application programmer uses the JDBC API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</a:pPr>
            <a:r>
              <a:rPr lang="en-GB" sz="1800">
                <a:solidFill>
                  <a:srgbClr val="000000"/>
                </a:solidFill>
                <a:latin typeface="Helvetica" charset="0"/>
              </a:rPr>
              <a:t>The developer never uses any proprietary APIs</a:t>
            </a:r>
          </a:p>
          <a:p>
            <a:pPr lvl="1">
              <a:buClr>
                <a:srgbClr val="000000"/>
              </a:buClr>
              <a:buSzPct val="326000"/>
              <a:buFont typeface="Times New Roman" pitchFamily="18" charset="0"/>
              <a:buNone/>
            </a:pPr>
            <a:endParaRPr lang="en-GB" sz="900">
              <a:latin typeface="Helvetica" charset="0"/>
            </a:endParaRPr>
          </a:p>
          <a:p>
            <a:pPr>
              <a:buClr>
                <a:srgbClr val="000000"/>
              </a:buClr>
              <a:buSzPct val="57000"/>
              <a:buFont typeface="Times New Roman" pitchFamily="18" charset="0"/>
              <a:buChar char="•"/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Any proprietary APIs are implemented by a JDBC driver</a:t>
            </a:r>
          </a:p>
          <a:p>
            <a:pPr lvl="1">
              <a:buClr>
                <a:srgbClr val="000000"/>
              </a:buClr>
              <a:buSzPct val="81000"/>
              <a:buFont typeface="Times New Roman" pitchFamily="18" charset="0"/>
              <a:buChar char="•"/>
            </a:pPr>
            <a:r>
              <a:rPr lang="en-GB" sz="1800">
                <a:solidFill>
                  <a:srgbClr val="000000"/>
                </a:solidFill>
                <a:latin typeface="Helvetica" charset="0"/>
              </a:rPr>
              <a:t>There are 4 types of JDBC Drivers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982240" y="433486"/>
            <a:ext cx="47347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37000"/>
            </a:pPr>
            <a:r>
              <a:rPr lang="en-GB" sz="2500">
                <a:latin typeface="Helvetica" charset="0"/>
              </a:rPr>
              <a:t>JDBC Architecture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2831040" y="3289821"/>
            <a:ext cx="2977920" cy="230832"/>
          </a:xfrm>
          <a:prstGeom prst="roundRect">
            <a:avLst>
              <a:gd name="adj" fmla="val 333"/>
            </a:avLst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500">
                <a:latin typeface="Times" charset="0"/>
              </a:rPr>
              <a:t>Java Application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2831040" y="3953732"/>
            <a:ext cx="2977920" cy="230832"/>
          </a:xfrm>
          <a:prstGeom prst="roundRect">
            <a:avLst>
              <a:gd name="adj" fmla="val 333"/>
            </a:avLst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500">
                <a:latin typeface="Times" charset="0"/>
              </a:rPr>
              <a:t>JDBC API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2831040" y="4615686"/>
            <a:ext cx="2977920" cy="233304"/>
          </a:xfrm>
          <a:prstGeom prst="roundRect">
            <a:avLst>
              <a:gd name="adj" fmla="val 333"/>
            </a:avLst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500">
                <a:latin typeface="Times" charset="0"/>
              </a:rPr>
              <a:t>JDBC DriverManager</a:t>
            </a:r>
          </a:p>
        </p:txBody>
      </p: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2831040" y="5282467"/>
            <a:ext cx="2977920" cy="236184"/>
            <a:chOff x="1966" y="3668"/>
            <a:chExt cx="2068" cy="164"/>
          </a:xfrm>
        </p:grpSpPr>
        <p:sp>
          <p:nvSpPr>
            <p:cNvPr id="6155" name="AutoShape 11"/>
            <p:cNvSpPr>
              <a:spLocks noChangeArrowheads="1"/>
            </p:cNvSpPr>
            <p:nvPr/>
          </p:nvSpPr>
          <p:spPr bwMode="auto">
            <a:xfrm>
              <a:off x="1966" y="3672"/>
              <a:ext cx="991" cy="160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buClr>
                  <a:srgbClr val="000000"/>
                </a:buClr>
                <a:buSzPct val="67000"/>
                <a:tabLst>
                  <a:tab pos="656650" algn="l"/>
                  <a:tab pos="1313299" algn="l"/>
                </a:tabLst>
              </a:pPr>
              <a:r>
                <a:rPr lang="en-GB" sz="1500">
                  <a:latin typeface="Times" charset="0"/>
                </a:rPr>
                <a:t>JDBC Driver</a:t>
              </a:r>
            </a:p>
          </p:txBody>
        </p:sp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3043" y="3668"/>
              <a:ext cx="991" cy="160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buClr>
                  <a:srgbClr val="000000"/>
                </a:buClr>
                <a:buSzPct val="67000"/>
                <a:tabLst>
                  <a:tab pos="656650" algn="l"/>
                  <a:tab pos="1313299" algn="l"/>
                </a:tabLst>
              </a:pPr>
              <a:r>
                <a:rPr lang="en-GB" sz="1500">
                  <a:latin typeface="Times" charset="0"/>
                </a:rPr>
                <a:t>JDBC Driver</a:t>
              </a:r>
            </a:p>
          </p:txBody>
        </p:sp>
      </p:grpSp>
      <p:sp>
        <p:nvSpPr>
          <p:cNvPr id="2" name="Oval 1"/>
          <p:cNvSpPr/>
          <p:nvPr/>
        </p:nvSpPr>
        <p:spPr>
          <a:xfrm>
            <a:off x="3352800" y="5791200"/>
            <a:ext cx="174264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databases</a:t>
            </a:r>
            <a:endParaRPr lang="en-US" dirty="0"/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3429000" y="5518651"/>
            <a:ext cx="179004" cy="40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156" idx="2"/>
            <a:endCxn id="2" idx="7"/>
          </p:cNvCxnSpPr>
          <p:nvPr/>
        </p:nvCxnSpPr>
        <p:spPr>
          <a:xfrm flipH="1">
            <a:off x="4840236" y="5512890"/>
            <a:ext cx="255204" cy="41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351" y="433486"/>
            <a:ext cx="87249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60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600" dirty="0" smtClean="0"/>
              <a:t>classes used for database  connectivity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Driver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Manager Class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lvl="2" indent="-3429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Acts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as a interface between user and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drivers.</a:t>
            </a:r>
          </a:p>
          <a:p>
            <a:pPr marL="342900" lvl="2" indent="-3429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keeps a track of drivers that are available and handles establishing a connection  between a database and appropriate drivers.</a:t>
            </a:r>
          </a:p>
          <a:p>
            <a:pPr marL="342900" lvl="2" indent="-3429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returns a Connection Objects.</a:t>
            </a:r>
          </a:p>
          <a:p>
            <a:pPr marL="342900" lvl="2" indent="-342900">
              <a:spcBef>
                <a:spcPts val="580"/>
              </a:spcBef>
              <a:buClr>
                <a:schemeClr val="accent1"/>
              </a:buClr>
              <a:buFont typeface="Wingdings" pitchFamily="2" charset="2"/>
              <a:buChar char="q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2.Connection interface: 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JDBC Connection class manages the communications between a java client application &amp; a specific database (e.g. MYSQL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database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factory of statement, preparedstatement ,resultset etc.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Connection is used to get a object of statement and preparedstatement.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7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4800"/>
            <a:ext cx="7772400" cy="571500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accent3"/>
              </a:buClr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3.Statement interface: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it is an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interace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JDBC Statement class contains SQL string that are submitted to the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DBMS</a:t>
            </a:r>
          </a:p>
          <a:p>
            <a:pPr algn="just">
              <a:buClr>
                <a:schemeClr val="accent3"/>
              </a:buClr>
              <a:buFont typeface="Wingdings" pitchFamily="2" charset="2"/>
              <a:buChar char="q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Also it provides methods to execute queries with database.</a:t>
            </a:r>
          </a:p>
          <a:p>
            <a:pPr marL="0" indent="0" algn="just">
              <a:buClr>
                <a:schemeClr val="accent3"/>
              </a:buClr>
              <a:buNone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accent3"/>
              </a:buClr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Methods:</a:t>
            </a:r>
          </a:p>
          <a:p>
            <a:pPr algn="just">
              <a:buClr>
                <a:schemeClr val="accent3"/>
              </a:buClr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hlinkClick r:id="rId2" tooltip="in java.sql"/>
              </a:rPr>
              <a:t>Statement</a:t>
            </a:r>
            <a:r>
              <a:rPr lang="en-US" sz="2800" b="1" dirty="0"/>
              <a:t> 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hlinkClick r:id="rId3"/>
              </a:rPr>
              <a:t>Connection</a:t>
            </a:r>
            <a:r>
              <a:rPr lang="en-US" sz="2800" b="1" dirty="0" err="1" smtClean="0"/>
              <a:t>.createStatement</a:t>
            </a:r>
            <a:r>
              <a:rPr lang="en-US" sz="2800" b="1" dirty="0" smtClean="0"/>
              <a:t>();</a:t>
            </a:r>
          </a:p>
          <a:p>
            <a:pPr algn="just">
              <a:buClr>
                <a:schemeClr val="accent3"/>
              </a:buClr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Execute methods:</a:t>
            </a:r>
          </a:p>
          <a:p>
            <a:pPr algn="just">
              <a:buClr>
                <a:schemeClr val="accent3"/>
              </a:buClr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b="1" dirty="0" smtClean="0"/>
              <a:t>  there are 4 major execute()  methods of this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Public Resultset </a:t>
            </a:r>
            <a:r>
              <a:rPr lang="en-US" sz="3200" b="1" dirty="0" err="1" smtClean="0">
                <a:solidFill>
                  <a:srgbClr val="FF0000"/>
                </a:solidFill>
              </a:rPr>
              <a:t>executeQuery</a:t>
            </a:r>
            <a:r>
              <a:rPr lang="en-US" sz="3200" b="1" dirty="0" smtClean="0">
                <a:solidFill>
                  <a:srgbClr val="FF0000"/>
                </a:solidFill>
              </a:rPr>
              <a:t>(String </a:t>
            </a:r>
            <a:r>
              <a:rPr lang="en-US" sz="3200" b="1" dirty="0" err="1" smtClean="0">
                <a:solidFill>
                  <a:srgbClr val="FF0000"/>
                </a:solidFill>
              </a:rPr>
              <a:t>sql</a:t>
            </a:r>
            <a:r>
              <a:rPr lang="en-US" sz="32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lang="en-US" dirty="0" smtClean="0"/>
              <a:t>     use to execute SELECT   query . It return the object of resultset.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Public </a:t>
            </a:r>
            <a:r>
              <a:rPr lang="en-US" sz="3200" b="1" dirty="0" err="1" smtClean="0">
                <a:solidFill>
                  <a:srgbClr val="FF0000"/>
                </a:solidFill>
              </a:rPr>
              <a:t>int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executeUpdate</a:t>
            </a:r>
            <a:r>
              <a:rPr lang="en-US" sz="3200" b="1" dirty="0" smtClean="0">
                <a:solidFill>
                  <a:srgbClr val="FF0000"/>
                </a:solidFill>
              </a:rPr>
              <a:t>(String </a:t>
            </a:r>
            <a:r>
              <a:rPr lang="en-US" sz="3200" b="1" dirty="0" err="1">
                <a:solidFill>
                  <a:srgbClr val="FF0000"/>
                </a:solidFill>
              </a:rPr>
              <a:t>sql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             </a:t>
            </a:r>
            <a:r>
              <a:rPr lang="en-US" sz="2800" dirty="0" smtClean="0"/>
              <a:t>use to CREATE,UPDATE,INSERT,DELETE</a:t>
            </a:r>
            <a:endParaRPr lang="en-US" sz="2800" b="1" dirty="0" smtClean="0"/>
          </a:p>
          <a:p>
            <a:r>
              <a:rPr lang="en-US" sz="3200" b="1" dirty="0">
                <a:solidFill>
                  <a:srgbClr val="FF0000"/>
                </a:solidFill>
              </a:rPr>
              <a:t>Public </a:t>
            </a:r>
            <a:r>
              <a:rPr lang="en-US" sz="3200" b="1" dirty="0" smtClean="0">
                <a:solidFill>
                  <a:srgbClr val="FF0000"/>
                </a:solidFill>
              </a:rPr>
              <a:t>Boolean execute(String </a:t>
            </a:r>
            <a:r>
              <a:rPr lang="en-US" sz="3200" b="1" dirty="0" err="1">
                <a:solidFill>
                  <a:srgbClr val="FF0000"/>
                </a:solidFill>
              </a:rPr>
              <a:t>sql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200" dirty="0" smtClean="0"/>
              <a:t>       </a:t>
            </a:r>
            <a:r>
              <a:rPr lang="en-US" sz="2800" dirty="0" smtClean="0"/>
              <a:t>use </a:t>
            </a:r>
            <a:r>
              <a:rPr lang="en-US" sz="2800" dirty="0"/>
              <a:t>to </a:t>
            </a:r>
            <a:r>
              <a:rPr lang="en-US" sz="2800" dirty="0" smtClean="0"/>
              <a:t>execute that may return multiple results</a:t>
            </a:r>
            <a:endParaRPr lang="en-US" sz="2800" b="1" dirty="0"/>
          </a:p>
          <a:p>
            <a:pPr marL="0" indent="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Public </a:t>
            </a:r>
            <a:r>
              <a:rPr lang="en-US" sz="3200" b="1" dirty="0" err="1" smtClean="0">
                <a:solidFill>
                  <a:srgbClr val="FF0000"/>
                </a:solidFill>
              </a:rPr>
              <a:t>int</a:t>
            </a:r>
            <a:r>
              <a:rPr lang="en-US" sz="3200" b="1" dirty="0" smtClean="0">
                <a:solidFill>
                  <a:srgbClr val="FF0000"/>
                </a:solidFill>
              </a:rPr>
              <a:t>[] </a:t>
            </a:r>
            <a:r>
              <a:rPr lang="en-US" sz="3200" b="1" dirty="0" err="1" smtClean="0">
                <a:solidFill>
                  <a:srgbClr val="FF0000"/>
                </a:solidFill>
              </a:rPr>
              <a:t>executeBatch</a:t>
            </a:r>
            <a:r>
              <a:rPr lang="en-US" sz="3200" b="1" dirty="0" smtClean="0">
                <a:solidFill>
                  <a:srgbClr val="FF0000"/>
                </a:solidFill>
              </a:rPr>
              <a:t>(String </a:t>
            </a:r>
            <a:r>
              <a:rPr lang="en-US" sz="3200" b="1" dirty="0" err="1">
                <a:solidFill>
                  <a:srgbClr val="FF0000"/>
                </a:solidFill>
              </a:rPr>
              <a:t>sql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/>
              <a:t>use to execute batch of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1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4.Result set class: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JDBC Result Set class provides predefined methods to access, analyze,&amp; convert data values  returned by an executed SQL select statement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methods:</a:t>
            </a: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public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getInt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columnIndex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getInt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columnName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getString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columnIndex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getString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columnName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33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567</TotalTime>
  <Words>1133</Words>
  <Application>Microsoft Office PowerPoint</Application>
  <PresentationFormat>On-screen Show (4:3)</PresentationFormat>
  <Paragraphs>241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JDBC – Java Database Connectivity</vt:lpstr>
      <vt:lpstr>PowerPoint Presentation</vt:lpstr>
      <vt:lpstr>What is JDBC?                                     </vt:lpstr>
      <vt:lpstr>Database Connectivity History </vt:lpstr>
      <vt:lpstr>PowerPoint Presentation</vt:lpstr>
      <vt:lpstr>   classes used for database  connectivity</vt:lpstr>
      <vt:lpstr>PowerPoint Presentation</vt:lpstr>
      <vt:lpstr>PowerPoint Presentation</vt:lpstr>
      <vt:lpstr>PowerPoint Presentation</vt:lpstr>
      <vt:lpstr>Prepared statement interface:</vt:lpstr>
      <vt:lpstr>PowerPoint Presentation</vt:lpstr>
      <vt:lpstr>TYPE -1 </vt:lpstr>
      <vt:lpstr>PowerPoint Presentation</vt:lpstr>
      <vt:lpstr>Native API Driver </vt:lpstr>
      <vt:lpstr>Network Protocol Driver </vt:lpstr>
      <vt:lpstr>PowerPoint Presentation</vt:lpstr>
      <vt:lpstr>Thin Driver </vt:lpstr>
      <vt:lpstr>PowerPoint Presentation</vt:lpstr>
      <vt:lpstr>JDBC 4.0 API </vt:lpstr>
      <vt:lpstr>PowerPoint Presentation</vt:lpstr>
      <vt:lpstr>javax.sql package </vt:lpstr>
      <vt:lpstr>Steps to connect a Java Application to Database</vt:lpstr>
      <vt:lpstr>1. Create a query</vt:lpstr>
      <vt:lpstr> 2. Establish a connection and 3. Associate SQL with the connection</vt:lpstr>
      <vt:lpstr>4. Create JDBC statement(s) and  fire the query</vt:lpstr>
      <vt:lpstr>5.Get ResultSet</vt:lpstr>
      <vt:lpstr>6.Close connection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– Java DataBase Connectivity</dc:title>
  <dc:creator>lenovo</dc:creator>
  <cp:lastModifiedBy>lenovo</cp:lastModifiedBy>
  <cp:revision>50</cp:revision>
  <dcterms:created xsi:type="dcterms:W3CDTF">2018-03-20T11:13:21Z</dcterms:created>
  <dcterms:modified xsi:type="dcterms:W3CDTF">2018-03-21T04:20:19Z</dcterms:modified>
</cp:coreProperties>
</file>