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75" d="100"/>
          <a:sy n="75" d="100"/>
        </p:scale>
        <p:origin x="-120" y="-88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jjj</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00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endParaRPr lang="en-US"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ooo</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ccc</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ccc</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66FF"/>
                </a:solidFill>
                <a:latin typeface="Courier"/>
                <a:ea typeface="Courier"/>
                <a:cs typeface="Courier"/>
                <a:sym typeface="Courier New"/>
              </a:rPr>
              <a:t>ccc</a:t>
            </a:r>
            <a:r>
              <a:rPr lang="en-US" sz="3000" i="0" u="none" strike="noStrike" cap="none" dirty="0">
                <a:solidFill>
                  <a:srgbClr val="FF66FF"/>
                </a:solidFill>
                <a:latin typeface="Courier"/>
                <a:ea typeface="Courier"/>
                <a:cs typeface="Courier"/>
                <a:sym typeface="Courier New"/>
              </a:rPr>
              <a:t>['</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smtClean="0">
                <a:solidFill>
                  <a:srgbClr val="FF66FF"/>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smtClean="0">
                <a:solidFill>
                  <a:srgbClr val="FFFF00"/>
                </a:solidFill>
                <a:latin typeface="Courier"/>
                <a:ea typeface="Courier"/>
                <a:cs typeface="Courier"/>
                <a:sym typeface="Courier New"/>
              </a:rPr>
              <a:t>print(</a:t>
            </a:r>
            <a:r>
              <a:rPr lang="en-US" sz="2600" i="0" u="none" strike="noStrike" cap="none" dirty="0" smtClean="0">
                <a:solidFill>
                  <a:srgbClr val="00FF00"/>
                </a:solidFill>
                <a:latin typeface="Courier"/>
                <a:ea typeface="Courier"/>
                <a:cs typeface="Courier"/>
                <a:sym typeface="Courier New"/>
              </a:rPr>
              <a:t>counts</a:t>
            </a:r>
            <a:r>
              <a:rPr lang="en-US" sz="2600" i="0" u="none" strike="noStrike" cap="none" dirty="0" smtClean="0">
                <a:solidFill>
                  <a:srgbClr val="FFFF00"/>
                </a:solidFill>
                <a:latin typeface="Courier"/>
                <a:ea typeface="Courier"/>
                <a:cs typeface="Courier"/>
                <a:sym typeface="Courier New"/>
              </a:rPr>
              <a:t>)</a:t>
            </a:r>
            <a:endParaRPr lang="en-US"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'Enter </a:t>
            </a:r>
            <a:r>
              <a:rPr lang="en-US" sz="3000" i="0" u="none" strike="noStrike" cap="none" dirty="0">
                <a:solidFill>
                  <a:schemeClr val="lt1"/>
                </a:solidFill>
                <a:latin typeface="Courier"/>
                <a:ea typeface="Courier"/>
                <a:cs typeface="Courier"/>
                <a:sym typeface="Courier New"/>
              </a:rPr>
              <a:t>a line of text</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'Words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words</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'Counting...</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counts</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smtClean="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smtClean="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'Counting...’</a:t>
            </a:r>
            <a:r>
              <a:rPr lang="en-US" sz="2400" dirty="0" smtClean="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counts</a:t>
            </a:r>
            <a:r>
              <a:rPr lang="en-US" sz="2400" dirty="0" smtClean="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smtClean="0">
                <a:solidFill>
                  <a:srgbClr val="FF00FF"/>
                </a:solidFill>
                <a:latin typeface="Courier"/>
                <a:ea typeface="Courier"/>
                <a:cs typeface="Courier"/>
                <a:sym typeface="Courier New"/>
              </a:rPr>
              <a:t>list</a:t>
            </a:r>
            <a:r>
              <a:rPr lang="en-US" sz="2500" i="0" u="none" strike="noStrike" cap="none" dirty="0" smtClean="0">
                <a:solidFill>
                  <a:schemeClr val="lt1"/>
                </a:solidFill>
                <a:latin typeface="Courier"/>
                <a:ea typeface="Courier"/>
                <a:cs typeface="Courier"/>
                <a:sym typeface="Courier New"/>
              </a:rPr>
              <a:t>(</a:t>
            </a:r>
            <a:r>
              <a:rPr lang="en-US" sz="2500" i="0" u="none" strike="noStrike" cap="none" dirty="0" err="1" smtClean="0">
                <a:solidFill>
                  <a:schemeClr val="lt1"/>
                </a:solidFill>
                <a:latin typeface="Courier"/>
                <a:ea typeface="Courier"/>
                <a:cs typeface="Courier"/>
                <a:sym typeface="Courier New"/>
              </a:rPr>
              <a:t>jjj</a:t>
            </a:r>
            <a:r>
              <a:rPr lang="en-US" sz="2500" dirty="0" smtClean="0">
                <a:solidFill>
                  <a:schemeClr val="lt1"/>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keys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values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7F00"/>
                </a:solidFill>
                <a:latin typeface="Courier"/>
                <a:ea typeface="Courier"/>
                <a:cs typeface="Courier"/>
                <a:sym typeface="Courier New"/>
              </a:rPr>
              <a:t>items</a:t>
            </a:r>
            <a:r>
              <a:rPr lang="en-US" sz="2500" i="0" u="none" strike="noStrike" cap="none" dirty="0" smtClean="0">
                <a:solidFill>
                  <a:srgbClr val="FF7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smtClean="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smtClean="0">
                <a:solidFill>
                  <a:srgbClr val="00FF00"/>
                </a:solidFill>
                <a:latin typeface="Courier"/>
                <a:ea typeface="Courier"/>
                <a:cs typeface="Courier"/>
                <a:sym typeface="Courier New"/>
              </a:rPr>
              <a:t>jjj</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smtClean="0">
                <a:solidFill>
                  <a:schemeClr val="lt1"/>
                </a:solidFill>
                <a:latin typeface="Courier"/>
                <a:ea typeface="Courier"/>
                <a:cs typeface="Courier"/>
                <a:sym typeface="Courier New"/>
              </a:rPr>
              <a:t>    print(</a:t>
            </a:r>
            <a:r>
              <a:rPr lang="en-US" sz="2400" i="0" u="none" strike="noStrike" cap="none" dirty="0" err="1" smtClean="0">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smtClean="0">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smtClean="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smtClean="0">
                <a:solidFill>
                  <a:srgbClr val="FF7F00"/>
                </a:solidFill>
                <a:latin typeface="Courier"/>
                <a:ea typeface="Courier"/>
                <a:cs typeface="Courier"/>
                <a:sym typeface="Courier New"/>
              </a:rPr>
              <a:t>jan</a:t>
            </a:r>
            <a:r>
              <a:rPr lang="en-US" sz="2400" i="0" u="none" strike="noStrike" cap="none" dirty="0" smtClean="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smtClean="0">
                <a:solidFill>
                  <a:srgbClr val="FF7F00"/>
                </a:solidFill>
                <a:latin typeface="Courier"/>
                <a:ea typeface="Courier"/>
                <a:cs typeface="Courier"/>
                <a:sym typeface="Courier New"/>
              </a:rPr>
              <a:t>chuck</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a:ea typeface="Courier"/>
                <a:cs typeface="Courier"/>
                <a:sym typeface="Courier New"/>
              </a:rPr>
              <a:t> </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a:t>
            </a:r>
            <a:r>
              <a:rPr lang="en-US" sz="2600" i="0" u="none" strike="noStrike" cap="none" dirty="0" smtClean="0">
                <a:solidFill>
                  <a:srgbClr val="00FF00"/>
                </a:solidFill>
                <a:latin typeface="Courier"/>
                <a:ea typeface="Courier"/>
                <a:cs typeface="Courier"/>
                <a:sym typeface="Courier New"/>
              </a:rPr>
              <a:t>input</a:t>
            </a:r>
            <a:r>
              <a:rPr lang="en-US" sz="2600" i="0" u="none" strike="noStrike" cap="none" dirty="0">
                <a:solidFill>
                  <a:srgbClr val="00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r>
              <a:rPr lang="en-US" sz="2600" dirty="0" smtClean="0">
                <a:solidFill>
                  <a:srgbClr val="FF00FF"/>
                </a:solidFill>
                <a:latin typeface="Courier"/>
                <a:ea typeface="Courier"/>
                <a:cs typeface="Courier"/>
                <a:sym typeface="Courier New"/>
              </a:rPr>
              <a:t>:</a:t>
            </a:r>
          </a:p>
          <a:p>
            <a:pPr lvl="0">
              <a:buClr>
                <a:srgbClr val="00FF00"/>
              </a:buClr>
              <a:buSzPct val="25000"/>
            </a:pPr>
            <a:r>
              <a:rPr lang="en-US" sz="2600" dirty="0" smtClean="0">
                <a:solidFill>
                  <a:srgbClr val="FF00FF"/>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for </a:t>
            </a:r>
            <a:r>
              <a:rPr lang="en-US" sz="2600" i="0" u="none" strike="noStrike" cap="none" dirty="0">
                <a:solidFill>
                  <a:srgbClr val="FF00FF"/>
                </a:solidFill>
                <a:latin typeface="Courier"/>
                <a:ea typeface="Courier"/>
                <a:cs typeface="Courier"/>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7F00"/>
                </a:solidFill>
                <a:latin typeface="Courier"/>
                <a:ea typeface="Courier"/>
                <a:cs typeface="Courier"/>
                <a:sym typeface="Courier New"/>
              </a:rPr>
              <a:t>print(</a:t>
            </a:r>
            <a:r>
              <a:rPr lang="en-US" sz="2600" i="0" u="none" strike="noStrike" cap="none" dirty="0" err="1" smtClean="0">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smtClean="0">
                <a:solidFill>
                  <a:srgbClr val="FF7F00"/>
                </a:solidFill>
                <a:latin typeface="Courier"/>
                <a:ea typeface="Courier"/>
                <a:cs typeface="Courier"/>
                <a:sym typeface="Courier New"/>
              </a:rPr>
              <a:t>bigcount</a:t>
            </a:r>
            <a:r>
              <a:rPr lang="en-US" sz="2600" i="0" u="none" strike="noStrike" cap="none" dirty="0" smtClean="0">
                <a:solidFill>
                  <a:srgbClr val="FF7F00"/>
                </a:solidFill>
                <a:latin typeface="Courier"/>
                <a:ea typeface="Courier"/>
                <a:cs typeface="Courier"/>
                <a:sym typeface="Courier New"/>
              </a:rPr>
              <a:t>)</a:t>
            </a:r>
            <a:endParaRPr lang="en-US"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smtClean="0">
                <a:solidFill>
                  <a:srgbClr val="FFD966"/>
                </a:solidFill>
                <a:latin typeface="Arial"/>
                <a:ea typeface="Arial"/>
                <a:cs typeface="Arial"/>
                <a:sym typeface="Arial"/>
              </a:rPr>
              <a:t>”?</a:t>
            </a:r>
            <a:endParaRPr lang="en-US" sz="7600" b="0" i="0" u="none" strike="noStrike" cap="none">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smtClean="0">
                <a:solidFill>
                  <a:srgbClr val="00FFFF"/>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2930</Words>
  <Application>Microsoft Macintosh PowerPoint</Application>
  <PresentationFormat>Custom</PresentationFormat>
  <Paragraphs>320</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Sue Blumenberg</cp:lastModifiedBy>
  <cp:revision>52</cp:revision>
  <dcterms:modified xsi:type="dcterms:W3CDTF">2017-04-18T06:39:10Z</dcterms:modified>
</cp:coreProperties>
</file>