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7"/>
  </p:notes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9"/>
    <p:restoredTop sz="93487"/>
  </p:normalViewPr>
  <p:slideViewPr>
    <p:cSldViewPr snapToGrid="0" snapToObjects="1">
      <p:cViewPr varScale="1">
        <p:scale>
          <a:sx n="66" d="100"/>
          <a:sy n="66" d="100"/>
        </p:scale>
        <p:origin x="-128" y="-240"/>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a:t>
            </a:r>
            <a:r>
              <a:rPr lang="en-US" dirty="0" smtClean="0">
                <a:solidFill>
                  <a:schemeClr val="dk2"/>
                </a:solidFill>
              </a:rPr>
              <a:t>the acknowledgement page(s)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en.wikipedia.org/wiki/Serializ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w3schools.com/Schema/schema_complex_indicators.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w3schools.com/Schema/schema_dtypes_numeric.asp"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en.wikipedia.org/wiki/Service-oriented_architectur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hyperlink" Target="http://www.youtube.com/watch?v=mj-kCFzF0ME" TargetMode="External"/><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en.wikipedia.org/wiki/Web_servic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en.wikipedia.org/wiki/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en.wikipedia.org/wiki/X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Regular" charset="0"/>
                <a:ea typeface="Arial Regular" charset="0"/>
                <a:cs typeface="Arial Regular" charset="0"/>
                <a:sym typeface="Cabin"/>
              </a:rPr>
              <a:t>www.py4e.com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55700" y="762000"/>
            <a:ext cx="12872858"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 type=</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hide=</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a:t>
            </a:r>
            <a:r>
              <a:rPr lang="en-US" sz="3200" u="none" strike="noStrike" cap="none" dirty="0" smtClean="0">
                <a:solidFill>
                  <a:srgbClr val="FFFF00"/>
                </a:solidFill>
                <a:latin typeface="Arial" charset="0"/>
                <a:ea typeface="Arial" charset="0"/>
                <a:cs typeface="Arial" charset="0"/>
                <a:sym typeface="Cabin"/>
              </a:rPr>
              <a:t>&lt;</a:t>
            </a:r>
            <a:r>
              <a:rPr lang="en-US" sz="3200" u="none" strike="noStrike" cap="none" dirty="0">
                <a:solidFill>
                  <a:srgbClr val="FFFF00"/>
                </a:solidFill>
                <a:latin typeface="Arial" charset="0"/>
                <a:ea typeface="Arial" charset="0"/>
                <a:cs typeface="Arial" charset="0"/>
                <a:sym typeface="Cabin"/>
              </a:rPr>
              <a: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6423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Tags</a:t>
            </a:r>
            <a:r>
              <a:rPr lang="en-US" sz="3600" u="none" strike="noStrike" cap="none" dirty="0">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00FF"/>
                </a:solidFill>
                <a:latin typeface="Arial" charset="0"/>
                <a:ea typeface="Arial" charset="0"/>
                <a:cs typeface="Arial" charset="0"/>
                <a:sym typeface="Cabin"/>
              </a:rPr>
              <a:t>Attributes</a:t>
            </a:r>
            <a:r>
              <a:rPr lang="en-US" sz="3600" u="none" strike="noStrike" cap="none" dirty="0">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7F00"/>
                </a:solidFill>
                <a:latin typeface="Arial" charset="0"/>
                <a:ea typeface="Arial" charset="0"/>
                <a:cs typeface="Arial" charset="0"/>
                <a:sym typeface="Cabin"/>
              </a:rPr>
              <a:t>Serialize / De-Serialize</a:t>
            </a:r>
            <a:r>
              <a:rPr lang="en-US" sz="3600" u="none" strike="noStrike" cap="none" dirty="0">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independent manner</a:t>
            </a: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  </a:t>
            </a:r>
            <a:r>
              <a:rPr lang="en-US" sz="3200" u="none" strike="noStrike" cap="none" dirty="0">
                <a:solidFill>
                  <a:srgbClr val="FF7F00"/>
                </a:solidFill>
                <a:latin typeface="Arial" charset="0"/>
                <a:ea typeface="Arial" charset="0"/>
                <a:cs typeface="Arial" charset="0"/>
                <a:sym typeface="Cabin"/>
              </a:rPr>
              <a:t>&lt;b&gt;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8"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762000"/>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16352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6"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Description of the </a:t>
            </a:r>
            <a:r>
              <a:rPr lang="en-US" sz="3600" u="none" strike="noStrike" cap="none" dirty="0">
                <a:solidFill>
                  <a:srgbClr val="FFFF00"/>
                </a:solidFill>
                <a:latin typeface="Arial" charset="0"/>
                <a:ea typeface="Arial" charset="0"/>
                <a:cs typeface="Arial" charset="0"/>
                <a:sym typeface="Cabin"/>
              </a:rPr>
              <a:t>legal format </a:t>
            </a:r>
            <a:r>
              <a:rPr lang="en-US" sz="3600" u="none" strike="noStrike" cap="none" dirty="0">
                <a:solidFill>
                  <a:schemeClr val="lt1"/>
                </a:solidFill>
                <a:latin typeface="Arial" charset="0"/>
                <a:ea typeface="Arial" charset="0"/>
                <a:cs typeface="Arial" charset="0"/>
                <a:sym typeface="Cabin"/>
              </a:rPr>
              <a:t>of an </a:t>
            </a:r>
            <a:r>
              <a:rPr lang="en-US" sz="3600" u="sng" strike="noStrike" cap="none" dirty="0">
                <a:solidFill>
                  <a:srgbClr val="FFFF00"/>
                </a:solidFill>
                <a:latin typeface="Arial" charset="0"/>
                <a:ea typeface="Arial" charset="0"/>
                <a:cs typeface="Arial" charset="0"/>
                <a:sym typeface="Cabin"/>
                <a:hlinkClick r:id="rId3"/>
              </a:rPr>
              <a:t>XML</a:t>
            </a:r>
            <a:r>
              <a:rPr lang="en-US" sz="3600" u="none" strike="noStrike" cap="none" dirty="0">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Often used to specify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contract</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between systems -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dirty="0">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validate</a:t>
            </a:r>
            <a:r>
              <a:rPr lang="en-US"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en.wikipedia.org/wiki/Xml_schema</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1366293" y="5759450"/>
            <a:ext cx="6126556"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072966"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666037" y="4986337"/>
            <a:ext cx="3074988"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XML Validation</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15099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3475" y="446524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XML Validation</a:t>
            </a:r>
          </a:p>
        </p:txBody>
      </p:sp>
      <p:cxnSp>
        <p:nvCxnSpPr>
          <p:cNvPr id="417" name="Shape 417"/>
          <p:cNvCxnSpPr/>
          <p:nvPr/>
        </p:nvCxnSpPr>
        <p:spPr>
          <a:xfrm flipH="1">
            <a:off x="7666037" y="4986337"/>
            <a:ext cx="3074989"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Document Type Definition (DTD)</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Standard Generalized Markup Language (ISO 8879:1986 SGML)</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XML Schema  from W3C - (XSD)</a:t>
            </a:r>
          </a:p>
          <a:p>
            <a:pPr marL="457200" marR="0" lvl="1" indent="0" algn="l" rtl="0">
              <a:lnSpc>
                <a:spcPct val="100000"/>
              </a:lnSpc>
              <a:spcBef>
                <a:spcPts val="3500"/>
              </a:spcBef>
              <a:spcAft>
                <a:spcPts val="1000"/>
              </a:spcAft>
              <a:buSzPct val="100000"/>
              <a:buNone/>
            </a:pPr>
            <a:r>
              <a:rPr lang="en-US" sz="3600" u="none" strike="noStrike" cap="none" dirty="0">
                <a:solidFill>
                  <a:srgbClr val="00FF00"/>
                </a:solidFill>
                <a:latin typeface="Arial" charset="0"/>
                <a:ea typeface="Arial" charset="0"/>
                <a:cs typeface="Arial" charset="0"/>
                <a:sym typeface="Cabin"/>
              </a:rPr>
              <a:t>-  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55700" y="762000"/>
            <a:ext cx="1304605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xfrm>
            <a:off x="1155700" y="2866820"/>
            <a:ext cx="13932000" cy="5439079"/>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It is often called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W3C 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because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More commonly it is called XSD because the file names end in .</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68132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7422873"/>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&lt;/person&gt;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00861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a:solidFill>
                  <a:srgbClr val="FFD966"/>
                </a:solidFill>
                <a:latin typeface="Arial" charset="0"/>
                <a:ea typeface="Arial" charset="0"/>
                <a:cs typeface="Arial" charset="0"/>
                <a:sym typeface="Cabin"/>
              </a:rPr>
              <a:t>XSD</a:t>
            </a:r>
            <a:br>
              <a:rPr lang="en-US" sz="6000" u="none" strike="noStrike" cap="none">
                <a:solidFill>
                  <a:srgbClr val="FFD966"/>
                </a:solidFill>
                <a:latin typeface="Arial" charset="0"/>
                <a:ea typeface="Arial" charset="0"/>
                <a:cs typeface="Arial" charset="0"/>
                <a:sym typeface="Cabin"/>
              </a:rPr>
            </a:br>
            <a:r>
              <a:rPr lang="en-US" sz="6000" u="none" strike="noStrike" cap="none">
                <a:solidFill>
                  <a:srgbClr val="FFD966"/>
                </a:solidFill>
                <a:latin typeface="Arial" charset="0"/>
                <a:ea typeface="Arial" charset="0"/>
                <a:cs typeface="Arial" charset="0"/>
                <a:sym typeface="Cabin"/>
              </a:rPr>
              <a:t>Constraints</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8509502" y="4784035"/>
            <a:ext cx="7505699"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Hege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1999"/>
            <a:ext cx="4008883" cy="20663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000" u="none" strike="noStrike" cap="none" dirty="0">
                <a:solidFill>
                  <a:srgbClr val="FFD966"/>
                </a:solidFill>
                <a:latin typeface="Arial" charset="0"/>
                <a:ea typeface="Arial" charset="0"/>
                <a:cs typeface="Arial" charset="0"/>
                <a:sym typeface="Cabin"/>
              </a:rPr>
              <a:t>XSD Data Types</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808894" y="2825750"/>
            <a:ext cx="10905505"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596564"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398519" y="503327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a:t>
            </a:r>
            <a:r>
              <a:rPr lang="en-US" sz="3000" i="0" u="none" strike="noStrike" cap="none" dirty="0" err="1">
                <a:solidFill>
                  <a:schemeClr val="lt1"/>
                </a:solidFill>
                <a:latin typeface="Courier"/>
                <a:ea typeface="Courier New"/>
                <a:cs typeface="Courier"/>
                <a:sym typeface="Courier New"/>
              </a:rPr>
              <a:t>xml.etree.ElementTree</a:t>
            </a:r>
            <a:r>
              <a:rPr lang="en-US" sz="3000"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&lt;phone type="</a:t>
            </a:r>
            <a:r>
              <a:rPr lang="en-US" sz="3000" i="0" u="none" strike="noStrike" cap="none" dirty="0" err="1">
                <a:solidFill>
                  <a:schemeClr val="lt1"/>
                </a:solidFill>
                <a:latin typeface="Courier"/>
                <a:ea typeface="Courier New"/>
                <a:cs typeface="Courier"/>
                <a:sym typeface="Courier New"/>
              </a:rPr>
              <a:t>intl</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&lt;/person&gt;'''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tree = </a:t>
            </a:r>
            <a:r>
              <a:rPr lang="en-US" sz="3000" i="0" u="none" strike="noStrike" cap="none" dirty="0" err="1">
                <a:solidFill>
                  <a:schemeClr val="lt1"/>
                </a:solidFill>
                <a:latin typeface="Courier"/>
                <a:ea typeface="Courier New"/>
                <a:cs typeface="Courier"/>
                <a:sym typeface="Courier New"/>
              </a:rPr>
              <a:t>ET.fromstring</a:t>
            </a:r>
            <a:r>
              <a:rPr lang="en-US" sz="3000" i="0" u="none" strike="noStrike" cap="none" dirty="0">
                <a:solidFill>
                  <a:schemeClr val="lt1"/>
                </a:solidFill>
                <a:latin typeface="Courier"/>
                <a:ea typeface="Courier New"/>
                <a:cs typeface="Courier"/>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smtClean="0">
                <a:solidFill>
                  <a:schemeClr val="lt1"/>
                </a:solidFill>
                <a:latin typeface="Courier"/>
                <a:ea typeface="Courier New"/>
                <a:cs typeface="Courier"/>
                <a:sym typeface="Courier New"/>
              </a:rPr>
              <a:t>print('Name</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tree.find</a:t>
            </a:r>
            <a:r>
              <a:rPr lang="en-US" sz="3000" i="0" u="none" strike="noStrike" cap="none" dirty="0">
                <a:solidFill>
                  <a:schemeClr val="lt1"/>
                </a:solidFill>
                <a:latin typeface="Courier"/>
                <a:ea typeface="Courier New"/>
                <a:cs typeface="Courier"/>
                <a:sym typeface="Courier New"/>
              </a:rPr>
              <a:t>('name').</a:t>
            </a:r>
            <a:r>
              <a:rPr lang="en-US" sz="3000" i="0" u="none" strike="noStrike" cap="none" dirty="0" smtClean="0">
                <a:solidFill>
                  <a:schemeClr val="lt1"/>
                </a:solidFill>
                <a:latin typeface="Courier"/>
                <a:ea typeface="Courier New"/>
                <a:cs typeface="Courier"/>
                <a:sym typeface="Courier New"/>
              </a:rPr>
              <a:t>text)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smtClean="0">
                <a:solidFill>
                  <a:schemeClr val="lt1"/>
                </a:solidFill>
                <a:latin typeface="Courier"/>
                <a:ea typeface="Courier New"/>
                <a:cs typeface="Courier"/>
                <a:sym typeface="Courier New"/>
              </a:rPr>
              <a:t>print('</a:t>
            </a:r>
            <a:r>
              <a:rPr lang="en-US" sz="3000" i="0" u="none" strike="noStrike" cap="none" dirty="0" err="1" smtClean="0">
                <a:solidFill>
                  <a:schemeClr val="lt1"/>
                </a:solidFill>
                <a:latin typeface="Courier"/>
                <a:ea typeface="Courier New"/>
                <a:cs typeface="Courier"/>
                <a:sym typeface="Courier New"/>
              </a:rPr>
              <a:t>Attr</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tree.find</a:t>
            </a:r>
            <a:r>
              <a:rPr lang="en-US" sz="3000" i="0" u="none" strike="noStrike" cap="none" dirty="0">
                <a:solidFill>
                  <a:schemeClr val="lt1"/>
                </a:solidFill>
                <a:latin typeface="Courier"/>
                <a:ea typeface="Courier New"/>
                <a:cs typeface="Courier"/>
                <a:sym typeface="Courier New"/>
              </a:rPr>
              <a:t>('email').get('hide</a:t>
            </a:r>
            <a:r>
              <a:rPr lang="en-US" sz="3000" i="0" u="none" strike="noStrike" cap="none" dirty="0" smtClean="0">
                <a:solidFill>
                  <a:schemeClr val="lt1"/>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p:txBody>
      </p:sp>
      <p:sp>
        <p:nvSpPr>
          <p:cNvPr id="491" name="Shape 491"/>
          <p:cNvSpPr txBox="1"/>
          <p:nvPr/>
        </p:nvSpPr>
        <p:spPr>
          <a:xfrm>
            <a:off x="13290494"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xml1.py</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89554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import </a:t>
            </a:r>
            <a:r>
              <a:rPr lang="en-US" sz="2400" i="0" u="none" strike="noStrike" cap="none" dirty="0" err="1">
                <a:solidFill>
                  <a:schemeClr val="lt1"/>
                </a:solidFill>
                <a:latin typeface="Courier"/>
                <a:ea typeface="Courier New"/>
                <a:cs typeface="Courier"/>
                <a:sym typeface="Courier New"/>
              </a:rPr>
              <a:t>xml.etree.ElementTree</a:t>
            </a:r>
            <a:r>
              <a:rPr lang="en-US" sz="2400"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&lt;/stuff&gt;'''</a:t>
            </a: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stuff = </a:t>
            </a:r>
            <a:r>
              <a:rPr lang="en-US" sz="2400" i="0" u="none" strike="noStrike" cap="none" dirty="0" err="1">
                <a:solidFill>
                  <a:schemeClr val="lt1"/>
                </a:solidFill>
                <a:latin typeface="Courier"/>
                <a:ea typeface="Courier New"/>
                <a:cs typeface="Courier"/>
                <a:sym typeface="Courier New"/>
              </a:rPr>
              <a:t>ET.fromstring</a:t>
            </a:r>
            <a:r>
              <a:rPr lang="en-US" sz="2400" i="0" u="none" strike="noStrike" cap="none" dirty="0">
                <a:solidFill>
                  <a:schemeClr val="lt1"/>
                </a:solidFill>
                <a:latin typeface="Courier"/>
                <a:ea typeface="Courier New"/>
                <a:cs typeface="Courier"/>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 = </a:t>
            </a:r>
            <a:r>
              <a:rPr lang="en-US" sz="2400" i="0" u="none" strike="noStrike" cap="none" dirty="0" err="1">
                <a:solidFill>
                  <a:schemeClr val="lt1"/>
                </a:solidFill>
                <a:latin typeface="Courier"/>
                <a:ea typeface="Courier New"/>
                <a:cs typeface="Courier"/>
                <a:sym typeface="Courier New"/>
              </a:rPr>
              <a:t>stuff.findall</a:t>
            </a:r>
            <a:r>
              <a:rPr lang="en-US" sz="2400" i="0" u="none" strike="noStrike" cap="none" dirty="0">
                <a:solidFill>
                  <a:schemeClr val="lt1"/>
                </a:solidFill>
                <a:latin typeface="Courier"/>
                <a:ea typeface="Courier New"/>
                <a:cs typeface="Courier"/>
                <a:sym typeface="Courier New"/>
              </a:rPr>
              <a:t>('users/user')</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smtClean="0">
                <a:solidFill>
                  <a:schemeClr val="lt1"/>
                </a:solidFill>
                <a:latin typeface="Courier"/>
                <a:ea typeface="Courier New"/>
                <a:cs typeface="Courier"/>
                <a:sym typeface="Courier New"/>
              </a:rPr>
              <a:t>print('User </a:t>
            </a:r>
            <a:r>
              <a:rPr lang="en-US" sz="2400" i="0" u="none" strike="noStrike" cap="none" dirty="0">
                <a:solidFill>
                  <a:schemeClr val="lt1"/>
                </a:solidFill>
                <a:latin typeface="Courier"/>
                <a:ea typeface="Courier New"/>
                <a:cs typeface="Courier"/>
                <a:sym typeface="Courier New"/>
              </a:rPr>
              <a:t>count:', </a:t>
            </a:r>
            <a:r>
              <a:rPr lang="en-US" sz="2400" i="0" u="none" strike="noStrike" cap="none" dirty="0" err="1">
                <a:solidFill>
                  <a:schemeClr val="lt1"/>
                </a:solidFill>
                <a:latin typeface="Courier"/>
                <a:ea typeface="Courier New"/>
                <a:cs typeface="Courier"/>
                <a:sym typeface="Courier New"/>
              </a:rPr>
              <a:t>len</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smtClean="0">
                <a:solidFill>
                  <a:schemeClr val="lt1"/>
                </a:solidFill>
                <a:latin typeface="Courier"/>
                <a:ea typeface="Courier New"/>
                <a:cs typeface="Courier"/>
                <a:sym typeface="Courier New"/>
              </a:rPr>
              <a:t>))</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for item in </a:t>
            </a: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a:t>
            </a:r>
            <a:r>
              <a:rPr lang="en-US" sz="2400" i="0" u="none" strike="noStrike" cap="none" dirty="0" smtClean="0">
                <a:solidFill>
                  <a:schemeClr val="lt1"/>
                </a:solidFill>
                <a:latin typeface="Courier"/>
                <a:ea typeface="Courier New"/>
                <a:cs typeface="Courier"/>
                <a:sym typeface="Courier New"/>
              </a:rPr>
              <a:t>print('Name</a:t>
            </a: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item.find</a:t>
            </a:r>
            <a:r>
              <a:rPr lang="en-US" sz="2400" i="0" u="none" strike="noStrike" cap="none" dirty="0">
                <a:solidFill>
                  <a:schemeClr val="lt1"/>
                </a:solidFill>
                <a:latin typeface="Courier"/>
                <a:ea typeface="Courier New"/>
                <a:cs typeface="Courier"/>
                <a:sym typeface="Courier New"/>
              </a:rPr>
              <a:t>('name').</a:t>
            </a:r>
            <a:r>
              <a:rPr lang="en-US" sz="2400" i="0" u="none" strike="noStrike" cap="none" dirty="0" smtClean="0">
                <a:solidFill>
                  <a:schemeClr val="lt1"/>
                </a:solidFill>
                <a:latin typeface="Courier"/>
                <a:ea typeface="Courier New"/>
                <a:cs typeface="Courier"/>
                <a:sym typeface="Courier New"/>
              </a:rPr>
              <a:t>text)</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a:t>
            </a:r>
            <a:r>
              <a:rPr lang="en-US" sz="2400" i="0" u="none" strike="noStrike" cap="none" dirty="0" smtClean="0">
                <a:solidFill>
                  <a:schemeClr val="lt1"/>
                </a:solidFill>
                <a:latin typeface="Courier"/>
                <a:ea typeface="Courier New"/>
                <a:cs typeface="Courier"/>
                <a:sym typeface="Courier New"/>
              </a:rPr>
              <a:t>print('Id</a:t>
            </a: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item.find</a:t>
            </a:r>
            <a:r>
              <a:rPr lang="en-US" sz="2400" i="0" u="none" strike="noStrike" cap="none" dirty="0">
                <a:solidFill>
                  <a:schemeClr val="lt1"/>
                </a:solidFill>
                <a:latin typeface="Courier"/>
                <a:ea typeface="Courier New"/>
                <a:cs typeface="Courier"/>
                <a:sym typeface="Courier New"/>
              </a:rPr>
              <a:t>('id').</a:t>
            </a:r>
            <a:r>
              <a:rPr lang="en-US" sz="2400" i="0" u="none" strike="noStrike" cap="none" dirty="0" smtClean="0">
                <a:solidFill>
                  <a:schemeClr val="lt1"/>
                </a:solidFill>
                <a:latin typeface="Courier"/>
                <a:ea typeface="Courier New"/>
                <a:cs typeface="Courier"/>
                <a:sym typeface="Courier New"/>
              </a:rPr>
              <a:t>text)</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a:t>
            </a:r>
            <a:r>
              <a:rPr lang="en-US" sz="2400" i="0" u="none" strike="noStrike" cap="none" dirty="0" smtClean="0">
                <a:solidFill>
                  <a:schemeClr val="lt1"/>
                </a:solidFill>
                <a:latin typeface="Courier"/>
                <a:ea typeface="Courier New"/>
                <a:cs typeface="Courier"/>
                <a:sym typeface="Courier New"/>
              </a:rPr>
              <a:t>print('Attribute</a:t>
            </a: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item.get</a:t>
            </a:r>
            <a:r>
              <a:rPr lang="en-US" sz="2400" i="0" u="none" strike="noStrike" cap="none" dirty="0">
                <a:solidFill>
                  <a:schemeClr val="lt1"/>
                </a:solidFill>
                <a:latin typeface="Courier"/>
                <a:ea typeface="Courier New"/>
                <a:cs typeface="Courier"/>
                <a:sym typeface="Courier New"/>
              </a:rPr>
              <a:t>("x</a:t>
            </a:r>
            <a:r>
              <a:rPr lang="en-US" sz="2400" i="0" u="none" strike="noStrike" cap="none" dirty="0" smtClean="0">
                <a:solidFill>
                  <a:schemeClr val="lt1"/>
                </a:solidFill>
                <a:latin typeface="Courier"/>
                <a:ea typeface="Courier New"/>
                <a:cs typeface="Courier"/>
                <a:sym typeface="Courier New"/>
              </a:rPr>
              <a:t>"))</a:t>
            </a:r>
            <a:endParaRPr lang="en-US" sz="2400" i="0" u="none" strike="noStrike" cap="none" dirty="0">
              <a:solidFill>
                <a:schemeClr val="lt1"/>
              </a:solidFill>
              <a:latin typeface="Courier"/>
              <a:ea typeface="Courier New"/>
              <a:cs typeface="Courier"/>
              <a:sym typeface="Courier New"/>
            </a:endParaRPr>
          </a:p>
        </p:txBody>
      </p:sp>
      <p:sp>
        <p:nvSpPr>
          <p:cNvPr id="497" name="Shape 497"/>
          <p:cNvSpPr txBox="1"/>
          <p:nvPr/>
        </p:nvSpPr>
        <p:spPr>
          <a:xfrm>
            <a:off x="13282883" y="916561"/>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xml2.py</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9" name="Shape 244"/>
          <p:cNvSpPr txBox="1">
            <a:spLocks noChangeArrowheads="1"/>
          </p:cNvSpPr>
          <p:nvPr/>
        </p:nvSpPr>
        <p:spPr bwMode="auto">
          <a:xfrm>
            <a:off x="849491" y="3112912"/>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PHP</a:t>
            </a:r>
          </a:p>
          <a:p>
            <a:pPr algn="ctr">
              <a:buClr>
                <a:srgbClr val="FFFFFF"/>
              </a:buClr>
              <a:buSzPct val="25000"/>
            </a:pPr>
            <a:r>
              <a:rPr lang="en-US" altLang="x-none" sz="4267">
                <a:solidFill>
                  <a:srgbClr val="FFFFFF"/>
                </a:solidFill>
                <a:latin typeface="Arial" charset="0"/>
                <a:sym typeface="Cabin" charset="0"/>
              </a:rPr>
              <a:t>Array</a:t>
            </a:r>
          </a:p>
        </p:txBody>
      </p:sp>
      <p:pic>
        <p:nvPicPr>
          <p:cNvPr id="10" name="Shape 22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068" y="3327402"/>
            <a:ext cx="4476044" cy="368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hape 224"/>
          <p:cNvSpPr txBox="1">
            <a:spLocks noChangeArrowheads="1"/>
          </p:cNvSpPr>
          <p:nvPr/>
        </p:nvSpPr>
        <p:spPr bwMode="auto">
          <a:xfrm>
            <a:off x="2438400" y="7368823"/>
            <a:ext cx="12860868" cy="110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buClr>
                <a:srgbClr val="FFFFFF"/>
              </a:buClr>
              <a:buSzPct val="25000"/>
              <a:buFont typeface="Cabin" charset="0"/>
              <a:buNone/>
            </a:pPr>
            <a:r>
              <a:rPr lang="en-US" altLang="x-none" sz="3556">
                <a:solidFill>
                  <a:srgbClr val="FFFFFF"/>
                </a:solidFill>
                <a:latin typeface="Arial" charset="0"/>
                <a:sym typeface="Cabin" charset="0"/>
              </a:rPr>
              <a:t>a.k.a.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 Protocol</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 - What we send on the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a:t>
            </a:r>
            <a:r>
              <a:rPr lang="en-US" altLang="x-none" sz="3556">
                <a:solidFill>
                  <a:srgbClr val="FFFFFF"/>
                </a:solidFill>
                <a:latin typeface="Arial" charset="0"/>
                <a:sym typeface="Arial" charset="0"/>
              </a:rPr>
              <a:t>”</a:t>
            </a:r>
          </a:p>
        </p:txBody>
      </p:sp>
      <p:sp>
        <p:nvSpPr>
          <p:cNvPr id="12" name="Shape 244"/>
          <p:cNvSpPr txBox="1">
            <a:spLocks noChangeArrowheads="1"/>
          </p:cNvSpPr>
          <p:nvPr/>
        </p:nvSpPr>
        <p:spPr bwMode="auto">
          <a:xfrm>
            <a:off x="11912602" y="3090334"/>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JavaScript</a:t>
            </a:r>
          </a:p>
          <a:p>
            <a:pPr algn="ctr">
              <a:buClr>
                <a:srgbClr val="FFFFFF"/>
              </a:buClr>
              <a:buSzPct val="25000"/>
            </a:pPr>
            <a:r>
              <a:rPr lang="en-US" altLang="x-none" sz="4267">
                <a:solidFill>
                  <a:srgbClr val="FFFFFF"/>
                </a:solidFill>
                <a:latin typeface="Arial" charset="0"/>
                <a:sym typeface="Cabin" charset="0"/>
              </a:rPr>
              <a:t>Object</a:t>
            </a:r>
          </a:p>
        </p:txBody>
      </p:sp>
      <p:sp>
        <p:nvSpPr>
          <p:cNvPr id="13" name="Shape 244"/>
          <p:cNvSpPr txBox="1">
            <a:spLocks noChangeArrowheads="1"/>
          </p:cNvSpPr>
          <p:nvPr/>
        </p:nvSpPr>
        <p:spPr bwMode="auto">
          <a:xfrm>
            <a:off x="11912602" y="5421490"/>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a:t>
            </a:r>
          </a:p>
          <a:p>
            <a:pPr algn="ctr">
              <a:buClr>
                <a:srgbClr val="FFFFFF"/>
              </a:buClr>
              <a:buSzPct val="25000"/>
            </a:pPr>
            <a:r>
              <a:rPr lang="en-US" altLang="x-none" sz="4267">
                <a:solidFill>
                  <a:srgbClr val="FFFFFF"/>
                </a:solidFill>
                <a:latin typeface="Arial" charset="0"/>
                <a:sym typeface="Cabin" charset="0"/>
              </a:rPr>
              <a:t>HashMap</a:t>
            </a:r>
          </a:p>
        </p:txBody>
      </p:sp>
      <p:sp>
        <p:nvSpPr>
          <p:cNvPr id="14" name="Shape 244"/>
          <p:cNvSpPr txBox="1">
            <a:spLocks noChangeArrowheads="1"/>
          </p:cNvSpPr>
          <p:nvPr/>
        </p:nvSpPr>
        <p:spPr bwMode="auto">
          <a:xfrm>
            <a:off x="900291" y="5503334"/>
            <a:ext cx="3174999" cy="1814690"/>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Python</a:t>
            </a:r>
          </a:p>
          <a:p>
            <a:pPr algn="ctr">
              <a:buClr>
                <a:srgbClr val="FFFFFF"/>
              </a:buClr>
              <a:buSzPct val="25000"/>
            </a:pPr>
            <a:r>
              <a:rPr lang="en-US" altLang="x-none" sz="4267">
                <a:solidFill>
                  <a:srgbClr val="FFFFFF"/>
                </a:solidFill>
                <a:latin typeface="Arial" charset="0"/>
                <a:sym typeface="Cabin" charset="0"/>
              </a:rPr>
              <a:t>Dictionary</a:t>
            </a:r>
          </a:p>
        </p:txBody>
      </p:sp>
      <p:sp>
        <p:nvSpPr>
          <p:cNvPr id="15" name="Left-Right Arrow 1"/>
          <p:cNvSpPr>
            <a:spLocks noChangeArrowheads="1"/>
          </p:cNvSpPr>
          <p:nvPr/>
        </p:nvSpPr>
        <p:spPr bwMode="auto">
          <a:xfrm rot="1366424">
            <a:off x="4354690"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6" name="Left-Right Arrow 16"/>
          <p:cNvSpPr>
            <a:spLocks noChangeArrowheads="1"/>
          </p:cNvSpPr>
          <p:nvPr/>
        </p:nvSpPr>
        <p:spPr bwMode="auto">
          <a:xfrm rot="-922861">
            <a:off x="4354690"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7" name="Left-Right Arrow 17"/>
          <p:cNvSpPr>
            <a:spLocks noChangeArrowheads="1"/>
          </p:cNvSpPr>
          <p:nvPr/>
        </p:nvSpPr>
        <p:spPr bwMode="auto">
          <a:xfrm rot="-1027410">
            <a:off x="10377312"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8" name="Left-Right Arrow 18"/>
          <p:cNvSpPr>
            <a:spLocks noChangeArrowheads="1"/>
          </p:cNvSpPr>
          <p:nvPr/>
        </p:nvSpPr>
        <p:spPr bwMode="auto">
          <a:xfrm rot="1462947">
            <a:off x="10377312"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9" name="Shape 247"/>
          <p:cNvSpPr txBox="1">
            <a:spLocks noChangeArrowheads="1"/>
          </p:cNvSpPr>
          <p:nvPr/>
        </p:nvSpPr>
        <p:spPr bwMode="auto">
          <a:xfrm>
            <a:off x="6739467" y="4236156"/>
            <a:ext cx="3440290" cy="186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Clr>
                <a:srgbClr val="00FF00"/>
              </a:buClr>
              <a:buSzPct val="25000"/>
            </a:pPr>
            <a:r>
              <a:rPr lang="en-US" altLang="x-none" sz="2489" dirty="0">
                <a:solidFill>
                  <a:schemeClr val="bg2"/>
                </a:solidFill>
                <a:latin typeface="Arial" charset="0"/>
                <a:sym typeface="Cabin" charset="0"/>
              </a:rPr>
              <a:t>{</a:t>
            </a:r>
          </a:p>
          <a:p>
            <a:pPr>
              <a:buClr>
                <a:srgbClr val="00FF00"/>
              </a:buClr>
              <a:buSzPct val="25000"/>
            </a:pPr>
            <a:r>
              <a:rPr lang="en-US" altLang="x-none" sz="2489" dirty="0">
                <a:solidFill>
                  <a:schemeClr val="bg2"/>
                </a:solidFill>
                <a:latin typeface="Arial" charset="0"/>
                <a:sym typeface="Cabin" charset="0"/>
              </a:rPr>
              <a:t>  "name" :  "Chuck",</a:t>
            </a:r>
          </a:p>
          <a:p>
            <a:pPr>
              <a:buClr>
                <a:srgbClr val="00FF00"/>
              </a:buClr>
              <a:buSzPct val="25000"/>
            </a:pPr>
            <a:r>
              <a:rPr lang="en-US" altLang="x-none" sz="2489" dirty="0">
                <a:solidFill>
                  <a:schemeClr val="bg2"/>
                </a:solidFill>
                <a:latin typeface="Arial" charset="0"/>
                <a:sym typeface="Cabin" charset="0"/>
              </a:rPr>
              <a:t>  "phone" : "303-4456"</a:t>
            </a:r>
          </a:p>
          <a:p>
            <a:pPr>
              <a:buClr>
                <a:srgbClr val="00FF00"/>
              </a:buClr>
              <a:buSzPct val="25000"/>
            </a:pPr>
            <a:r>
              <a:rPr lang="en-US" altLang="x-none" sz="2489" dirty="0">
                <a:solidFill>
                  <a:schemeClr val="bg2"/>
                </a:solidFill>
                <a:latin typeface="Arial" charset="0"/>
                <a:sym typeface="Cabin" charset="0"/>
              </a:rPr>
              <a:t>}</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sng" strike="noStrike" cap="none">
                <a:solidFill>
                  <a:srgbClr val="FFD966"/>
                </a:solidFill>
                <a:latin typeface="Arial" charset="0"/>
                <a:ea typeface="Arial" charset="0"/>
                <a:cs typeface="Arial" charset="0"/>
                <a:sym typeface="Cabin"/>
              </a:rPr>
              <a:t>J</a:t>
            </a:r>
            <a:r>
              <a:rPr lang="en-US" sz="7800" u="none" strike="noStrike" cap="none">
                <a:solidFill>
                  <a:srgbClr val="FFD966"/>
                </a:solidFill>
                <a:latin typeface="Arial" charset="0"/>
                <a:ea typeface="Arial" charset="0"/>
                <a:cs typeface="Arial" charset="0"/>
                <a:sym typeface="Cabin"/>
              </a:rPr>
              <a:t>ava</a:t>
            </a:r>
            <a:r>
              <a:rPr lang="en-US" sz="7800" u="sng" strike="noStrike" cap="none">
                <a:solidFill>
                  <a:srgbClr val="FFD966"/>
                </a:solidFill>
                <a:latin typeface="Arial" charset="0"/>
                <a:ea typeface="Arial" charset="0"/>
                <a:cs typeface="Arial" charset="0"/>
                <a:sym typeface="Cabin"/>
              </a:rPr>
              <a:t>S</a:t>
            </a:r>
            <a:r>
              <a:rPr lang="en-US" sz="7800" u="none" strike="noStrike" cap="none">
                <a:solidFill>
                  <a:srgbClr val="FFD966"/>
                </a:solidFill>
                <a:latin typeface="Arial" charset="0"/>
                <a:ea typeface="Arial" charset="0"/>
                <a:cs typeface="Arial" charset="0"/>
                <a:sym typeface="Cabin"/>
              </a:rPr>
              <a:t>cript </a:t>
            </a:r>
            <a:r>
              <a:rPr lang="en-US" sz="7800" u="sng" strike="noStrike" cap="none">
                <a:solidFill>
                  <a:srgbClr val="FFD966"/>
                </a:solidFill>
                <a:latin typeface="Arial" charset="0"/>
                <a:ea typeface="Arial" charset="0"/>
                <a:cs typeface="Arial" charset="0"/>
                <a:sym typeface="Cabin"/>
              </a:rPr>
              <a:t>O</a:t>
            </a:r>
            <a:r>
              <a:rPr lang="en-US" sz="7800" u="none" strike="noStrike" cap="none">
                <a:solidFill>
                  <a:srgbClr val="FFD966"/>
                </a:solidFill>
                <a:latin typeface="Arial" charset="0"/>
                <a:ea typeface="Arial" charset="0"/>
                <a:cs typeface="Arial" charset="0"/>
                <a:sym typeface="Cabin"/>
              </a:rPr>
              <a:t>bject </a:t>
            </a:r>
            <a:r>
              <a:rPr lang="en-US" sz="7800" u="sng" strike="noStrike" cap="none">
                <a:solidFill>
                  <a:srgbClr val="FFD966"/>
                </a:solidFill>
                <a:latin typeface="Arial" charset="0"/>
                <a:ea typeface="Arial" charset="0"/>
                <a:cs typeface="Arial" charset="0"/>
                <a:sym typeface="Cabin"/>
              </a:rPr>
              <a:t>N</a:t>
            </a:r>
            <a:r>
              <a:rPr lang="en-US" sz="7800" u="none" strike="noStrike" cap="none">
                <a:solidFill>
                  <a:srgbClr val="FFD966"/>
                </a:solidFill>
                <a:latin typeface="Arial" charset="0"/>
                <a:ea typeface="Arial" charset="0"/>
                <a:cs typeface="Arial" charset="0"/>
                <a:sym typeface="Cabin"/>
              </a:rPr>
              <a:t>otation</a:t>
            </a:r>
          </a:p>
        </p:txBody>
      </p:sp>
      <p:sp>
        <p:nvSpPr>
          <p:cNvPr id="509" name="Shape 509"/>
          <p:cNvSpPr txBox="1">
            <a:spLocks noGrp="1"/>
          </p:cNvSpPr>
          <p:nvPr>
            <p:ph type="body" idx="1"/>
          </p:nvPr>
        </p:nvSpPr>
        <p:spPr>
          <a:xfrm>
            <a:off x="1155700" y="2603500"/>
            <a:ext cx="8359361" cy="399595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Douglas </a:t>
            </a:r>
            <a:r>
              <a:rPr lang="en-US" sz="3800" u="none" strike="noStrike" cap="none" dirty="0" err="1">
                <a:solidFill>
                  <a:schemeClr val="lt1"/>
                </a:solidFill>
                <a:latin typeface="Arial" charset="0"/>
                <a:ea typeface="Arial" charset="0"/>
                <a:cs typeface="Arial" charset="0"/>
                <a:sym typeface="Cabin"/>
              </a:rPr>
              <a:t>Crockford</a:t>
            </a:r>
            <a:r>
              <a:rPr lang="en-US" sz="3800" u="none" strike="noStrike" cap="none" dirty="0">
                <a:solidFill>
                  <a:schemeClr val="lt1"/>
                </a:solidFill>
                <a:latin typeface="Arial" charset="0"/>
                <a:ea typeface="Arial" charset="0"/>
                <a:cs typeface="Arial" charset="0"/>
                <a:sym typeface="Cabin"/>
              </a:rPr>
              <a:t> - </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Discovered</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a:t>
            </a:r>
            <a:r>
              <a:rPr lang="en-US" sz="3000" i="0" u="none" strike="noStrike" cap="none" dirty="0" err="1">
                <a:solidFill>
                  <a:schemeClr val="lt1"/>
                </a:solidFill>
                <a:latin typeface="Courier"/>
                <a:ea typeface="Courier New"/>
                <a:cs typeface="Courier"/>
                <a:sym typeface="Courier New"/>
              </a:rPr>
              <a:t>json</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"type" : "</a:t>
            </a:r>
            <a:r>
              <a:rPr lang="en-US" sz="3000" i="0" u="none" strike="noStrike" cap="none" dirty="0" err="1">
                <a:solidFill>
                  <a:schemeClr val="lt1"/>
                </a:solidFill>
                <a:latin typeface="Courier"/>
                <a:ea typeface="Courier New"/>
                <a:cs typeface="Courier"/>
                <a:sym typeface="Courier New"/>
              </a:rPr>
              <a:t>intl</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info = </a:t>
            </a:r>
            <a:r>
              <a:rPr lang="en-US" sz="3000" i="0" u="none" strike="noStrike" cap="none" dirty="0" err="1">
                <a:solidFill>
                  <a:schemeClr val="lt1"/>
                </a:solidFill>
                <a:latin typeface="Courier"/>
                <a:ea typeface="Courier New"/>
                <a:cs typeface="Courier"/>
                <a:sym typeface="Courier New"/>
              </a:rPr>
              <a:t>json.loads</a:t>
            </a:r>
            <a:r>
              <a:rPr lang="en-US" sz="3000" i="0" u="none" strike="noStrike" cap="none" dirty="0">
                <a:solidFill>
                  <a:schemeClr val="lt1"/>
                </a:solidFill>
                <a:latin typeface="Courier"/>
                <a:ea typeface="Courier New"/>
                <a:cs typeface="Courier"/>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smtClean="0">
                <a:solidFill>
                  <a:schemeClr val="lt1"/>
                </a:solidFill>
                <a:latin typeface="Courier"/>
                <a:ea typeface="Courier New"/>
                <a:cs typeface="Courier"/>
                <a:sym typeface="Courier New"/>
              </a:rPr>
              <a:t>print('</a:t>
            </a:r>
            <a:r>
              <a:rPr lang="en-US" sz="3000" i="0" u="none" strike="noStrike" cap="none" dirty="0" err="1" smtClean="0">
                <a:solidFill>
                  <a:schemeClr val="lt1"/>
                </a:solidFill>
                <a:latin typeface="Courier"/>
                <a:ea typeface="Courier New"/>
                <a:cs typeface="Courier"/>
                <a:sym typeface="Courier New"/>
              </a:rPr>
              <a:t>Name</a:t>
            </a:r>
            <a:r>
              <a:rPr lang="en-US" sz="3000" i="0" u="none" strike="noStrike" cap="none" dirty="0" err="1">
                <a:solidFill>
                  <a:schemeClr val="lt1"/>
                </a:solidFill>
                <a:latin typeface="Courier"/>
                <a:ea typeface="Courier New"/>
                <a:cs typeface="Courier"/>
                <a:sym typeface="Courier New"/>
              </a:rPr>
              <a:t>:',info</a:t>
            </a:r>
            <a:r>
              <a:rPr lang="en-US" sz="3000" i="0" u="none" strike="noStrike" cap="none" dirty="0">
                <a:solidFill>
                  <a:schemeClr val="lt1"/>
                </a:solidFill>
                <a:latin typeface="Courier"/>
                <a:ea typeface="Courier New"/>
                <a:cs typeface="Courier"/>
                <a:sym typeface="Courier New"/>
              </a:rPr>
              <a:t>["name</a:t>
            </a:r>
            <a:r>
              <a:rPr lang="en-US" sz="3000" i="0" u="none" strike="noStrike" cap="none" dirty="0" smtClean="0">
                <a:solidFill>
                  <a:schemeClr val="lt1"/>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smtClean="0">
                <a:solidFill>
                  <a:schemeClr val="lt1"/>
                </a:solidFill>
                <a:latin typeface="Courier"/>
                <a:ea typeface="Courier New"/>
                <a:cs typeface="Courier"/>
                <a:sym typeface="Courier New"/>
              </a:rPr>
              <a:t>print('</a:t>
            </a:r>
            <a:r>
              <a:rPr lang="en-US" sz="3000" i="0" u="none" strike="noStrike" cap="none" dirty="0" err="1" smtClean="0">
                <a:solidFill>
                  <a:schemeClr val="lt1"/>
                </a:solidFill>
                <a:latin typeface="Courier"/>
                <a:ea typeface="Courier New"/>
                <a:cs typeface="Courier"/>
                <a:sym typeface="Courier New"/>
              </a:rPr>
              <a:t>Hide</a:t>
            </a:r>
            <a:r>
              <a:rPr lang="en-US" sz="3000" i="0" u="none" strike="noStrike" cap="none" dirty="0" err="1">
                <a:solidFill>
                  <a:schemeClr val="lt1"/>
                </a:solidFill>
                <a:latin typeface="Courier"/>
                <a:ea typeface="Courier New"/>
                <a:cs typeface="Courier"/>
                <a:sym typeface="Courier New"/>
              </a:rPr>
              <a:t>:',info</a:t>
            </a:r>
            <a:r>
              <a:rPr lang="en-US" sz="3000" i="0" u="none" strike="noStrike" cap="none" dirty="0">
                <a:solidFill>
                  <a:schemeClr val="lt1"/>
                </a:solidFill>
                <a:latin typeface="Courier"/>
                <a:ea typeface="Courier New"/>
                <a:cs typeface="Courier"/>
                <a:sym typeface="Courier New"/>
              </a:rPr>
              <a:t>["email"]["hide</a:t>
            </a:r>
            <a:r>
              <a:rPr lang="en-US" sz="3000" i="0" u="none" strike="noStrike" cap="none" dirty="0" smtClean="0">
                <a:solidFill>
                  <a:schemeClr val="lt1"/>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p:txBody>
      </p:sp>
      <p:sp>
        <p:nvSpPr>
          <p:cNvPr id="527"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a:ea typeface="Courier New"/>
                <a:cs typeface="Courier"/>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import </a:t>
            </a:r>
            <a:r>
              <a:rPr lang="en-US" sz="2600" i="0" u="none" strike="noStrike" cap="none" dirty="0" err="1">
                <a:solidFill>
                  <a:schemeClr val="lt1"/>
                </a:solidFill>
                <a:latin typeface="Courier"/>
                <a:ea typeface="Courier New"/>
                <a:cs typeface="Courier"/>
                <a:sym typeface="Courier New"/>
              </a:rPr>
              <a:t>json</a:t>
            </a:r>
            <a:endParaRPr lang="en-US"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a:t>
            </a:r>
          </a:p>
          <a:p>
            <a:pPr marL="0" marR="0" lvl="0" indent="0" algn="ctr" rtl="0">
              <a:lnSpc>
                <a:spcPct val="100000"/>
              </a:lnSpc>
              <a:spcBef>
                <a:spcPts val="0"/>
              </a:spcBef>
              <a:spcAft>
                <a:spcPts val="0"/>
              </a:spcAft>
              <a:buNone/>
            </a:pPr>
            <a:endParaRPr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info = </a:t>
            </a:r>
            <a:r>
              <a:rPr lang="en-US" sz="2600" i="0" u="none" strike="noStrike" cap="none" dirty="0" err="1">
                <a:solidFill>
                  <a:schemeClr val="lt1"/>
                </a:solidFill>
                <a:latin typeface="Courier"/>
                <a:ea typeface="Courier New"/>
                <a:cs typeface="Courier"/>
                <a:sym typeface="Courier New"/>
              </a:rPr>
              <a:t>json.loads</a:t>
            </a:r>
            <a:r>
              <a:rPr lang="en-US" sz="2600" i="0" u="none" strike="noStrike" cap="none" dirty="0">
                <a:solidFill>
                  <a:schemeClr val="lt1"/>
                </a:solidFill>
                <a:latin typeface="Courier"/>
                <a:ea typeface="Courier New"/>
                <a:cs typeface="Courier"/>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smtClean="0">
                <a:solidFill>
                  <a:schemeClr val="lt1"/>
                </a:solidFill>
                <a:latin typeface="Courier"/>
                <a:ea typeface="Courier New"/>
                <a:cs typeface="Courier"/>
                <a:sym typeface="Courier New"/>
              </a:rPr>
              <a:t>print('User </a:t>
            </a:r>
            <a:r>
              <a:rPr lang="en-US" sz="2600" i="0" u="none" strike="noStrike" cap="none" dirty="0">
                <a:solidFill>
                  <a:schemeClr val="lt1"/>
                </a:solidFill>
                <a:latin typeface="Courier"/>
                <a:ea typeface="Courier New"/>
                <a:cs typeface="Courier"/>
                <a:sym typeface="Courier New"/>
              </a:rPr>
              <a:t>count:', </a:t>
            </a:r>
            <a:r>
              <a:rPr lang="en-US" sz="2600" i="0" u="none" strike="noStrike" cap="none" dirty="0" err="1">
                <a:solidFill>
                  <a:schemeClr val="lt1"/>
                </a:solidFill>
                <a:latin typeface="Courier"/>
                <a:ea typeface="Courier New"/>
                <a:cs typeface="Courier"/>
                <a:sym typeface="Courier New"/>
              </a:rPr>
              <a:t>len</a:t>
            </a:r>
            <a:r>
              <a:rPr lang="en-US" sz="2600" i="0" u="none" strike="noStrike" cap="none">
                <a:solidFill>
                  <a:schemeClr val="lt1"/>
                </a:solidFill>
                <a:latin typeface="Courier"/>
                <a:ea typeface="Courier New"/>
                <a:cs typeface="Courier"/>
                <a:sym typeface="Courier New"/>
              </a:rPr>
              <a:t>(info</a:t>
            </a:r>
            <a:r>
              <a:rPr lang="en-US" sz="2600" i="0" u="none" strike="noStrike" cap="none" smtClean="0">
                <a:solidFill>
                  <a:schemeClr val="lt1"/>
                </a:solidFill>
                <a:latin typeface="Courier"/>
                <a:ea typeface="Courier New"/>
                <a:cs typeface="Courier"/>
                <a:sym typeface="Courier New"/>
              </a:rPr>
              <a:t>))</a:t>
            </a:r>
            <a:endParaRPr lang="en-US"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a:t>
            </a:r>
            <a:r>
              <a:rPr lang="en-US" sz="2600" i="0" u="none" strike="noStrike" cap="none" dirty="0" smtClean="0">
                <a:solidFill>
                  <a:schemeClr val="lt1"/>
                </a:solidFill>
                <a:latin typeface="Courier"/>
                <a:ea typeface="Courier New"/>
                <a:cs typeface="Courier"/>
                <a:sym typeface="Courier New"/>
              </a:rPr>
              <a:t>print('Name</a:t>
            </a:r>
            <a:r>
              <a:rPr lang="en-US" sz="2600" i="0" u="none" strike="noStrike" cap="none" dirty="0">
                <a:solidFill>
                  <a:schemeClr val="lt1"/>
                </a:solidFill>
                <a:latin typeface="Courier"/>
                <a:ea typeface="Courier New"/>
                <a:cs typeface="Courier"/>
                <a:sym typeface="Courier New"/>
              </a:rPr>
              <a:t>', item['name</a:t>
            </a:r>
            <a:r>
              <a:rPr lang="en-US" sz="2600" i="0" u="none" strike="noStrike" cap="none" dirty="0" smtClean="0">
                <a:solidFill>
                  <a:schemeClr val="lt1"/>
                </a:solidFill>
                <a:latin typeface="Courier"/>
                <a:ea typeface="Courier New"/>
                <a:cs typeface="Courier"/>
                <a:sym typeface="Courier New"/>
              </a:rPr>
              <a:t>'])</a:t>
            </a:r>
            <a:endParaRPr lang="en-US"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a:t>
            </a:r>
            <a:r>
              <a:rPr lang="en-US" sz="2600" i="0" u="none" strike="noStrike" cap="none" dirty="0" smtClean="0">
                <a:solidFill>
                  <a:schemeClr val="lt1"/>
                </a:solidFill>
                <a:latin typeface="Courier"/>
                <a:ea typeface="Courier New"/>
                <a:cs typeface="Courier"/>
                <a:sym typeface="Courier New"/>
              </a:rPr>
              <a:t>print('Id</a:t>
            </a:r>
            <a:r>
              <a:rPr lang="en-US" sz="2600" i="0" u="none" strike="noStrike" cap="none" dirty="0">
                <a:solidFill>
                  <a:schemeClr val="lt1"/>
                </a:solidFill>
                <a:latin typeface="Courier"/>
                <a:ea typeface="Courier New"/>
                <a:cs typeface="Courier"/>
                <a:sym typeface="Courier New"/>
              </a:rPr>
              <a:t>', item['id</a:t>
            </a:r>
            <a:r>
              <a:rPr lang="en-US" sz="2600" i="0" u="none" strike="noStrike" cap="none" dirty="0" smtClean="0">
                <a:solidFill>
                  <a:schemeClr val="lt1"/>
                </a:solidFill>
                <a:latin typeface="Courier"/>
                <a:ea typeface="Courier New"/>
                <a:cs typeface="Courier"/>
                <a:sym typeface="Courier New"/>
              </a:rPr>
              <a:t>'])</a:t>
            </a:r>
            <a:endParaRPr lang="en-US"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a:t>
            </a:r>
            <a:r>
              <a:rPr lang="en-US" sz="2600" i="0" u="none" strike="noStrike" cap="none" dirty="0" smtClean="0">
                <a:solidFill>
                  <a:schemeClr val="lt1"/>
                </a:solidFill>
                <a:latin typeface="Courier"/>
                <a:ea typeface="Courier New"/>
                <a:cs typeface="Courier"/>
                <a:sym typeface="Courier New"/>
              </a:rPr>
              <a:t>print('Attribute</a:t>
            </a:r>
            <a:r>
              <a:rPr lang="en-US" sz="2600" i="0" u="none" strike="noStrike" cap="none" dirty="0">
                <a:solidFill>
                  <a:schemeClr val="lt1"/>
                </a:solidFill>
                <a:latin typeface="Courier"/>
                <a:ea typeface="Courier New"/>
                <a:cs typeface="Courier"/>
                <a:sym typeface="Courier New"/>
              </a:rPr>
              <a:t>', item['x</a:t>
            </a:r>
            <a:r>
              <a:rPr lang="en-US" sz="2600" i="0" u="none" strike="noStrike" cap="none" dirty="0" smtClean="0">
                <a:solidFill>
                  <a:schemeClr val="lt1"/>
                </a:solidFill>
                <a:latin typeface="Courier"/>
                <a:ea typeface="Courier New"/>
                <a:cs typeface="Courier"/>
                <a:sym typeface="Courier New"/>
              </a:rPr>
              <a:t>'])</a:t>
            </a:r>
            <a:endParaRPr lang="en-US" sz="2600" i="0" u="none" strike="noStrike" cap="none" dirty="0">
              <a:solidFill>
                <a:schemeClr val="lt1"/>
              </a:solidFill>
              <a:latin typeface="Courier"/>
              <a:ea typeface="Courier New"/>
              <a:cs typeface="Courier"/>
              <a:sym typeface="Courier New"/>
            </a:endParaRP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
        <p:nvSpPr>
          <p:cNvPr id="6"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a:ea typeface="Courier New"/>
                <a:cs typeface="Courier"/>
                <a:sym typeface="Courier New"/>
              </a:rPr>
              <a:t>json2.py</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xfrm>
            <a:off x="1155700" y="2603500"/>
            <a:ext cx="9863138"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They use services from other applications</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Credit Card Charge</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Services publish the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rules</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applications must follow to make use of the service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5954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5537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xfrm>
            <a:off x="1155700" y="2603500"/>
            <a:ext cx="8445500" cy="48386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00FF00"/>
                </a:solidFill>
                <a:latin typeface="Arial" charset="0"/>
                <a:ea typeface="Arial" charset="0"/>
                <a:cs typeface="Arial" charset="0"/>
                <a:sym typeface="Cabin"/>
              </a:rPr>
              <a:t/>
            </a: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53990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464142"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De-Serialize</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274" y="522156"/>
            <a:ext cx="12278659" cy="807606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endParaRPr lang="en-US" sz="2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location_type</a:t>
            </a:r>
            <a:r>
              <a:rPr lang="en-US" sz="2000" i="0" u="none" strike="noStrike" cap="none" dirty="0">
                <a:solidFill>
                  <a:schemeClr val="lt1"/>
                </a:solidFill>
                <a:latin typeface="Courier"/>
                <a:ea typeface="Courier New"/>
                <a:cs typeface="Courier"/>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lat</a:t>
            </a:r>
            <a:r>
              <a:rPr lang="en-US" sz="2000" i="0" u="none" strike="noStrike" cap="none" dirty="0">
                <a:solidFill>
                  <a:schemeClr val="lt1"/>
                </a:solidFill>
                <a:latin typeface="Courier"/>
                <a:ea typeface="Courier New"/>
                <a:cs typeface="Courier"/>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lng</a:t>
            </a:r>
            <a:r>
              <a:rPr lang="en-US" sz="2000" i="0" u="none" strike="noStrike" cap="none" dirty="0">
                <a:solidFill>
                  <a:schemeClr val="lt1"/>
                </a:solidFill>
                <a:latin typeface="Courier"/>
                <a:ea typeface="Courier New"/>
                <a:cs typeface="Courier"/>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address_components</a:t>
            </a: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long_name</a:t>
            </a:r>
            <a:r>
              <a:rPr lang="en-US" sz="2000"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short_name</a:t>
            </a:r>
            <a:r>
              <a:rPr lang="en-US" sz="2000"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formatted_address</a:t>
            </a:r>
            <a:r>
              <a:rPr lang="en-US" sz="2000" i="0" u="none" strike="noStrike" cap="none" dirty="0">
                <a:solidFill>
                  <a:schemeClr val="lt1"/>
                </a:solidFill>
                <a:latin typeface="Courier"/>
                <a:ea typeface="Courier New"/>
                <a:cs typeface="Courier"/>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4" name="Shape 604"/>
          <p:cNvSpPr txBox="1"/>
          <p:nvPr/>
        </p:nvSpPr>
        <p:spPr>
          <a:xfrm>
            <a:off x="7824191"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smtClean="0">
                <a:solidFill>
                  <a:srgbClr val="FF00FF"/>
                </a:solidFill>
                <a:latin typeface="Arial" charset="0"/>
                <a:ea typeface="Arial" charset="0"/>
                <a:cs typeface="Arial" charset="0"/>
                <a:sym typeface="Cabin"/>
              </a:rPr>
              <a:t>maps.googleapis.com</a:t>
            </a:r>
            <a:r>
              <a:rPr lang="en-US" sz="2600" u="none" strike="noStrike" cap="none" dirty="0" smtClean="0">
                <a:solidFill>
                  <a:srgbClr val="FF00FF"/>
                </a:solidFill>
                <a:latin typeface="Arial" charset="0"/>
                <a:ea typeface="Arial" charset="0"/>
                <a:cs typeface="Arial" charset="0"/>
                <a:sym typeface="Cabin"/>
              </a:rPr>
              <a:t>/maps/</a:t>
            </a:r>
            <a:r>
              <a:rPr lang="en-US" sz="2600" u="none" strike="noStrike" cap="none" dirty="0" err="1" smtClean="0">
                <a:solidFill>
                  <a:srgbClr val="FF00FF"/>
                </a:solidFill>
                <a:latin typeface="Arial" charset="0"/>
                <a:ea typeface="Arial" charset="0"/>
                <a:cs typeface="Arial" charset="0"/>
                <a:sym typeface="Cabin"/>
              </a:rPr>
              <a:t>api</a:t>
            </a:r>
            <a:r>
              <a:rPr lang="en-US" sz="2600" u="none" strike="noStrike" cap="none" dirty="0" smtClean="0">
                <a:solidFill>
                  <a:srgbClr val="FF00FF"/>
                </a:solidFill>
                <a:latin typeface="Arial" charset="0"/>
                <a:ea typeface="Arial" charset="0"/>
                <a:cs typeface="Arial" charset="0"/>
                <a:sym typeface="Cabin"/>
              </a:rPr>
              <a:t>/geocode/</a:t>
            </a:r>
            <a:r>
              <a:rPr lang="en-US" sz="2600" u="none" strike="noStrike" cap="none" dirty="0" err="1" smtClean="0">
                <a:solidFill>
                  <a:srgbClr val="FF00FF"/>
                </a:solidFill>
                <a:latin typeface="Arial" charset="0"/>
                <a:ea typeface="Arial" charset="0"/>
                <a:cs typeface="Arial" charset="0"/>
                <a:sym typeface="Cabin"/>
              </a:rPr>
              <a:t>json?address</a:t>
            </a:r>
            <a:r>
              <a:rPr lang="en-US" sz="2600" u="none" strike="noStrike" cap="none" dirty="0" smtClean="0">
                <a:solidFill>
                  <a:srgbClr val="FF00FF"/>
                </a:solidFill>
                <a:latin typeface="Arial" charset="0"/>
                <a:ea typeface="Arial" charset="0"/>
                <a:cs typeface="Arial" charset="0"/>
                <a:sym typeface="Cabin"/>
              </a:rPr>
              <a:t>=Ann+Arbor%2C+MI</a:t>
            </a:r>
            <a:endParaRPr lang="en-US" sz="2600" u="none" strike="noStrike" cap="none" dirty="0">
              <a:solidFill>
                <a:srgbClr val="FF00FF"/>
              </a:solidFill>
              <a:latin typeface="Arial" charset="0"/>
              <a:ea typeface="Arial" charset="0"/>
              <a:cs typeface="Arial" charset="0"/>
              <a:sym typeface="Cabin"/>
            </a:endParaRPr>
          </a:p>
        </p:txBody>
      </p:sp>
      <p:sp>
        <p:nvSpPr>
          <p:cNvPr id="5" name="Shape 610"/>
          <p:cNvSpPr txBox="1"/>
          <p:nvPr/>
        </p:nvSpPr>
        <p:spPr>
          <a:xfrm>
            <a:off x="12258150" y="7471982"/>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Courier"/>
                <a:ea typeface="Arial" charset="0"/>
                <a:cs typeface="Courier"/>
                <a:sym typeface="Cabin"/>
              </a:rPr>
              <a:t>geojson.py</a:t>
            </a:r>
            <a:endParaRPr lang="en-US" sz="3600" u="none" strike="noStrike" cap="none" dirty="0">
              <a:solidFill>
                <a:srgbClr val="FFFF00"/>
              </a:solidFill>
              <a:latin typeface="Courier"/>
              <a:ea typeface="Arial" charset="0"/>
              <a:cs typeface="Courier"/>
              <a:sym typeface="Cabin"/>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346327"/>
            <a:ext cx="15341724" cy="8542738"/>
          </a:xfrm>
          <a:prstGeom prst="rect">
            <a:avLst/>
          </a:prstGeom>
          <a:noFill/>
          <a:ln>
            <a:noFill/>
          </a:ln>
        </p:spPr>
        <p:txBody>
          <a:bodyPr lIns="0" tIns="0" rIns="0" bIns="0" anchor="ctr" anchorCtr="0">
            <a:noAutofit/>
          </a:bodyPr>
          <a:lstStyle/>
          <a:p>
            <a:r>
              <a:rPr lang="en-US" sz="1800" dirty="0">
                <a:solidFill>
                  <a:schemeClr val="bg1"/>
                </a:solidFill>
                <a:latin typeface="Courier" charset="0"/>
                <a:ea typeface="Courier" charset="0"/>
                <a:cs typeface="Courier" charset="0"/>
              </a:rPr>
              <a:t>import </a:t>
            </a:r>
            <a:r>
              <a:rPr lang="en-US" sz="1800" dirty="0" err="1">
                <a:solidFill>
                  <a:schemeClr val="bg1"/>
                </a:solidFill>
                <a:latin typeface="Courier" charset="0"/>
                <a:ea typeface="Courier" charset="0"/>
                <a:cs typeface="Courier" charset="0"/>
              </a:rPr>
              <a:t>urllib.request</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urllib.parse</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urllib.error</a:t>
            </a:r>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import </a:t>
            </a:r>
            <a:r>
              <a:rPr lang="en-US" sz="1800" dirty="0" err="1">
                <a:solidFill>
                  <a:schemeClr val="bg1"/>
                </a:solidFill>
                <a:latin typeface="Courier" charset="0"/>
                <a:ea typeface="Courier" charset="0"/>
                <a:cs typeface="Courier" charset="0"/>
              </a:rPr>
              <a:t>json</a:t>
            </a:r>
            <a:endParaRPr lang="en-US" sz="1800" dirty="0">
              <a:solidFill>
                <a:schemeClr val="bg1"/>
              </a:solidFill>
              <a:latin typeface="Courier" charset="0"/>
              <a:ea typeface="Courier" charset="0"/>
              <a:cs typeface="Courier" charset="0"/>
            </a:endParaRPr>
          </a:p>
          <a:p>
            <a:endParaRPr lang="en-US" sz="1800" dirty="0">
              <a:solidFill>
                <a:schemeClr val="bg1"/>
              </a:solidFill>
              <a:latin typeface="Courier" charset="0"/>
              <a:ea typeface="Courier" charset="0"/>
              <a:cs typeface="Courier" charset="0"/>
            </a:endParaRPr>
          </a:p>
          <a:p>
            <a:r>
              <a:rPr lang="en-US" sz="1800" dirty="0" err="1">
                <a:solidFill>
                  <a:schemeClr val="bg1"/>
                </a:solidFill>
                <a:latin typeface="Courier" charset="0"/>
                <a:ea typeface="Courier" charset="0"/>
                <a:cs typeface="Courier" charset="0"/>
              </a:rPr>
              <a:t>serviceurl</a:t>
            </a:r>
            <a:r>
              <a:rPr lang="en-US" sz="1800" dirty="0">
                <a:solidFill>
                  <a:schemeClr val="bg1"/>
                </a:solidFill>
                <a:latin typeface="Courier" charset="0"/>
                <a:ea typeface="Courier" charset="0"/>
                <a:cs typeface="Courier" charset="0"/>
              </a:rPr>
              <a:t> = 'http://</a:t>
            </a:r>
            <a:r>
              <a:rPr lang="en-US" sz="1800" dirty="0" err="1">
                <a:solidFill>
                  <a:schemeClr val="bg1"/>
                </a:solidFill>
                <a:latin typeface="Courier" charset="0"/>
                <a:ea typeface="Courier" charset="0"/>
                <a:cs typeface="Courier" charset="0"/>
              </a:rPr>
              <a:t>maps.googleapis.com</a:t>
            </a:r>
            <a:r>
              <a:rPr lang="en-US" sz="1800" dirty="0">
                <a:solidFill>
                  <a:schemeClr val="bg1"/>
                </a:solidFill>
                <a:latin typeface="Courier" charset="0"/>
                <a:ea typeface="Courier" charset="0"/>
                <a:cs typeface="Courier" charset="0"/>
              </a:rPr>
              <a:t>/maps/</a:t>
            </a:r>
            <a:r>
              <a:rPr lang="en-US" sz="1800" dirty="0" err="1">
                <a:solidFill>
                  <a:schemeClr val="bg1"/>
                </a:solidFill>
                <a:latin typeface="Courier" charset="0"/>
                <a:ea typeface="Courier" charset="0"/>
                <a:cs typeface="Courier" charset="0"/>
              </a:rPr>
              <a:t>api</a:t>
            </a:r>
            <a:r>
              <a:rPr lang="en-US" sz="1800" dirty="0">
                <a:solidFill>
                  <a:schemeClr val="bg1"/>
                </a:solidFill>
                <a:latin typeface="Courier" charset="0"/>
                <a:ea typeface="Courier" charset="0"/>
                <a:cs typeface="Courier" charset="0"/>
              </a:rPr>
              <a:t>/geocode/</a:t>
            </a:r>
            <a:r>
              <a:rPr lang="en-US" sz="1800" dirty="0" err="1">
                <a:solidFill>
                  <a:schemeClr val="bg1"/>
                </a:solidFill>
                <a:latin typeface="Courier" charset="0"/>
                <a:ea typeface="Courier" charset="0"/>
                <a:cs typeface="Courier" charset="0"/>
              </a:rPr>
              <a:t>json</a:t>
            </a:r>
            <a:r>
              <a:rPr lang="en-US" sz="1800" dirty="0">
                <a:solidFill>
                  <a:schemeClr val="bg1"/>
                </a:solidFill>
                <a:latin typeface="Courier" charset="0"/>
                <a:ea typeface="Courier" charset="0"/>
                <a:cs typeface="Courier" charset="0"/>
              </a:rPr>
              <a:t>?'</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while True:</a:t>
            </a:r>
          </a:p>
          <a:p>
            <a:r>
              <a:rPr lang="en-US" sz="1800" dirty="0">
                <a:solidFill>
                  <a:schemeClr val="bg1"/>
                </a:solidFill>
                <a:latin typeface="Courier" charset="0"/>
                <a:ea typeface="Courier" charset="0"/>
                <a:cs typeface="Courier" charset="0"/>
              </a:rPr>
              <a:t>    address = input('Enter location: ')</a:t>
            </a:r>
          </a:p>
          <a:p>
            <a:r>
              <a:rPr lang="en-US" sz="1800" dirty="0">
                <a:solidFill>
                  <a:schemeClr val="bg1"/>
                </a:solidFill>
                <a:latin typeface="Courier" charset="0"/>
                <a:ea typeface="Courier" charset="0"/>
                <a:cs typeface="Courier" charset="0"/>
              </a:rPr>
              <a:t>    if </a:t>
            </a:r>
            <a:r>
              <a:rPr lang="en-US" sz="1800" dirty="0" err="1">
                <a:solidFill>
                  <a:schemeClr val="bg1"/>
                </a:solidFill>
                <a:latin typeface="Courier" charset="0"/>
                <a:ea typeface="Courier" charset="0"/>
                <a:cs typeface="Courier" charset="0"/>
              </a:rPr>
              <a:t>len</a:t>
            </a:r>
            <a:r>
              <a:rPr lang="en-US" sz="1800" dirty="0">
                <a:solidFill>
                  <a:schemeClr val="bg1"/>
                </a:solidFill>
                <a:latin typeface="Courier" charset="0"/>
                <a:ea typeface="Courier" charset="0"/>
                <a:cs typeface="Courier" charset="0"/>
              </a:rPr>
              <a:t>(address) &lt; 1: break</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serviceurl</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urllib.parse.urlencode</a:t>
            </a:r>
            <a:r>
              <a:rPr lang="en-US" sz="1800" dirty="0" smtClean="0">
                <a:solidFill>
                  <a:schemeClr val="bg1"/>
                </a:solidFill>
                <a:latin typeface="Courier" charset="0"/>
                <a:ea typeface="Courier" charset="0"/>
                <a:cs typeface="Courier" charset="0"/>
              </a:rPr>
              <a:t>({</a:t>
            </a:r>
            <a:r>
              <a:rPr lang="en-US" sz="1800" dirty="0">
                <a:solidFill>
                  <a:schemeClr val="bg1"/>
                </a:solidFill>
                <a:latin typeface="Courier" charset="0"/>
                <a:ea typeface="Courier" charset="0"/>
                <a:cs typeface="Courier" charset="0"/>
              </a:rPr>
              <a:t>'address': address})</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    print('Retrieving', </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uh = </a:t>
            </a:r>
            <a:r>
              <a:rPr lang="en-US" sz="1800" dirty="0" err="1">
                <a:solidFill>
                  <a:schemeClr val="bg1"/>
                </a:solidFill>
                <a:latin typeface="Courier" charset="0"/>
                <a:ea typeface="Courier" charset="0"/>
                <a:cs typeface="Courier" charset="0"/>
              </a:rPr>
              <a:t>urllib.request.urlopen</a:t>
            </a:r>
            <a:r>
              <a:rPr lang="en-US" sz="1800" dirty="0">
                <a:solidFill>
                  <a:schemeClr val="bg1"/>
                </a:solidFill>
                <a:latin typeface="Courier" charset="0"/>
                <a:ea typeface="Courier" charset="0"/>
                <a:cs typeface="Courier" charset="0"/>
              </a:rPr>
              <a:t>(</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data = </a:t>
            </a:r>
            <a:r>
              <a:rPr lang="en-US" sz="1800" dirty="0" err="1">
                <a:solidFill>
                  <a:schemeClr val="bg1"/>
                </a:solidFill>
                <a:latin typeface="Courier" charset="0"/>
                <a:ea typeface="Courier" charset="0"/>
                <a:cs typeface="Courier" charset="0"/>
              </a:rPr>
              <a:t>uh.read</a:t>
            </a:r>
            <a:r>
              <a:rPr lang="en-US" sz="1800" dirty="0">
                <a:solidFill>
                  <a:schemeClr val="bg1"/>
                </a:solidFill>
                <a:latin typeface="Courier" charset="0"/>
                <a:ea typeface="Courier" charset="0"/>
                <a:cs typeface="Courier" charset="0"/>
              </a:rPr>
              <a:t>().decode()</a:t>
            </a:r>
          </a:p>
          <a:p>
            <a:r>
              <a:rPr lang="en-US" sz="1800" dirty="0">
                <a:solidFill>
                  <a:schemeClr val="bg1"/>
                </a:solidFill>
                <a:latin typeface="Courier" charset="0"/>
                <a:ea typeface="Courier" charset="0"/>
                <a:cs typeface="Courier" charset="0"/>
              </a:rPr>
              <a:t>    print('Retrieved', </a:t>
            </a:r>
            <a:r>
              <a:rPr lang="en-US" sz="1800" dirty="0" err="1">
                <a:solidFill>
                  <a:schemeClr val="bg1"/>
                </a:solidFill>
                <a:latin typeface="Courier" charset="0"/>
                <a:ea typeface="Courier" charset="0"/>
                <a:cs typeface="Courier" charset="0"/>
              </a:rPr>
              <a:t>len</a:t>
            </a:r>
            <a:r>
              <a:rPr lang="en-US" sz="1800" dirty="0">
                <a:solidFill>
                  <a:schemeClr val="bg1"/>
                </a:solidFill>
                <a:latin typeface="Courier" charset="0"/>
                <a:ea typeface="Courier" charset="0"/>
                <a:cs typeface="Courier" charset="0"/>
              </a:rPr>
              <a:t>(data), 'characters')</a:t>
            </a:r>
          </a:p>
          <a:p>
            <a:endParaRPr lang="en-US" sz="1800" dirty="0">
              <a:solidFill>
                <a:schemeClr val="bg1"/>
              </a:solidFill>
              <a:latin typeface="Courier" charset="0"/>
              <a:ea typeface="Courier" charset="0"/>
              <a:cs typeface="Courier" charset="0"/>
            </a:endParaRPr>
          </a:p>
          <a:p>
            <a:r>
              <a:rPr lang="pl-PL" sz="1800" dirty="0">
                <a:solidFill>
                  <a:schemeClr val="bg1"/>
                </a:solidFill>
                <a:latin typeface="Courier" charset="0"/>
                <a:ea typeface="Courier" charset="0"/>
                <a:cs typeface="Courier" charset="0"/>
              </a:rPr>
              <a:t>    </a:t>
            </a:r>
            <a:r>
              <a:rPr lang="pl-PL" sz="1800" dirty="0" err="1">
                <a:solidFill>
                  <a:schemeClr val="bg1"/>
                </a:solidFill>
                <a:latin typeface="Courier" charset="0"/>
                <a:ea typeface="Courier" charset="0"/>
                <a:cs typeface="Courier" charset="0"/>
              </a:rPr>
              <a:t>try</a:t>
            </a:r>
            <a:r>
              <a:rPr lang="pl-PL" sz="1800" dirty="0">
                <a:solidFill>
                  <a:schemeClr val="bg1"/>
                </a:solidFill>
                <a:latin typeface="Courier" charset="0"/>
                <a:ea typeface="Courier" charset="0"/>
                <a:cs typeface="Courier" charset="0"/>
              </a:rPr>
              <a:t>:</a:t>
            </a:r>
          </a:p>
          <a:p>
            <a:r>
              <a:rPr lang="cs-CZ" sz="1800" dirty="0">
                <a:solidFill>
                  <a:schemeClr val="bg1"/>
                </a:solidFill>
                <a:latin typeface="Courier" charset="0"/>
                <a:ea typeface="Courier" charset="0"/>
                <a:cs typeface="Courier" charset="0"/>
              </a:rPr>
              <a:t>        </a:t>
            </a:r>
            <a:r>
              <a:rPr lang="cs-CZ" sz="1800" dirty="0" err="1">
                <a:solidFill>
                  <a:schemeClr val="bg1"/>
                </a:solidFill>
                <a:latin typeface="Courier" charset="0"/>
                <a:ea typeface="Courier" charset="0"/>
                <a:cs typeface="Courier" charset="0"/>
              </a:rPr>
              <a:t>js</a:t>
            </a:r>
            <a:r>
              <a:rPr lang="cs-CZ" sz="1800" dirty="0">
                <a:solidFill>
                  <a:schemeClr val="bg1"/>
                </a:solidFill>
                <a:latin typeface="Courier" charset="0"/>
                <a:ea typeface="Courier" charset="0"/>
                <a:cs typeface="Courier" charset="0"/>
              </a:rPr>
              <a:t> = </a:t>
            </a:r>
            <a:r>
              <a:rPr lang="cs-CZ" sz="1800" dirty="0" err="1">
                <a:solidFill>
                  <a:schemeClr val="bg1"/>
                </a:solidFill>
                <a:latin typeface="Courier" charset="0"/>
                <a:ea typeface="Courier" charset="0"/>
                <a:cs typeface="Courier" charset="0"/>
              </a:rPr>
              <a:t>json.loads</a:t>
            </a:r>
            <a:r>
              <a:rPr lang="cs-CZ" sz="1800" dirty="0">
                <a:solidFill>
                  <a:schemeClr val="bg1"/>
                </a:solidFill>
                <a:latin typeface="Courier" charset="0"/>
                <a:ea typeface="Courier" charset="0"/>
                <a:cs typeface="Courier" charset="0"/>
              </a:rPr>
              <a:t>(data)</a:t>
            </a:r>
          </a:p>
          <a:p>
            <a:r>
              <a:rPr lang="ro-RO" sz="1800" dirty="0">
                <a:solidFill>
                  <a:schemeClr val="bg1"/>
                </a:solidFill>
                <a:latin typeface="Courier" charset="0"/>
                <a:ea typeface="Courier" charset="0"/>
                <a:cs typeface="Courier" charset="0"/>
              </a:rPr>
              <a:t>    </a:t>
            </a:r>
            <a:r>
              <a:rPr lang="ro-RO" sz="1800" dirty="0" err="1">
                <a:solidFill>
                  <a:schemeClr val="bg1"/>
                </a:solidFill>
                <a:latin typeface="Courier" charset="0"/>
                <a:ea typeface="Courier" charset="0"/>
                <a:cs typeface="Courier" charset="0"/>
              </a:rPr>
              <a:t>except</a:t>
            </a:r>
            <a:r>
              <a:rPr lang="ro-RO" sz="1800" dirty="0">
                <a:solidFill>
                  <a:schemeClr val="bg1"/>
                </a:solidFill>
                <a:latin typeface="Courier" charset="0"/>
                <a:ea typeface="Courier" charset="0"/>
                <a:cs typeface="Courier" charset="0"/>
              </a:rPr>
              <a:t>:</a:t>
            </a:r>
          </a:p>
          <a:p>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 None</a:t>
            </a:r>
          </a:p>
          <a:p>
            <a:endParaRPr lang="de-DE" sz="1800" dirty="0">
              <a:solidFill>
                <a:schemeClr val="bg1"/>
              </a:solidFill>
              <a:latin typeface="Courier" charset="0"/>
              <a:ea typeface="Courier" charset="0"/>
              <a:cs typeface="Courier" charset="0"/>
            </a:endParaRPr>
          </a:p>
          <a:p>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if</a:t>
            </a:r>
            <a:r>
              <a:rPr lang="de-DE" sz="1800" dirty="0">
                <a:solidFill>
                  <a:schemeClr val="bg1"/>
                </a:solidFill>
                <a:latin typeface="Courier" charset="0"/>
                <a:ea typeface="Courier" charset="0"/>
                <a:cs typeface="Courier" charset="0"/>
              </a:rPr>
              <a:t> not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or</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status</a:t>
            </a:r>
            <a:r>
              <a:rPr lang="de-DE" sz="1800" dirty="0">
                <a:solidFill>
                  <a:schemeClr val="bg1"/>
                </a:solidFill>
                <a:latin typeface="Courier" charset="0"/>
                <a:ea typeface="Courier" charset="0"/>
                <a:cs typeface="Courier" charset="0"/>
              </a:rPr>
              <a:t>' not in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or</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a:t>
            </a:r>
            <a:r>
              <a:rPr lang="de-DE" sz="1800" dirty="0" err="1">
                <a:solidFill>
                  <a:schemeClr val="bg1"/>
                </a:solidFill>
                <a:latin typeface="Courier" charset="0"/>
                <a:ea typeface="Courier" charset="0"/>
                <a:cs typeface="Courier" charset="0"/>
              </a:rPr>
              <a:t>status</a:t>
            </a:r>
            <a:r>
              <a:rPr lang="de-DE" sz="1800" dirty="0">
                <a:solidFill>
                  <a:schemeClr val="bg1"/>
                </a:solidFill>
                <a:latin typeface="Courier" charset="0"/>
                <a:ea typeface="Courier" charset="0"/>
                <a:cs typeface="Courier" charset="0"/>
              </a:rPr>
              <a:t>'] != 'OK':</a:t>
            </a:r>
          </a:p>
          <a:p>
            <a:r>
              <a:rPr lang="en-US" sz="1800" dirty="0">
                <a:solidFill>
                  <a:schemeClr val="bg1"/>
                </a:solidFill>
                <a:latin typeface="Courier" charset="0"/>
                <a:ea typeface="Courier" charset="0"/>
                <a:cs typeface="Courier" charset="0"/>
              </a:rPr>
              <a:t>        print('==== Failure To Retrieve ====')</a:t>
            </a:r>
          </a:p>
          <a:p>
            <a:r>
              <a:rPr lang="ro-RO" sz="1800" dirty="0">
                <a:solidFill>
                  <a:schemeClr val="bg1"/>
                </a:solidFill>
                <a:latin typeface="Courier" charset="0"/>
                <a:ea typeface="Courier" charset="0"/>
                <a:cs typeface="Courier" charset="0"/>
              </a:rPr>
              <a:t>        print(data)</a:t>
            </a:r>
          </a:p>
          <a:p>
            <a:r>
              <a:rPr lang="ro-RO" sz="1800" dirty="0">
                <a:solidFill>
                  <a:schemeClr val="bg1"/>
                </a:solidFill>
                <a:latin typeface="Courier" charset="0"/>
                <a:ea typeface="Courier" charset="0"/>
                <a:cs typeface="Courier" charset="0"/>
              </a:rPr>
              <a:t>        continue</a:t>
            </a:r>
          </a:p>
          <a:p>
            <a:endParaRPr lang="ro-RO" sz="1800" dirty="0">
              <a:solidFill>
                <a:schemeClr val="bg1"/>
              </a:solidFill>
              <a:latin typeface="Courier" charset="0"/>
              <a:ea typeface="Courier" charset="0"/>
              <a:cs typeface="Courier" charset="0"/>
            </a:endParaRPr>
          </a:p>
          <a:p>
            <a:r>
              <a:rPr lang="ro-RO" sz="1800" dirty="0">
                <a:solidFill>
                  <a:schemeClr val="bg1"/>
                </a:solidFill>
                <a:latin typeface="Courier" charset="0"/>
                <a:ea typeface="Courier" charset="0"/>
                <a:cs typeface="Courier" charset="0"/>
              </a:rPr>
              <a:t>    lat = </a:t>
            </a:r>
            <a:r>
              <a:rPr lang="ro-RO" sz="1800" dirty="0" err="1">
                <a:solidFill>
                  <a:schemeClr val="bg1"/>
                </a:solidFill>
                <a:latin typeface="Courier" charset="0"/>
                <a:ea typeface="Courier" charset="0"/>
                <a:cs typeface="Courier" charset="0"/>
              </a:rPr>
              <a:t>js</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results</a:t>
            </a:r>
            <a:r>
              <a:rPr lang="ro-RO" sz="1800" dirty="0">
                <a:solidFill>
                  <a:schemeClr val="bg1"/>
                </a:solidFill>
                <a:latin typeface="Courier" charset="0"/>
                <a:ea typeface="Courier" charset="0"/>
                <a:cs typeface="Courier" charset="0"/>
              </a:rPr>
              <a:t>"][0]["</a:t>
            </a:r>
            <a:r>
              <a:rPr lang="ro-RO" sz="1800" dirty="0" err="1">
                <a:solidFill>
                  <a:schemeClr val="bg1"/>
                </a:solidFill>
                <a:latin typeface="Courier" charset="0"/>
                <a:ea typeface="Courier" charset="0"/>
                <a:cs typeface="Courier" charset="0"/>
              </a:rPr>
              <a:t>geometry</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location</a:t>
            </a:r>
            <a:r>
              <a:rPr lang="ro-RO" sz="1800" dirty="0">
                <a:solidFill>
                  <a:schemeClr val="bg1"/>
                </a:solidFill>
                <a:latin typeface="Courier" charset="0"/>
                <a:ea typeface="Courier" charset="0"/>
                <a:cs typeface="Courier" charset="0"/>
              </a:rPr>
              <a:t>"]["lat"]</a:t>
            </a:r>
          </a:p>
          <a:p>
            <a:r>
              <a:rPr lang="ro-RO" sz="1800" dirty="0">
                <a:solidFill>
                  <a:schemeClr val="bg1"/>
                </a:solidFill>
                <a:latin typeface="Courier" charset="0"/>
                <a:ea typeface="Courier" charset="0"/>
                <a:cs typeface="Courier" charset="0"/>
              </a:rPr>
              <a:t>    </a:t>
            </a:r>
            <a:r>
              <a:rPr lang="ro-RO" sz="1800" dirty="0" err="1">
                <a:solidFill>
                  <a:schemeClr val="bg1"/>
                </a:solidFill>
                <a:latin typeface="Courier" charset="0"/>
                <a:ea typeface="Courier" charset="0"/>
                <a:cs typeface="Courier" charset="0"/>
              </a:rPr>
              <a:t>lng</a:t>
            </a:r>
            <a:r>
              <a:rPr lang="ro-RO" sz="1800" dirty="0">
                <a:solidFill>
                  <a:schemeClr val="bg1"/>
                </a:solidFill>
                <a:latin typeface="Courier" charset="0"/>
                <a:ea typeface="Courier" charset="0"/>
                <a:cs typeface="Courier" charset="0"/>
              </a:rPr>
              <a:t> = </a:t>
            </a:r>
            <a:r>
              <a:rPr lang="ro-RO" sz="1800" dirty="0" err="1">
                <a:solidFill>
                  <a:schemeClr val="bg1"/>
                </a:solidFill>
                <a:latin typeface="Courier" charset="0"/>
                <a:ea typeface="Courier" charset="0"/>
                <a:cs typeface="Courier" charset="0"/>
              </a:rPr>
              <a:t>js</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results</a:t>
            </a:r>
            <a:r>
              <a:rPr lang="ro-RO" sz="1800" dirty="0">
                <a:solidFill>
                  <a:schemeClr val="bg1"/>
                </a:solidFill>
                <a:latin typeface="Courier" charset="0"/>
                <a:ea typeface="Courier" charset="0"/>
                <a:cs typeface="Courier" charset="0"/>
              </a:rPr>
              <a:t>"][0]["</a:t>
            </a:r>
            <a:r>
              <a:rPr lang="ro-RO" sz="1800" dirty="0" err="1">
                <a:solidFill>
                  <a:schemeClr val="bg1"/>
                </a:solidFill>
                <a:latin typeface="Courier" charset="0"/>
                <a:ea typeface="Courier" charset="0"/>
                <a:cs typeface="Courier" charset="0"/>
              </a:rPr>
              <a:t>geometry</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location</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lng</a:t>
            </a:r>
            <a:r>
              <a:rPr lang="ro-RO" sz="1800" dirty="0">
                <a:solidFill>
                  <a:schemeClr val="bg1"/>
                </a:solidFill>
                <a:latin typeface="Courier" charset="0"/>
                <a:ea typeface="Courier" charset="0"/>
                <a:cs typeface="Courier" charset="0"/>
              </a:rPr>
              <a:t>"]</a:t>
            </a:r>
          </a:p>
          <a:p>
            <a:r>
              <a:rPr lang="nl-NL" sz="1800" dirty="0">
                <a:solidFill>
                  <a:schemeClr val="bg1"/>
                </a:solidFill>
                <a:latin typeface="Courier" charset="0"/>
                <a:ea typeface="Courier" charset="0"/>
                <a:cs typeface="Courier" charset="0"/>
              </a:rPr>
              <a:t>    print('lat', lat, '</a:t>
            </a:r>
            <a:r>
              <a:rPr lang="nl-NL" sz="1800" dirty="0" err="1">
                <a:solidFill>
                  <a:schemeClr val="bg1"/>
                </a:solidFill>
                <a:latin typeface="Courier" charset="0"/>
                <a:ea typeface="Courier" charset="0"/>
                <a:cs typeface="Courier" charset="0"/>
              </a:rPr>
              <a:t>lng</a:t>
            </a:r>
            <a:r>
              <a:rPr lang="nl-NL" sz="1800" dirty="0">
                <a:solidFill>
                  <a:schemeClr val="bg1"/>
                </a:solidFill>
                <a:latin typeface="Courier" charset="0"/>
                <a:ea typeface="Courier" charset="0"/>
                <a:cs typeface="Courier" charset="0"/>
              </a:rPr>
              <a:t>', </a:t>
            </a:r>
            <a:r>
              <a:rPr lang="nl-NL" sz="1800" dirty="0" err="1">
                <a:solidFill>
                  <a:schemeClr val="bg1"/>
                </a:solidFill>
                <a:latin typeface="Courier" charset="0"/>
                <a:ea typeface="Courier" charset="0"/>
                <a:cs typeface="Courier" charset="0"/>
              </a:rPr>
              <a:t>lng</a:t>
            </a:r>
            <a:r>
              <a:rPr lang="nl-NL" sz="1800" dirty="0">
                <a:solidFill>
                  <a:schemeClr val="bg1"/>
                </a:solidFill>
                <a:latin typeface="Courier" charset="0"/>
                <a:ea typeface="Courier" charset="0"/>
                <a:cs typeface="Courier" charset="0"/>
              </a:rPr>
              <a:t>)</a:t>
            </a:r>
          </a:p>
          <a:p>
            <a:r>
              <a:rPr lang="nl-NL" sz="1800" dirty="0">
                <a:solidFill>
                  <a:schemeClr val="bg1"/>
                </a:solidFill>
                <a:latin typeface="Courier" charset="0"/>
                <a:ea typeface="Courier" charset="0"/>
                <a:cs typeface="Courier" charset="0"/>
              </a:rPr>
              <a:t>    </a:t>
            </a:r>
            <a:r>
              <a:rPr lang="nl-NL" sz="1800" dirty="0" err="1">
                <a:solidFill>
                  <a:schemeClr val="bg1"/>
                </a:solidFill>
                <a:latin typeface="Courier" charset="0"/>
                <a:ea typeface="Courier" charset="0"/>
                <a:cs typeface="Courier" charset="0"/>
              </a:rPr>
              <a:t>location</a:t>
            </a:r>
            <a:r>
              <a:rPr lang="nl-NL" sz="1800" dirty="0">
                <a:solidFill>
                  <a:schemeClr val="bg1"/>
                </a:solidFill>
                <a:latin typeface="Courier" charset="0"/>
                <a:ea typeface="Courier" charset="0"/>
                <a:cs typeface="Courier" charset="0"/>
              </a:rPr>
              <a:t> = </a:t>
            </a:r>
            <a:r>
              <a:rPr lang="nl-NL" sz="1800" dirty="0" err="1">
                <a:solidFill>
                  <a:schemeClr val="bg1"/>
                </a:solidFill>
                <a:latin typeface="Courier" charset="0"/>
                <a:ea typeface="Courier" charset="0"/>
                <a:cs typeface="Courier" charset="0"/>
              </a:rPr>
              <a:t>js</a:t>
            </a:r>
            <a:r>
              <a:rPr lang="nl-NL" sz="1800" dirty="0">
                <a:solidFill>
                  <a:schemeClr val="bg1"/>
                </a:solidFill>
                <a:latin typeface="Courier" charset="0"/>
                <a:ea typeface="Courier" charset="0"/>
                <a:cs typeface="Courier" charset="0"/>
              </a:rPr>
              <a:t>['</a:t>
            </a:r>
            <a:r>
              <a:rPr lang="nl-NL" sz="1800" dirty="0" err="1">
                <a:solidFill>
                  <a:schemeClr val="bg1"/>
                </a:solidFill>
                <a:latin typeface="Courier" charset="0"/>
                <a:ea typeface="Courier" charset="0"/>
                <a:cs typeface="Courier" charset="0"/>
              </a:rPr>
              <a:t>results</a:t>
            </a:r>
            <a:r>
              <a:rPr lang="nl-NL" sz="1800" dirty="0">
                <a:solidFill>
                  <a:schemeClr val="bg1"/>
                </a:solidFill>
                <a:latin typeface="Courier" charset="0"/>
                <a:ea typeface="Courier" charset="0"/>
                <a:cs typeface="Courier" charset="0"/>
              </a:rPr>
              <a:t>'][0]['</a:t>
            </a:r>
            <a:r>
              <a:rPr lang="nl-NL" sz="1800" dirty="0" err="1">
                <a:solidFill>
                  <a:schemeClr val="bg1"/>
                </a:solidFill>
                <a:latin typeface="Courier" charset="0"/>
                <a:ea typeface="Courier" charset="0"/>
                <a:cs typeface="Courier" charset="0"/>
              </a:rPr>
              <a:t>formatted_address</a:t>
            </a:r>
            <a:r>
              <a:rPr lang="nl-NL" sz="1800" dirty="0">
                <a:solidFill>
                  <a:schemeClr val="bg1"/>
                </a:solidFill>
                <a:latin typeface="Courier" charset="0"/>
                <a:ea typeface="Courier" charset="0"/>
                <a:cs typeface="Courier" charset="0"/>
              </a:rPr>
              <a:t>']</a:t>
            </a:r>
          </a:p>
          <a:p>
            <a:r>
              <a:rPr lang="nl-NL" sz="1800" dirty="0">
                <a:solidFill>
                  <a:schemeClr val="bg1"/>
                </a:solidFill>
                <a:latin typeface="Courier" charset="0"/>
                <a:ea typeface="Courier" charset="0"/>
                <a:cs typeface="Courier" charset="0"/>
              </a:rPr>
              <a:t>    print(</a:t>
            </a:r>
            <a:r>
              <a:rPr lang="nl-NL" sz="1800" dirty="0" err="1">
                <a:solidFill>
                  <a:schemeClr val="bg1"/>
                </a:solidFill>
                <a:latin typeface="Courier" charset="0"/>
                <a:ea typeface="Courier" charset="0"/>
                <a:cs typeface="Courier" charset="0"/>
              </a:rPr>
              <a:t>location</a:t>
            </a:r>
            <a:r>
              <a:rPr lang="nl-NL" sz="1800" dirty="0">
                <a:solidFill>
                  <a:schemeClr val="bg1"/>
                </a:solidFill>
                <a:latin typeface="Courier" charset="0"/>
                <a:ea typeface="Courier" charset="0"/>
                <a:cs typeface="Courier" charset="0"/>
              </a:rPr>
              <a:t>)</a:t>
            </a:r>
            <a:endParaRPr lang="en-US" sz="1800"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2258150" y="7471982"/>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Courier"/>
                <a:ea typeface="Arial" charset="0"/>
                <a:cs typeface="Courier"/>
                <a:sym typeface="Cabin"/>
              </a:rPr>
              <a:t>geojson.py</a:t>
            </a:r>
            <a:endParaRPr lang="en-US" sz="3600" u="none" strike="noStrike" cap="none" dirty="0">
              <a:solidFill>
                <a:srgbClr val="FFFF00"/>
              </a:solidFill>
              <a:latin typeface="Courier"/>
              <a:ea typeface="Arial" charset="0"/>
              <a:cs typeface="Courier"/>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269366"/>
            <a:ext cx="10716823" cy="8446535"/>
          </a:xfrm>
          <a:prstGeom prst="rect">
            <a:avLst/>
          </a:prstGeom>
          <a:noFill/>
          <a:ln>
            <a:noFill/>
          </a:ln>
        </p:spPr>
        <p:txBody>
          <a:bodyPr lIns="0" tIns="0" rIns="0" bIns="0" anchor="ctr" anchorCtr="0">
            <a:noAutofit/>
          </a:bodyPr>
          <a:lstStyle/>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urllib.request</a:t>
            </a:r>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urllib.parse</a:t>
            </a:r>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urllib.error</a:t>
            </a:r>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twurl</a:t>
            </a:r>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json</a:t>
            </a:r>
            <a:endParaRPr lang="en-US" sz="2200" dirty="0">
              <a:solidFill>
                <a:schemeClr val="bg1"/>
              </a:solidFill>
              <a:latin typeface="Courier" charset="0"/>
              <a:ea typeface="Courier" charset="0"/>
              <a:cs typeface="Courier" charset="0"/>
            </a:endParaRP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TWITTER_URL = 'https://</a:t>
            </a:r>
            <a:r>
              <a:rPr lang="en-US" sz="2200" dirty="0" err="1">
                <a:solidFill>
                  <a:schemeClr val="bg1"/>
                </a:solidFill>
                <a:latin typeface="Courier" charset="0"/>
                <a:ea typeface="Courier" charset="0"/>
                <a:cs typeface="Courier" charset="0"/>
              </a:rPr>
              <a:t>api.twitter.com</a:t>
            </a:r>
            <a:r>
              <a:rPr lang="en-US" sz="2200" dirty="0">
                <a:solidFill>
                  <a:schemeClr val="bg1"/>
                </a:solidFill>
                <a:latin typeface="Courier" charset="0"/>
                <a:ea typeface="Courier" charset="0"/>
                <a:cs typeface="Courier" charset="0"/>
              </a:rPr>
              <a:t>/1.1/friends/</a:t>
            </a:r>
            <a:r>
              <a:rPr lang="en-US" sz="2200" dirty="0" err="1">
                <a:solidFill>
                  <a:schemeClr val="bg1"/>
                </a:solidFill>
                <a:latin typeface="Courier" charset="0"/>
                <a:ea typeface="Courier" charset="0"/>
                <a:cs typeface="Courier" charset="0"/>
              </a:rPr>
              <a:t>list.json</a:t>
            </a:r>
            <a:r>
              <a:rPr lang="en-US" sz="2200" dirty="0">
                <a:solidFill>
                  <a:schemeClr val="bg1"/>
                </a:solidFill>
                <a:latin typeface="Courier" charset="0"/>
                <a:ea typeface="Courier" charset="0"/>
                <a:cs typeface="Courier" charset="0"/>
              </a:rPr>
              <a:t>'</a:t>
            </a: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while True:</a:t>
            </a:r>
          </a:p>
          <a:p>
            <a:r>
              <a:rPr lang="ro-RO" sz="2200" dirty="0">
                <a:solidFill>
                  <a:schemeClr val="bg1"/>
                </a:solidFill>
                <a:latin typeface="Courier" charset="0"/>
                <a:ea typeface="Courier" charset="0"/>
                <a:cs typeface="Courier" charset="0"/>
              </a:rPr>
              <a:t>    print('')</a:t>
            </a:r>
          </a:p>
          <a:p>
            <a:r>
              <a:rPr lang="ro-RO" sz="2200" dirty="0">
                <a:solidFill>
                  <a:schemeClr val="bg1"/>
                </a:solidFill>
                <a:latin typeface="Courier" charset="0"/>
                <a:ea typeface="Courier" charset="0"/>
                <a:cs typeface="Courier" charset="0"/>
              </a:rPr>
              <a:t>    </a:t>
            </a:r>
            <a:r>
              <a:rPr lang="ro-RO" sz="2200" dirty="0" err="1">
                <a:solidFill>
                  <a:schemeClr val="bg1"/>
                </a:solidFill>
                <a:latin typeface="Courier" charset="0"/>
                <a:ea typeface="Courier" charset="0"/>
                <a:cs typeface="Courier" charset="0"/>
              </a:rPr>
              <a:t>acct</a:t>
            </a:r>
            <a:r>
              <a:rPr lang="ro-RO" sz="2200" dirty="0">
                <a:solidFill>
                  <a:schemeClr val="bg1"/>
                </a:solidFill>
                <a:latin typeface="Courier" charset="0"/>
                <a:ea typeface="Courier" charset="0"/>
                <a:cs typeface="Courier" charset="0"/>
              </a:rPr>
              <a:t> = input('</a:t>
            </a:r>
            <a:r>
              <a:rPr lang="ro-RO" sz="2200" dirty="0" err="1">
                <a:solidFill>
                  <a:schemeClr val="bg1"/>
                </a:solidFill>
                <a:latin typeface="Courier" charset="0"/>
                <a:ea typeface="Courier" charset="0"/>
                <a:cs typeface="Courier" charset="0"/>
              </a:rPr>
              <a:t>Enter</a:t>
            </a:r>
            <a:r>
              <a:rPr lang="ro-RO" sz="2200" dirty="0">
                <a:solidFill>
                  <a:schemeClr val="bg1"/>
                </a:solidFill>
                <a:latin typeface="Courier" charset="0"/>
                <a:ea typeface="Courier" charset="0"/>
                <a:cs typeface="Courier" charset="0"/>
              </a:rPr>
              <a:t> </a:t>
            </a:r>
            <a:r>
              <a:rPr lang="ro-RO" sz="2200" dirty="0" err="1">
                <a:solidFill>
                  <a:schemeClr val="bg1"/>
                </a:solidFill>
                <a:latin typeface="Courier" charset="0"/>
                <a:ea typeface="Courier" charset="0"/>
                <a:cs typeface="Courier" charset="0"/>
              </a:rPr>
              <a:t>Twitter</a:t>
            </a:r>
            <a:r>
              <a:rPr lang="ro-RO" sz="2200" dirty="0">
                <a:solidFill>
                  <a:schemeClr val="bg1"/>
                </a:solidFill>
                <a:latin typeface="Courier" charset="0"/>
                <a:ea typeface="Courier" charset="0"/>
                <a:cs typeface="Courier" charset="0"/>
              </a:rPr>
              <a:t> </a:t>
            </a:r>
            <a:r>
              <a:rPr lang="ro-RO" sz="2200" dirty="0" err="1">
                <a:solidFill>
                  <a:schemeClr val="bg1"/>
                </a:solidFill>
                <a:latin typeface="Courier" charset="0"/>
                <a:ea typeface="Courier" charset="0"/>
                <a:cs typeface="Courier" charset="0"/>
              </a:rPr>
              <a:t>Account</a:t>
            </a:r>
            <a:r>
              <a:rPr lang="ro-RO"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if (</a:t>
            </a:r>
            <a:r>
              <a:rPr lang="en-US" sz="2200" dirty="0" err="1">
                <a:solidFill>
                  <a:schemeClr val="bg1"/>
                </a:solidFill>
                <a:latin typeface="Courier" charset="0"/>
                <a:ea typeface="Courier" charset="0"/>
                <a:cs typeface="Courier" charset="0"/>
              </a:rPr>
              <a:t>len</a:t>
            </a:r>
            <a:r>
              <a:rPr lang="en-US" sz="2200" dirty="0">
                <a:solidFill>
                  <a:schemeClr val="bg1"/>
                </a:solidFill>
                <a:latin typeface="Courier" charset="0"/>
                <a:ea typeface="Courier" charset="0"/>
                <a:cs typeface="Courier" charset="0"/>
              </a:rPr>
              <a:t>(acct) &lt; 1): break</a:t>
            </a:r>
          </a:p>
          <a:p>
            <a:r>
              <a:rPr lang="en-US" sz="2200" dirty="0">
                <a:solidFill>
                  <a:srgbClr val="00FA00"/>
                </a:solidFill>
                <a:latin typeface="Courier" charset="0"/>
                <a:ea typeface="Courier" charset="0"/>
                <a:cs typeface="Courier" charset="0"/>
              </a:rPr>
              <a:t>    </a:t>
            </a:r>
            <a:r>
              <a:rPr lang="en-US" sz="2200" dirty="0" err="1">
                <a:solidFill>
                  <a:srgbClr val="00FA00"/>
                </a:solidFill>
                <a:latin typeface="Courier" charset="0"/>
                <a:ea typeface="Courier" charset="0"/>
                <a:cs typeface="Courier" charset="0"/>
              </a:rPr>
              <a:t>url</a:t>
            </a:r>
            <a:r>
              <a:rPr lang="en-US" sz="2200" dirty="0">
                <a:solidFill>
                  <a:srgbClr val="00FA00"/>
                </a:solidFill>
                <a:latin typeface="Courier" charset="0"/>
                <a:ea typeface="Courier" charset="0"/>
                <a:cs typeface="Courier" charset="0"/>
              </a:rPr>
              <a:t> = </a:t>
            </a:r>
            <a:r>
              <a:rPr lang="en-US" sz="2200" dirty="0" err="1">
                <a:solidFill>
                  <a:srgbClr val="00FA00"/>
                </a:solidFill>
                <a:latin typeface="Courier" charset="0"/>
                <a:ea typeface="Courier" charset="0"/>
                <a:cs typeface="Courier" charset="0"/>
              </a:rPr>
              <a:t>twurl.augment</a:t>
            </a:r>
            <a:r>
              <a:rPr lang="en-US" sz="2200" dirty="0">
                <a:solidFill>
                  <a:srgbClr val="00FA00"/>
                </a:solidFill>
                <a:latin typeface="Courier" charset="0"/>
                <a:ea typeface="Courier" charset="0"/>
                <a:cs typeface="Courier" charset="0"/>
              </a:rPr>
              <a:t>(TWITTER_URL,</a:t>
            </a:r>
          </a:p>
          <a:p>
            <a:r>
              <a:rPr lang="en-US" sz="2200" dirty="0">
                <a:solidFill>
                  <a:srgbClr val="00FA00"/>
                </a:solidFill>
                <a:latin typeface="Courier" charset="0"/>
                <a:ea typeface="Courier" charset="0"/>
                <a:cs typeface="Courier" charset="0"/>
              </a:rPr>
              <a:t>                        {'</a:t>
            </a:r>
            <a:r>
              <a:rPr lang="en-US" sz="2200" dirty="0" err="1">
                <a:solidFill>
                  <a:srgbClr val="00FA00"/>
                </a:solidFill>
                <a:latin typeface="Courier" charset="0"/>
                <a:ea typeface="Courier" charset="0"/>
                <a:cs typeface="Courier" charset="0"/>
              </a:rPr>
              <a:t>screen_name</a:t>
            </a:r>
            <a:r>
              <a:rPr lang="en-US" sz="2200" dirty="0">
                <a:solidFill>
                  <a:srgbClr val="00FA00"/>
                </a:solidFill>
                <a:latin typeface="Courier" charset="0"/>
                <a:ea typeface="Courier" charset="0"/>
                <a:cs typeface="Courier" charset="0"/>
              </a:rPr>
              <a:t>': acct, 'count': '5'})</a:t>
            </a:r>
          </a:p>
          <a:p>
            <a:r>
              <a:rPr lang="en-US" sz="2200" dirty="0">
                <a:solidFill>
                  <a:schemeClr val="bg1"/>
                </a:solidFill>
                <a:latin typeface="Courier" charset="0"/>
                <a:ea typeface="Courier" charset="0"/>
                <a:cs typeface="Courier" charset="0"/>
              </a:rPr>
              <a:t>    print('Retrieving', </a:t>
            </a:r>
            <a:r>
              <a:rPr lang="en-US" sz="2200" dirty="0" err="1">
                <a:solidFill>
                  <a:schemeClr val="bg1"/>
                </a:solidFill>
                <a:latin typeface="Courier" charset="0"/>
                <a:ea typeface="Courier" charset="0"/>
                <a:cs typeface="Courier" charset="0"/>
              </a:rPr>
              <a:t>url</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connection = </a:t>
            </a:r>
            <a:r>
              <a:rPr lang="en-US" sz="2200" dirty="0" err="1">
                <a:solidFill>
                  <a:schemeClr val="bg1"/>
                </a:solidFill>
                <a:latin typeface="Courier" charset="0"/>
                <a:ea typeface="Courier" charset="0"/>
                <a:cs typeface="Courier" charset="0"/>
              </a:rPr>
              <a:t>urllib.request.urlopen</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url</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data = </a:t>
            </a:r>
            <a:r>
              <a:rPr lang="en-US" sz="2200" dirty="0" err="1">
                <a:solidFill>
                  <a:schemeClr val="bg1"/>
                </a:solidFill>
                <a:latin typeface="Courier" charset="0"/>
                <a:ea typeface="Courier" charset="0"/>
                <a:cs typeface="Courier" charset="0"/>
              </a:rPr>
              <a:t>connection.read</a:t>
            </a:r>
            <a:r>
              <a:rPr lang="en-US" sz="2200" dirty="0">
                <a:solidFill>
                  <a:schemeClr val="bg1"/>
                </a:solidFill>
                <a:latin typeface="Courier" charset="0"/>
                <a:ea typeface="Courier" charset="0"/>
                <a:cs typeface="Courier" charset="0"/>
              </a:rPr>
              <a:t>().decode()</a:t>
            </a:r>
          </a:p>
          <a:p>
            <a:r>
              <a:rPr lang="en-US" sz="2200" dirty="0">
                <a:solidFill>
                  <a:schemeClr val="bg1"/>
                </a:solidFill>
                <a:latin typeface="Courier" charset="0"/>
                <a:ea typeface="Courier" charset="0"/>
                <a:cs typeface="Courier" charset="0"/>
              </a:rPr>
              <a:t>    headers = </a:t>
            </a:r>
            <a:r>
              <a:rPr lang="en-US" sz="2200" dirty="0" err="1">
                <a:solidFill>
                  <a:schemeClr val="bg1"/>
                </a:solidFill>
                <a:latin typeface="Courier" charset="0"/>
                <a:ea typeface="Courier" charset="0"/>
                <a:cs typeface="Courier" charset="0"/>
              </a:rPr>
              <a:t>dict</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connection.getheaders</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print('Remaining', headers['x-rate-limit-remaining'])</a:t>
            </a:r>
          </a:p>
          <a:p>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 = </a:t>
            </a:r>
            <a:r>
              <a:rPr lang="en-US" sz="2200" dirty="0" err="1">
                <a:solidFill>
                  <a:schemeClr val="bg1"/>
                </a:solidFill>
                <a:latin typeface="Courier" charset="0"/>
                <a:ea typeface="Courier" charset="0"/>
                <a:cs typeface="Courier" charset="0"/>
              </a:rPr>
              <a:t>json.loads</a:t>
            </a:r>
            <a:r>
              <a:rPr lang="en-US" sz="2200" dirty="0">
                <a:solidFill>
                  <a:schemeClr val="bg1"/>
                </a:solidFill>
                <a:latin typeface="Courier" charset="0"/>
                <a:ea typeface="Courier" charset="0"/>
                <a:cs typeface="Courier" charset="0"/>
              </a:rPr>
              <a:t>(data)</a:t>
            </a:r>
          </a:p>
          <a:p>
            <a:r>
              <a:rPr lang="en-US" sz="2200" dirty="0">
                <a:solidFill>
                  <a:schemeClr val="bg1"/>
                </a:solidFill>
                <a:latin typeface="Courier" charset="0"/>
                <a:ea typeface="Courier" charset="0"/>
                <a:cs typeface="Courier" charset="0"/>
              </a:rPr>
              <a:t>    print(</a:t>
            </a:r>
            <a:r>
              <a:rPr lang="en-US" sz="2200" dirty="0" err="1">
                <a:solidFill>
                  <a:schemeClr val="bg1"/>
                </a:solidFill>
                <a:latin typeface="Courier" charset="0"/>
                <a:ea typeface="Courier" charset="0"/>
                <a:cs typeface="Courier" charset="0"/>
              </a:rPr>
              <a:t>json.dumps</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 indent=4))</a:t>
            </a: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    for u in </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['users']:</a:t>
            </a:r>
          </a:p>
          <a:p>
            <a:r>
              <a:rPr lang="en-US" sz="2200" dirty="0">
                <a:solidFill>
                  <a:schemeClr val="bg1"/>
                </a:solidFill>
                <a:latin typeface="Courier" charset="0"/>
                <a:ea typeface="Courier" charset="0"/>
                <a:cs typeface="Courier" charset="0"/>
              </a:rPr>
              <a:t>        print(u['</a:t>
            </a:r>
            <a:r>
              <a:rPr lang="en-US" sz="2200" dirty="0" err="1">
                <a:solidFill>
                  <a:schemeClr val="bg1"/>
                </a:solidFill>
                <a:latin typeface="Courier" charset="0"/>
                <a:ea typeface="Courier" charset="0"/>
                <a:cs typeface="Courier" charset="0"/>
              </a:rPr>
              <a:t>screen_name</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s = u['status']['text']</a:t>
            </a:r>
          </a:p>
          <a:p>
            <a:r>
              <a:rPr lang="ro-RO" sz="2200" dirty="0">
                <a:solidFill>
                  <a:schemeClr val="bg1"/>
                </a:solidFill>
                <a:latin typeface="Courier" charset="0"/>
                <a:ea typeface="Courier" charset="0"/>
                <a:cs typeface="Courier" charset="0"/>
              </a:rPr>
              <a:t>        print('  ', s[:50])</a:t>
            </a:r>
            <a:endParaRPr lang="en-US" sz="2200"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89535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a:ea typeface="Courier New"/>
                <a:cs typeface="Courier"/>
                <a:sym typeface="Courier New"/>
              </a:rPr>
              <a:t>twitter2.py</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404049"/>
            <a:ext cx="11044627" cy="84121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Enter Twitter </a:t>
            </a:r>
            <a:r>
              <a:rPr lang="en-US" sz="1600" b="1" i="0" u="none" strike="noStrike" cap="none" dirty="0" err="1">
                <a:solidFill>
                  <a:schemeClr val="lt1"/>
                </a:solidFill>
                <a:latin typeface="Courier New"/>
                <a:ea typeface="Courier New"/>
                <a:cs typeface="Courier New"/>
                <a:sym typeface="Courier New"/>
              </a:rPr>
              <a:t>Account:drchuck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Retrieving https://</a:t>
            </a:r>
            <a:r>
              <a:rPr lang="en-US" sz="1600" b="1" i="0" u="none" strike="noStrike" cap="none" dirty="0" err="1">
                <a:solidFill>
                  <a:schemeClr val="lt1"/>
                </a:solidFill>
                <a:latin typeface="Courier New"/>
                <a:ea typeface="Courier New"/>
                <a:cs typeface="Courier New"/>
                <a:sym typeface="Courier New"/>
              </a:rPr>
              <a:t>api.twitter.com</a:t>
            </a:r>
            <a:r>
              <a:rPr lang="en-US" sz="1600" b="1" i="0" u="none" strike="noStrike" cap="none" dirty="0">
                <a:solidFill>
                  <a:schemeClr val="lt1"/>
                </a:solidFill>
                <a:latin typeface="Courier New"/>
                <a:ea typeface="Courier New"/>
                <a:cs typeface="Courier New"/>
                <a:sym typeface="Courier New"/>
              </a:rPr>
              <a:t>/1.1/friends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4" name="Shape 643"/>
          <p:cNvSpPr txBox="1"/>
          <p:nvPr/>
        </p:nvSpPr>
        <p:spPr>
          <a:xfrm>
            <a:off x="12247773" y="89535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a:ea typeface="Courier New"/>
                <a:cs typeface="Courier"/>
                <a:sym typeface="Courier New"/>
              </a:rPr>
              <a:t>twitter2.py</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7" name="Shape 247"/>
          <p:cNvSpPr txBox="1"/>
          <p:nvPr/>
        </p:nvSpPr>
        <p:spPr>
          <a:xfrm>
            <a:off x="6478587" y="3600450"/>
            <a:ext cx="4100563"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"name" :  </a:t>
            </a:r>
            <a:r>
              <a:rPr lang="en-US" sz="2800" u="none" strike="noStrike" cap="none" dirty="0" smtClean="0">
                <a:solidFill>
                  <a:srgbClr val="00FF00"/>
                </a:solidFill>
                <a:latin typeface="Arial" charset="0"/>
                <a:ea typeface="Arial" charset="0"/>
                <a:cs typeface="Arial" charset="0"/>
                <a:sym typeface="Cabin"/>
              </a:rPr>
              <a:t>"</a:t>
            </a:r>
            <a:r>
              <a:rPr lang="en-US" sz="2800" u="none" strike="noStrike" cap="none" dirty="0">
                <a:solidFill>
                  <a:srgbClr val="00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"phone" : </a:t>
            </a:r>
            <a:r>
              <a:rPr lang="en-US" sz="2800" u="none" strike="noStrike" cap="none" dirty="0" smtClean="0">
                <a:solidFill>
                  <a:srgbClr val="00FF00"/>
                </a:solidFill>
                <a:latin typeface="Arial" charset="0"/>
                <a:ea typeface="Arial" charset="0"/>
                <a:cs typeface="Arial" charset="0"/>
                <a:sym typeface="Cabin"/>
              </a:rPr>
              <a:t> "</a:t>
            </a:r>
            <a:r>
              <a:rPr lang="en-US" sz="2800" u="none" strike="noStrike" cap="none" dirty="0">
                <a:solidFill>
                  <a:srgbClr val="00FF00"/>
                </a:solidFill>
                <a:latin typeface="Arial" charset="0"/>
                <a:ea typeface="Arial" charset="0"/>
                <a:cs typeface="Arial" charset="0"/>
                <a:sym typeface="Cabin"/>
              </a:rPr>
              <a:t>303-4456"</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1"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12"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a:t>
            </a:r>
            <a:r>
              <a:rPr lang="en-US" sz="2200" i="0" u="none" strike="noStrike" cap="none" dirty="0" err="1">
                <a:solidFill>
                  <a:schemeClr val="lt1"/>
                </a:solidFill>
                <a:latin typeface="Courier"/>
                <a:ea typeface="Courier New"/>
                <a:cs typeface="Courier"/>
                <a:sym typeface="Courier New"/>
              </a:rPr>
              <a:t>urllib</a:t>
            </a:r>
            <a:endParaRPr lang="en-US"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a:t>
            </a:r>
            <a:r>
              <a:rPr lang="en-US" sz="2200" i="0" u="none" strike="noStrike" cap="none" dirty="0" err="1">
                <a:solidFill>
                  <a:schemeClr val="lt1"/>
                </a:solidFill>
                <a:latin typeface="Courier"/>
                <a:ea typeface="Courier New"/>
                <a:cs typeface="Courier"/>
                <a:sym typeface="Courier New"/>
              </a:rPr>
              <a:t>oauth</a:t>
            </a:r>
            <a:endParaRPr lang="en-US"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hidden</a:t>
            </a:r>
          </a:p>
          <a:p>
            <a:pPr marL="0" marR="0" lvl="0" indent="0" algn="ctr" rtl="0">
              <a:lnSpc>
                <a:spcPct val="100000"/>
              </a:lnSpc>
              <a:spcBef>
                <a:spcPts val="0"/>
              </a:spcBef>
              <a:spcAft>
                <a:spcPts val="0"/>
              </a:spcAft>
              <a:buNone/>
            </a:pPr>
            <a:endParaRPr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err="1">
                <a:solidFill>
                  <a:schemeClr val="lt1"/>
                </a:solidFill>
                <a:latin typeface="Courier"/>
                <a:ea typeface="Courier New"/>
                <a:cs typeface="Courier"/>
                <a:sym typeface="Courier New"/>
              </a:rPr>
              <a:t>def</a:t>
            </a:r>
            <a:r>
              <a:rPr lang="en-US" sz="2200" i="0" u="none" strike="noStrike" cap="none" dirty="0">
                <a:solidFill>
                  <a:schemeClr val="lt1"/>
                </a:solidFill>
                <a:latin typeface="Courier"/>
                <a:ea typeface="Courier New"/>
                <a:cs typeface="Courier"/>
                <a:sym typeface="Courier New"/>
              </a:rPr>
              <a:t> augment(</a:t>
            </a:r>
            <a:r>
              <a:rPr lang="en-US" sz="2200" i="0" u="none" strike="noStrike" cap="none" dirty="0" err="1">
                <a:solidFill>
                  <a:schemeClr val="lt1"/>
                </a:solidFill>
                <a:latin typeface="Courier"/>
                <a:ea typeface="Courier New"/>
                <a:cs typeface="Courier"/>
                <a:sym typeface="Courier New"/>
              </a:rPr>
              <a:t>url</a:t>
            </a:r>
            <a:r>
              <a:rPr lang="en-US" sz="2200" i="0" u="none" strike="noStrike" cap="none" dirty="0">
                <a:solidFill>
                  <a:schemeClr val="lt1"/>
                </a:solidFill>
                <a:latin typeface="Courier"/>
                <a:ea typeface="Courier New"/>
                <a:cs typeface="Courier"/>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secrets = </a:t>
            </a:r>
            <a:r>
              <a:rPr lang="en-US" sz="2200" i="0" u="none" strike="noStrike" cap="none" dirty="0" err="1">
                <a:solidFill>
                  <a:schemeClr val="lt1"/>
                </a:solidFill>
                <a:latin typeface="Courier"/>
                <a:ea typeface="Courier New"/>
                <a:cs typeface="Courier"/>
                <a:sym typeface="Courier New"/>
              </a:rPr>
              <a:t>hidden.oauth</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consumer = </a:t>
            </a:r>
            <a:r>
              <a:rPr lang="en-US" sz="2200" i="0" u="none" strike="noStrike" cap="none" dirty="0" err="1">
                <a:solidFill>
                  <a:schemeClr val="lt1"/>
                </a:solidFill>
                <a:latin typeface="Courier"/>
                <a:ea typeface="Courier New"/>
                <a:cs typeface="Courier"/>
                <a:sym typeface="Courier New"/>
              </a:rPr>
              <a:t>oauth.OAuthConsumer</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consumer_key</a:t>
            </a:r>
            <a:r>
              <a:rPr lang="en-US" sz="2200" i="0" u="none" strike="noStrike" cap="none" dirty="0">
                <a:solidFill>
                  <a:schemeClr val="lt1"/>
                </a:solidFill>
                <a:latin typeface="Courier"/>
                <a:ea typeface="Courier New"/>
                <a:cs typeface="Courier"/>
                <a:sym typeface="Courier New"/>
              </a:rPr>
              <a:t>'], secrets['</a:t>
            </a:r>
            <a:r>
              <a:rPr lang="en-US" sz="2200" i="0" u="none" strike="noStrike" cap="none" dirty="0" err="1">
                <a:solidFill>
                  <a:schemeClr val="lt1"/>
                </a:solidFill>
                <a:latin typeface="Courier"/>
                <a:ea typeface="Courier New"/>
                <a:cs typeface="Courier"/>
                <a:sym typeface="Courier New"/>
              </a:rPr>
              <a:t>consumer_secret</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token = </a:t>
            </a:r>
            <a:r>
              <a:rPr lang="en-US" sz="2200" i="0" u="none" strike="noStrike" cap="none" dirty="0" err="1">
                <a:solidFill>
                  <a:schemeClr val="lt1"/>
                </a:solidFill>
                <a:latin typeface="Courier"/>
                <a:ea typeface="Courier New"/>
                <a:cs typeface="Courier"/>
                <a:sym typeface="Courier New"/>
              </a:rPr>
              <a:t>oauth.OAuthToken</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token_key</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token_secret</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oauth_request</a:t>
            </a:r>
            <a:r>
              <a:rPr lang="en-US" sz="2200" i="0" u="none" strike="noStrike" cap="none" dirty="0">
                <a:solidFill>
                  <a:schemeClr val="lt1"/>
                </a:solidFill>
                <a:latin typeface="Courier"/>
                <a:ea typeface="Courier New"/>
                <a:cs typeface="Courier"/>
                <a:sym typeface="Courier New"/>
              </a:rPr>
              <a:t> = </a:t>
            </a:r>
            <a:r>
              <a:rPr lang="en-US" sz="2200" i="0" u="none" strike="noStrike" cap="none" dirty="0" err="1">
                <a:solidFill>
                  <a:schemeClr val="lt1"/>
                </a:solidFill>
                <a:latin typeface="Courier"/>
                <a:ea typeface="Courier New"/>
                <a:cs typeface="Courier"/>
                <a:sym typeface="Courier New"/>
              </a:rPr>
              <a:t>oauth.OAuthRequest.from_consumer_and_token</a:t>
            </a:r>
            <a:r>
              <a:rPr lang="en-US" sz="2200" i="0" u="none" strike="noStrike" cap="none" dirty="0">
                <a:solidFill>
                  <a:schemeClr val="lt1"/>
                </a:solidFill>
                <a:latin typeface="Courier"/>
                <a:ea typeface="Courier New"/>
                <a:cs typeface="Courier"/>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token=token, </a:t>
            </a:r>
            <a:r>
              <a:rPr lang="en-US" sz="2200" i="0" u="none" strike="noStrike" cap="none" dirty="0" err="1">
                <a:solidFill>
                  <a:schemeClr val="lt1"/>
                </a:solidFill>
                <a:latin typeface="Courier"/>
                <a:ea typeface="Courier New"/>
                <a:cs typeface="Courier"/>
                <a:sym typeface="Courier New"/>
              </a:rPr>
              <a:t>http_method</a:t>
            </a:r>
            <a:r>
              <a:rPr lang="en-US" sz="2200" i="0" u="none" strike="noStrike" cap="none" dirty="0">
                <a:solidFill>
                  <a:schemeClr val="lt1"/>
                </a:solidFill>
                <a:latin typeface="Courier"/>
                <a:ea typeface="Courier New"/>
                <a:cs typeface="Courier"/>
                <a:sym typeface="Courier New"/>
              </a:rPr>
              <a:t>='GET', </a:t>
            </a:r>
            <a:r>
              <a:rPr lang="en-US" sz="2200" i="0" u="none" strike="noStrike" cap="none" dirty="0" err="1">
                <a:solidFill>
                  <a:schemeClr val="lt1"/>
                </a:solidFill>
                <a:latin typeface="Courier"/>
                <a:ea typeface="Courier New"/>
                <a:cs typeface="Courier"/>
                <a:sym typeface="Courier New"/>
              </a:rPr>
              <a:t>http_url</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url</a:t>
            </a:r>
            <a:r>
              <a:rPr lang="en-US" sz="2200" i="0" u="none" strike="noStrike" cap="none" dirty="0">
                <a:solidFill>
                  <a:schemeClr val="lt1"/>
                </a:solidFill>
                <a:latin typeface="Courier"/>
                <a:ea typeface="Courier New"/>
                <a:cs typeface="Courier"/>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oauth_request.sign_request</a:t>
            </a:r>
            <a:r>
              <a:rPr lang="en-US" sz="2200" i="0" u="none" strike="noStrike" cap="none" dirty="0">
                <a:solidFill>
                  <a:schemeClr val="lt1"/>
                </a:solidFill>
                <a:latin typeface="Courier"/>
                <a:ea typeface="Courier New"/>
                <a:cs typeface="Courier"/>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return </a:t>
            </a:r>
            <a:r>
              <a:rPr lang="en-US" sz="2200" i="0" u="none" strike="noStrike" cap="none" dirty="0" err="1">
                <a:solidFill>
                  <a:schemeClr val="lt1"/>
                </a:solidFill>
                <a:latin typeface="Courier"/>
                <a:ea typeface="Courier New"/>
                <a:cs typeface="Courier"/>
                <a:sym typeface="Courier New"/>
              </a:rPr>
              <a:t>oauth_request.to_url</a:t>
            </a:r>
            <a:r>
              <a:rPr lang="en-US" sz="2200" i="0" u="none" strike="noStrike" cap="none" dirty="0">
                <a:solidFill>
                  <a:schemeClr val="lt1"/>
                </a:solidFill>
                <a:latin typeface="Courier"/>
                <a:ea typeface="Courier New"/>
                <a:cs typeface="Courier"/>
                <a:sym typeface="Courier New"/>
              </a:rPr>
              <a:t>()</a:t>
            </a:r>
          </a:p>
        </p:txBody>
      </p:sp>
      <p:sp>
        <p:nvSpPr>
          <p:cNvPr id="672" name="Shape 672"/>
          <p:cNvSpPr txBox="1"/>
          <p:nvPr/>
        </p:nvSpPr>
        <p:spPr>
          <a:xfrm>
            <a:off x="13008649" y="936044"/>
            <a:ext cx="2536151"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a:ea typeface="Courier New"/>
                <a:cs typeface="Courier"/>
                <a:sym typeface="Courier New"/>
              </a:rPr>
              <a:t>twurl.py</a:t>
            </a:r>
            <a:endParaRPr lang="en-US" sz="3000" b="0" i="0" u="none" strike="noStrike" cap="none" dirty="0">
              <a:solidFill>
                <a:srgbClr val="FFFF00"/>
              </a:solidFill>
              <a:latin typeface="Courier"/>
              <a:ea typeface="Courier New"/>
              <a:cs typeface="Courier"/>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i="0" u="none" strike="noStrike" cap="none" dirty="0">
                <a:solidFill>
                  <a:srgbClr val="FF00FF"/>
                </a:solidFill>
                <a:latin typeface="Courier"/>
                <a:ea typeface="Courier New"/>
                <a:cs typeface="Courier"/>
                <a:sym typeface="Courier New"/>
              </a:rPr>
              <a:t>https://</a:t>
            </a:r>
            <a:r>
              <a:rPr lang="en-US" sz="3000" i="0" u="none" strike="noStrike" cap="none" dirty="0" err="1">
                <a:solidFill>
                  <a:srgbClr val="FF00FF"/>
                </a:solidFill>
                <a:latin typeface="Courier"/>
                <a:ea typeface="Courier New"/>
                <a:cs typeface="Courier"/>
                <a:sym typeface="Courier New"/>
              </a:rPr>
              <a:t>api.twitter.com</a:t>
            </a:r>
            <a:r>
              <a:rPr lang="en-US" sz="3000" i="0" u="none" strike="noStrike" cap="none" dirty="0">
                <a:solidFill>
                  <a:srgbClr val="FF00FF"/>
                </a:solidFill>
                <a:latin typeface="Courier"/>
                <a:ea typeface="Courier New"/>
                <a:cs typeface="Courier"/>
                <a:sym typeface="Courier New"/>
              </a:rPr>
              <a:t>/1.1/statuses/</a:t>
            </a:r>
            <a:r>
              <a:rPr lang="en-US" sz="3000" i="0" u="none" strike="noStrike" cap="none" dirty="0" err="1">
                <a:solidFill>
                  <a:srgbClr val="FF00FF"/>
                </a:solidFill>
                <a:latin typeface="Courier"/>
                <a:ea typeface="Courier New"/>
                <a:cs typeface="Courier"/>
                <a:sym typeface="Courier New"/>
              </a:rPr>
              <a:t>user_timeline.json?count</a:t>
            </a:r>
            <a:r>
              <a:rPr lang="en-US" sz="3000" i="0" u="none" strike="noStrike" cap="none" dirty="0">
                <a:solidFill>
                  <a:srgbClr val="FF00FF"/>
                </a:solidFill>
                <a:latin typeface="Courier"/>
                <a:ea typeface="Courier New"/>
                <a:cs typeface="Courier"/>
                <a:sym typeface="Courier New"/>
              </a:rPr>
              <a:t>=2</a:t>
            </a:r>
            <a:r>
              <a:rPr lang="en-US" sz="3000" i="0" u="none" strike="noStrike" cap="none" dirty="0">
                <a:solidFill>
                  <a:srgbClr val="00FF00"/>
                </a:solidFill>
                <a:latin typeface="Courier"/>
                <a:ea typeface="Courier New"/>
                <a:cs typeface="Courier"/>
                <a:sym typeface="Courier New"/>
              </a:rPr>
              <a:t>&amp;oauth_version=1.0&amp;oauth_token=101...</a:t>
            </a:r>
            <a:r>
              <a:rPr lang="en-US" sz="3000" i="0" u="none" strike="noStrike" cap="none" dirty="0" err="1">
                <a:solidFill>
                  <a:srgbClr val="00FF00"/>
                </a:solidFill>
                <a:latin typeface="Courier"/>
                <a:ea typeface="Courier New"/>
                <a:cs typeface="Courier"/>
                <a:sym typeface="Courier New"/>
              </a:rPr>
              <a:t>SGI</a:t>
            </a:r>
            <a:r>
              <a:rPr lang="en-US" sz="3000" i="0" u="none" strike="noStrike" cap="none" dirty="0" err="1">
                <a:solidFill>
                  <a:srgbClr val="FF00FF"/>
                </a:solidFill>
                <a:latin typeface="Courier"/>
                <a:ea typeface="Courier New"/>
                <a:cs typeface="Courier"/>
                <a:sym typeface="Courier New"/>
              </a:rPr>
              <a:t>&amp;screen_name</a:t>
            </a:r>
            <a:r>
              <a:rPr lang="en-US" sz="3000" i="0" u="none" strike="noStrike" cap="none" dirty="0">
                <a:solidFill>
                  <a:srgbClr val="FF00FF"/>
                </a:solidFill>
                <a:latin typeface="Courier"/>
                <a:ea typeface="Courier New"/>
                <a:cs typeface="Courier"/>
                <a:sym typeface="Courier New"/>
              </a:rPr>
              <a:t>=</a:t>
            </a:r>
            <a:r>
              <a:rPr lang="en-US" sz="3000" i="0" u="none" strike="noStrike" cap="none" dirty="0" err="1">
                <a:solidFill>
                  <a:srgbClr val="FF00FF"/>
                </a:solidFill>
                <a:latin typeface="Courier"/>
                <a:ea typeface="Courier New"/>
                <a:cs typeface="Courier"/>
                <a:sym typeface="Courier New"/>
              </a:rPr>
              <a:t>drchuck</a:t>
            </a:r>
            <a:r>
              <a:rPr lang="en-US" sz="3000" i="0" u="none" strike="noStrike" cap="none" dirty="0" err="1">
                <a:solidFill>
                  <a:srgbClr val="00FF00"/>
                </a:solidFill>
                <a:latin typeface="Courier"/>
                <a:ea typeface="Courier New"/>
                <a:cs typeface="Courier"/>
                <a:sym typeface="Courier New"/>
              </a:rPr>
              <a:t>&amp;oauth_nonce</a:t>
            </a:r>
            <a:r>
              <a:rPr lang="en-US" sz="3000" i="0" u="none" strike="noStrike" cap="none" dirty="0">
                <a:solidFill>
                  <a:srgbClr val="00FF00"/>
                </a:solidFill>
                <a:latin typeface="Courier"/>
                <a:ea typeface="Courier New"/>
                <a:cs typeface="Courier"/>
                <a:sym typeface="Courier New"/>
              </a:rPr>
              <a:t>=09239679&amp;oauth_timestamp=1380395644&amp;oauth_signature=</a:t>
            </a:r>
            <a:r>
              <a:rPr lang="en-US" sz="3000" i="0" u="none" strike="noStrike" cap="none" dirty="0" err="1">
                <a:solidFill>
                  <a:srgbClr val="00FF00"/>
                </a:solidFill>
                <a:latin typeface="Courier"/>
                <a:ea typeface="Courier New"/>
                <a:cs typeface="Courier"/>
                <a:sym typeface="Courier New"/>
              </a:rPr>
              <a:t>rLK</a:t>
            </a:r>
            <a:r>
              <a:rPr lang="en-US" sz="3000" i="0" u="none" strike="noStrike" cap="none" dirty="0">
                <a:solidFill>
                  <a:srgbClr val="00FF00"/>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BoD&amp;oauth_consumer_key</a:t>
            </a:r>
            <a:r>
              <a:rPr lang="en-US" sz="3000" i="0" u="none" strike="noStrike" cap="none" dirty="0">
                <a:solidFill>
                  <a:srgbClr val="00FF00"/>
                </a:solidFill>
                <a:latin typeface="Courier"/>
                <a:ea typeface="Courier New"/>
                <a:cs typeface="Courier"/>
                <a:sym typeface="Courier New"/>
              </a:rPr>
              <a:t>=h7Lu...</a:t>
            </a:r>
            <a:r>
              <a:rPr lang="en-US" sz="3000" i="0" u="none" strike="noStrike" cap="none" dirty="0" err="1">
                <a:solidFill>
                  <a:srgbClr val="00FF00"/>
                </a:solidFill>
                <a:latin typeface="Courier"/>
                <a:ea typeface="Courier New"/>
                <a:cs typeface="Courier"/>
                <a:sym typeface="Courier New"/>
              </a:rPr>
              <a:t>GNg&amp;oauth_signature_method</a:t>
            </a:r>
            <a:r>
              <a:rPr lang="en-US" sz="3000" i="0" u="none" strike="noStrike" cap="none" dirty="0">
                <a:solidFill>
                  <a:srgbClr val="00FF00"/>
                </a:solidFill>
                <a:latin typeface="Courier"/>
                <a:ea typeface="Courier New"/>
                <a:cs typeface="Courier"/>
                <a:sym typeface="Courier New"/>
              </a:rPr>
              <a:t>=HMAC-SHA1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1725282" y="1121193"/>
            <a:ext cx="12206617"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err="1">
                <a:solidFill>
                  <a:srgbClr val="FFFFFF"/>
                </a:solidFill>
              </a:rPr>
              <a:t>Thes</a:t>
            </a:r>
            <a:r>
              <a:rPr lang="en-US" sz="1800" dirty="0">
                <a:solidFill>
                  <a:srgbClr val="FFFFFF"/>
                </a:solidFill>
              </a:rPr>
              <a:t> slide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a:solidFill>
                  <a:srgbClr val="FFD966"/>
                </a:solidFill>
                <a:latin typeface="Arial" charset="0"/>
                <a:ea typeface="Arial" charset="0"/>
                <a:cs typeface="Arial" charset="0"/>
                <a:sym typeface="Cabin"/>
              </a:rPr>
              <a:t>XML </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Elements</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539899"/>
            <a:ext cx="7295999" cy="566319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a:t>
            </a:r>
            <a:r>
              <a:rPr lang="en-US" sz="7600" u="sng" strike="noStrike" cap="none">
                <a:solidFill>
                  <a:srgbClr val="FFD966"/>
                </a:solidFill>
                <a:latin typeface="Arial" charset="0"/>
                <a:ea typeface="Arial" charset="0"/>
                <a:cs typeface="Arial" charset="0"/>
                <a:sym typeface="Cabin"/>
              </a:rPr>
              <a:t>X</a:t>
            </a:r>
            <a:r>
              <a:rPr lang="en-US" sz="7600" u="none" strike="noStrike" cap="none">
                <a:solidFill>
                  <a:srgbClr val="FFD966"/>
                </a:solidFill>
                <a:latin typeface="Arial" charset="0"/>
                <a:ea typeface="Arial" charset="0"/>
                <a:cs typeface="Arial" charset="0"/>
                <a:sym typeface="Cabin"/>
              </a:rPr>
              <a:t>tensible </a:t>
            </a:r>
            <a:r>
              <a:rPr lang="en-US" sz="7600" u="sng" strike="noStrike" cap="none">
                <a:solidFill>
                  <a:srgbClr val="FFD966"/>
                </a:solidFill>
                <a:latin typeface="Arial" charset="0"/>
                <a:ea typeface="Arial" charset="0"/>
                <a:cs typeface="Arial" charset="0"/>
                <a:sym typeface="Cabin"/>
              </a:rPr>
              <a:t>M</a:t>
            </a:r>
            <a:r>
              <a:rPr lang="en-US" sz="7600" u="none" strike="noStrike" cap="none">
                <a:solidFill>
                  <a:srgbClr val="FFD966"/>
                </a:solidFill>
                <a:latin typeface="Arial" charset="0"/>
                <a:ea typeface="Arial" charset="0"/>
                <a:cs typeface="Arial" charset="0"/>
                <a:sym typeface="Cabin"/>
              </a:rPr>
              <a:t>arkup </a:t>
            </a:r>
            <a:r>
              <a:rPr lang="en-US" sz="7600" u="sng" strike="noStrike" cap="none">
                <a:solidFill>
                  <a:srgbClr val="FFD966"/>
                </a:solidFill>
                <a:latin typeface="Arial" charset="0"/>
                <a:ea typeface="Arial" charset="0"/>
                <a:cs typeface="Arial" charset="0"/>
                <a:sym typeface="Cabin"/>
              </a:rPr>
              <a:t>L</a:t>
            </a:r>
            <a:r>
              <a:rPr lang="en-US" sz="7600" u="none" strike="noStrike" cap="none">
                <a:solidFill>
                  <a:srgbClr val="FFD966"/>
                </a:solidFill>
                <a:latin typeface="Arial" charset="0"/>
                <a:ea typeface="Arial" charset="0"/>
                <a:cs typeface="Arial" charset="0"/>
                <a:sym typeface="Cabin"/>
              </a:rPr>
              <a:t>anguage</a:t>
            </a:r>
          </a:p>
        </p:txBody>
      </p:sp>
      <p:sp>
        <p:nvSpPr>
          <p:cNvPr id="271" name="Shape 271"/>
          <p:cNvSpPr txBox="1">
            <a:spLocks noGrp="1"/>
          </p:cNvSpPr>
          <p:nvPr>
            <p:ph type="body" idx="1"/>
          </p:nvPr>
        </p:nvSpPr>
        <p:spPr>
          <a:xfrm>
            <a:off x="1155700" y="2963022"/>
            <a:ext cx="13932000" cy="4694657"/>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Primary purpose is to help information systems </a:t>
            </a:r>
            <a:r>
              <a:rPr lang="en-US" sz="3600" u="none" strike="noStrike" cap="none" dirty="0">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1155700" y="762000"/>
            <a:ext cx="1357187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00FF00"/>
                </a:solidFill>
                <a:latin typeface="Arial" charset="0"/>
                <a:ea typeface="Arial" charset="0"/>
                <a:cs typeface="Arial" charset="0"/>
                <a:sym typeface="Cabin"/>
              </a:rPr>
              <a:t>&lt;name&gt;</a:t>
            </a:r>
            <a:r>
              <a:rPr lang="en-US" sz="4400" u="none" strike="noStrike" cap="none">
                <a:solidFill>
                  <a:schemeClr val="lt1"/>
                </a:solidFill>
                <a:latin typeface="Arial" charset="0"/>
                <a:ea typeface="Arial" charset="0"/>
                <a:cs typeface="Arial" charset="0"/>
                <a:sym typeface="Cabin"/>
              </a:rPr>
              <a:t>Chuck</a:t>
            </a:r>
            <a:r>
              <a:rPr lang="en-US" sz="44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00FF00"/>
                </a:solidFill>
                <a:latin typeface="Arial" charset="0"/>
                <a:ea typeface="Arial" charset="0"/>
                <a:cs typeface="Arial" charset="0"/>
                <a:sym typeface="Cabin"/>
              </a:rPr>
              <a:t>&lt;phone </a:t>
            </a:r>
            <a:r>
              <a:rPr lang="en-US" sz="4400" u="none" strike="noStrike" cap="none">
                <a:solidFill>
                  <a:srgbClr val="FF7F00"/>
                </a:solidFill>
                <a:latin typeface="Arial" charset="0"/>
                <a:ea typeface="Arial" charset="0"/>
                <a:cs typeface="Arial" charset="0"/>
                <a:sym typeface="Cabin"/>
              </a:rPr>
              <a:t>type=</a:t>
            </a:r>
            <a:r>
              <a:rPr lang="en-US" sz="4400">
                <a:solidFill>
                  <a:srgbClr val="FF7F00"/>
                </a:solidFill>
              </a:rPr>
              <a:t>"</a:t>
            </a:r>
            <a:r>
              <a:rPr lang="en-US" sz="4400" u="none" strike="noStrike" cap="none">
                <a:solidFill>
                  <a:srgbClr val="FF7F00"/>
                </a:solidFill>
                <a:latin typeface="Arial" charset="0"/>
                <a:ea typeface="Arial" charset="0"/>
                <a:cs typeface="Arial" charset="0"/>
                <a:sym typeface="Cabin"/>
              </a:rPr>
              <a:t>intl</a:t>
            </a:r>
            <a:r>
              <a:rPr lang="en-US" sz="4400">
                <a:solidFill>
                  <a:srgbClr val="FF7F00"/>
                </a:solidFill>
              </a:rPr>
              <a:t>"</a:t>
            </a:r>
            <a:r>
              <a:rPr lang="en-US" sz="44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00FF"/>
                </a:solidFill>
                <a:latin typeface="Arial" charset="0"/>
                <a:ea typeface="Arial" charset="0"/>
                <a:cs typeface="Arial" charset="0"/>
                <a:sym typeface="Cabin"/>
              </a:rPr>
              <a:t>&lt;email</a:t>
            </a: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7F00"/>
                </a:solidFill>
                <a:latin typeface="Arial" charset="0"/>
                <a:ea typeface="Arial" charset="0"/>
                <a:cs typeface="Arial" charset="0"/>
                <a:sym typeface="Cabin"/>
              </a:rPr>
              <a:t>hide=</a:t>
            </a:r>
            <a:r>
              <a:rPr lang="en-US" sz="4400">
                <a:solidFill>
                  <a:srgbClr val="FF7F00"/>
                </a:solidFill>
              </a:rPr>
              <a:t>"</a:t>
            </a:r>
            <a:r>
              <a:rPr lang="en-US" sz="4400" u="none" strike="noStrike" cap="none">
                <a:solidFill>
                  <a:srgbClr val="FF7F00"/>
                </a:solidFill>
                <a:latin typeface="Arial" charset="0"/>
                <a:ea typeface="Arial" charset="0"/>
                <a:cs typeface="Arial" charset="0"/>
                <a:sym typeface="Cabin"/>
              </a:rPr>
              <a:t>yes</a:t>
            </a:r>
            <a:r>
              <a:rPr lang="en-US" sz="4400">
                <a:solidFill>
                  <a:srgbClr val="FF7F00"/>
                </a:solidFill>
              </a:rPr>
              <a:t>"</a:t>
            </a: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&lt;/person&gt;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TotalTime>
  <Words>3783</Words>
  <Application>Microsoft Macintosh PowerPoint</Application>
  <PresentationFormat>Custom</PresentationFormat>
  <Paragraphs>532</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Title &amp; Subtitle</vt:lpstr>
      <vt:lpstr>Using Web Services</vt:lpstr>
      <vt:lpstr>Data on the Web</vt:lpstr>
      <vt:lpstr>Sending Data Across the “Net”</vt:lpstr>
      <vt:lpstr>Agreeing on a “Wire Format”</vt:lpstr>
      <vt:lpstr>Agreeing on a “Wire Format”</vt:lpstr>
      <vt:lpstr>XML</vt:lpstr>
      <vt:lpstr>XML “Elements” (or Nodes)</vt:lpstr>
      <vt:lpstr>eXtensible Markup Language</vt:lpstr>
      <vt:lpstr>XML Basics</vt:lpstr>
      <vt:lpstr>White Space</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Sue Blumenberg</cp:lastModifiedBy>
  <cp:revision>35</cp:revision>
  <dcterms:modified xsi:type="dcterms:W3CDTF">2017-04-16T02:26:10Z</dcterms:modified>
</cp:coreProperties>
</file>