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47"/>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03"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4" r:id="rId38"/>
    <p:sldId id="295" r:id="rId39"/>
    <p:sldId id="296" r:id="rId40"/>
    <p:sldId id="297" r:id="rId41"/>
    <p:sldId id="298" r:id="rId42"/>
    <p:sldId id="299" r:id="rId43"/>
    <p:sldId id="300" r:id="rId44"/>
    <p:sldId id="301" r:id="rId45"/>
    <p:sldId id="302" r:id="rId4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A00"/>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45" autoAdjust="0"/>
    <p:restoredTop sz="93566"/>
  </p:normalViewPr>
  <p:slideViewPr>
    <p:cSldViewPr snapToGrid="0" snapToObjects="1">
      <p:cViewPr varScale="1">
        <p:scale>
          <a:sx n="82" d="100"/>
          <a:sy n="82" d="100"/>
        </p:scale>
        <p:origin x="-104" y="-688"/>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p14="http://schemas.microsoft.com/office/powerpoint/2010/main" val="9384333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dirty="0">
                <a:solidFill>
                  <a:schemeClr val="dk2"/>
                </a:solidFill>
              </a:rPr>
              <a:t>Note from Chuck.  If you are using these materials, you can remove the UM logo and replace it with your own, but please retain the CC-BY logo on the first page as well as retain the </a:t>
            </a:r>
            <a:r>
              <a:rPr lang="en-US" dirty="0" smtClean="0">
                <a:solidFill>
                  <a:schemeClr val="dk2"/>
                </a:solidFill>
              </a:rPr>
              <a:t>acknowledgements</a:t>
            </a:r>
            <a:r>
              <a:rPr lang="en-US" baseline="0" dirty="0" smtClean="0">
                <a:solidFill>
                  <a:schemeClr val="dk2"/>
                </a:solidFill>
              </a:rPr>
              <a:t> page(s)</a:t>
            </a:r>
            <a:r>
              <a:rPr lang="en-US" dirty="0" smtClean="0">
                <a:solidFill>
                  <a:schemeClr val="dk2"/>
                </a:solidFill>
              </a:rPr>
              <a:t>.</a:t>
            </a:r>
            <a:endParaRPr lang="en-US" dirty="0">
              <a:solidFill>
                <a:schemeClr val="dk2"/>
              </a:solidFill>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79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969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12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400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682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447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007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8617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426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04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051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2808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8367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7991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1" name="Shape 4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3654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811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258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0" name="Shape 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950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182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454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087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2316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140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82343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23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7018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6572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3786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5558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1099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35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9644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356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48539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537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7195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2275096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0268585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Shape 6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52512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639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821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16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977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724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sz="5400"/>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4" name="Shape 44"/>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sz="4000"/>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6" name="Shape 206"/>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76002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3442589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11" name="Shape 11"/>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6"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solidFill>
                <a:schemeClr val="bg1"/>
              </a:solidFill>
              <a:latin typeface="+mj-lt"/>
            </a:endParaRPr>
          </a:p>
        </p:txBody>
      </p:sp>
      <p:sp>
        <p:nvSpPr>
          <p:cNvPr id="7"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solidFill>
                <a:schemeClr val="bg1"/>
              </a:solidFill>
              <a:latin typeface="+mj-lt"/>
            </a:endParaRPr>
          </a:p>
        </p:txBody>
      </p:sp>
    </p:spTree>
  </p:cSld>
  <p:clrMap bg1="lt1" tx1="dk1" bg2="dk2" tx2="lt2" accent1="accent1" accent2="accent2" accent3="accent3" accent4="accent4" accent5="accent5" accent6="accent6" hlink="hlink" folHlink="folHlink"/>
  <p:sldLayoutIdLst>
    <p:sldLayoutId id="2147483657" r:id="rId1"/>
    <p:sldLayoutId id="2147483703" r:id="rId2"/>
    <p:sldLayoutId id="2147483706"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5400" b="0" i="0" u="none" strike="noStrike" cap="none">
          <a:solidFill>
            <a:schemeClr val="bg1"/>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chemeClr val="bg1"/>
          </a:solidFill>
          <a:latin typeface="+mj-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4" Type="http://schemas.openxmlformats.org/officeDocument/2006/relationships/image" Target="../media/image1.png"/><Relationship Id="rId5"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hyperlink" Target="https://www.flickr.com/photos/allan_harris/4908070612/"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hyperlink" Target="https://www.flickr.com/photos/allan_harris/4908070612/"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hyperlink" Target="http://upload.wikimedia.org/wikipedia/commons/3/3d/RaspberryPi.jpg" TargetMode="External"/><Relationship Id="rId4" Type="http://schemas.openxmlformats.org/officeDocument/2006/relationships/image" Target="../media/image12.jp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y39D4529FM4" TargetMode="External"/><Relationship Id="rId4" Type="http://schemas.openxmlformats.org/officeDocument/2006/relationships/image" Target="../media/image13.png"/><Relationship Id="rId5" Type="http://schemas.openxmlformats.org/officeDocument/2006/relationships/image" Target="../media/image3.jpg"/><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hyperlink" Target="http://www.youtube.com/watch?v=9eMWG3fwiEU" TargetMode="External"/><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hyperlink" Target="http://harrypotter.wikia.com/wiki/Parseltongue" TargetMode="External"/><Relationship Id="rId4" Type="http://schemas.openxmlformats.org/officeDocument/2006/relationships/hyperlink" Target="http://harrypotter.wikia.com/wiki/Salazar_Slytherin" TargetMode="External"/><Relationship Id="rId5" Type="http://schemas.openxmlformats.org/officeDocument/2006/relationships/image" Target="../media/image15.png"/><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6.png"/><Relationship Id="rId6"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hyperlink" Target="www.dr-chuck.com" TargetMode="External"/><Relationship Id="rId4"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jpg"/><Relationship Id="rId6"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vlzwuFkn88U" TargetMode="External"/><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a:solidFill>
                  <a:srgbClr val="FFD966"/>
                </a:solidFill>
                <a:latin typeface="Arial" charset="0"/>
                <a:ea typeface="Arial" charset="0"/>
                <a:cs typeface="Arial" charset="0"/>
                <a:sym typeface="Cabin"/>
              </a:rPr>
              <a:t>Why Program?</a:t>
            </a:r>
          </a:p>
        </p:txBody>
      </p:sp>
      <p:sp>
        <p:nvSpPr>
          <p:cNvPr id="212" name="Shape 212"/>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a:solidFill>
                  <a:schemeClr val="lt1"/>
                </a:solidFill>
                <a:latin typeface="Arial" charset="0"/>
                <a:ea typeface="Arial" charset="0"/>
                <a:cs typeface="Arial" charset="0"/>
                <a:sym typeface="Cabin"/>
              </a:rPr>
              <a:t>Chapter 1</a:t>
            </a:r>
          </a:p>
        </p:txBody>
      </p:sp>
      <p:sp>
        <p:nvSpPr>
          <p:cNvPr id="213" name="Shape 213"/>
          <p:cNvSpPr txBox="1"/>
          <p:nvPr/>
        </p:nvSpPr>
        <p:spPr>
          <a:xfrm>
            <a:off x="3857448" y="7037359"/>
            <a:ext cx="85283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smtClean="0">
                <a:solidFill>
                  <a:srgbClr val="FFFF00"/>
                </a:solidFill>
                <a:latin typeface="Arial" charset="0"/>
                <a:ea typeface="Arial" charset="0"/>
                <a:cs typeface="Arial" charset="0"/>
                <a:sym typeface="Cabin"/>
              </a:rPr>
              <a:t>Python for Everybody</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smtClean="0">
                <a:solidFill>
                  <a:srgbClr val="FFFF00"/>
                </a:solidFill>
                <a:latin typeface="Arial" charset="0"/>
                <a:ea typeface="Arial" charset="0"/>
                <a:cs typeface="Arial" charset="0"/>
                <a:sym typeface="Cabin"/>
                <a:hlinkClick r:id="rId3"/>
              </a:rPr>
              <a:t>www.py4e.com</a:t>
            </a:r>
            <a:endParaRPr lang="en-US" sz="3200" u="sng" strike="noStrike" cap="none" dirty="0">
              <a:solidFill>
                <a:srgbClr val="FFFF00"/>
              </a:solidFill>
              <a:latin typeface="Arial" charset="0"/>
              <a:ea typeface="Arial" charset="0"/>
              <a:cs typeface="Arial" charset="0"/>
              <a:sym typeface="Cabin"/>
              <a:hlinkClick r:id="rId3"/>
            </a:endParaRPr>
          </a:p>
        </p:txBody>
      </p:sp>
      <p:pic>
        <p:nvPicPr>
          <p:cNvPr id="214" name="Shape 214"/>
          <p:cNvPicPr preferRelativeResize="0"/>
          <p:nvPr/>
        </p:nvPicPr>
        <p:blipFill rotWithShape="1">
          <a:blip r:embed="rId4">
            <a:alphaModFix/>
          </a:blip>
          <a:srcRect/>
          <a:stretch/>
        </p:blipFill>
        <p:spPr>
          <a:xfrm>
            <a:off x="13790312" y="7363609"/>
            <a:ext cx="1968599" cy="668400"/>
          </a:xfrm>
          <a:prstGeom prst="rect">
            <a:avLst/>
          </a:prstGeom>
          <a:noFill/>
          <a:ln>
            <a:noFill/>
          </a:ln>
        </p:spPr>
      </p:pic>
      <p:pic>
        <p:nvPicPr>
          <p:cNvPr id="215" name="Shape 215"/>
          <p:cNvPicPr preferRelativeResize="0"/>
          <p:nvPr/>
        </p:nvPicPr>
        <p:blipFill rotWithShape="1">
          <a:blip r:embed="rId5">
            <a:alphaModFix/>
          </a:blip>
          <a:srcRect/>
          <a:stretch/>
        </p:blipFill>
        <p:spPr>
          <a:xfrm>
            <a:off x="635250" y="7033009"/>
            <a:ext cx="1024800" cy="102480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Humans...</a:t>
            </a:r>
          </a:p>
        </p:txBody>
      </p:sp>
      <p:pic>
        <p:nvPicPr>
          <p:cNvPr id="310" name="Shape 310"/>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a:solidFill>
                  <a:srgbClr val="FFFF00"/>
                </a:solidFill>
                <a:latin typeface="Arial" charset="0"/>
                <a:ea typeface="Arial" charset="0"/>
                <a:cs typeface="Arial" charset="0"/>
                <a:sym typeface="Cabin"/>
              </a:rPr>
              <a:t>ham</a:t>
            </a:r>
            <a:r>
              <a:rPr lang="en-US" sz="2400" u="none" strike="noStrike" cap="none" dirty="0">
                <a:solidFill>
                  <a:schemeClr val="lt1"/>
                </a:solidFill>
                <a:latin typeface="Arial" charset="0"/>
                <a:ea typeface="Arial" charset="0"/>
                <a:cs typeface="Arial" charset="0"/>
                <a:sym typeface="Cabin"/>
              </a:rPr>
              <a:t>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Humans...</a:t>
            </a:r>
          </a:p>
        </p:txBody>
      </p:sp>
      <p:pic>
        <p:nvPicPr>
          <p:cNvPr id="318" name="Shape 318"/>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smtClean="0">
                <a:solidFill>
                  <a:srgbClr val="00FA00"/>
                </a:solidFill>
                <a:latin typeface="Arial" charset="0"/>
                <a:ea typeface="Arial" charset="0"/>
                <a:cs typeface="Arial" charset="0"/>
                <a:sym typeface="Cabin"/>
              </a:rPr>
              <a:t>hand </a:t>
            </a:r>
            <a:r>
              <a:rPr lang="en-US" sz="2400" u="none" strike="noStrike" cap="none" dirty="0" smtClean="0">
                <a:solidFill>
                  <a:schemeClr val="lt1"/>
                </a:solidFill>
                <a:latin typeface="Arial" charset="0"/>
                <a:ea typeface="Arial" charset="0"/>
                <a:cs typeface="Arial" charset="0"/>
                <a:sym typeface="Cabin"/>
              </a:rPr>
              <a:t>to </a:t>
            </a:r>
            <a:r>
              <a:rPr lang="en-US" sz="2400" u="none" strike="noStrike" cap="none" dirty="0">
                <a:solidFill>
                  <a:schemeClr val="lt1"/>
                </a:solidFill>
                <a:latin typeface="Arial" charset="0"/>
                <a:ea typeface="Arial" charset="0"/>
                <a:cs typeface="Arial" charset="0"/>
                <a:sym typeface="Cabin"/>
              </a:rPr>
              <a:t>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smtClean="0">
                <a:solidFill>
                  <a:srgbClr val="00FA00"/>
                </a:solidFill>
                <a:latin typeface="Arial" charset="0"/>
                <a:ea typeface="Arial" charset="0"/>
                <a:cs typeface="Arial" charset="0"/>
                <a:sym typeface="Cabin"/>
              </a:rPr>
              <a:t>hip</a:t>
            </a:r>
            <a:endParaRPr lang="en-US" sz="2400" u="none" strike="noStrike" cap="none" dirty="0">
              <a:solidFill>
                <a:srgbClr val="00FA00"/>
              </a:solidFill>
              <a:latin typeface="Arial" charset="0"/>
              <a:ea typeface="Arial" charset="0"/>
              <a:cs typeface="Arial" charset="0"/>
              <a:sym typeface="Cabin"/>
            </a:endParaRP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smtClean="0">
                <a:solidFill>
                  <a:srgbClr val="00FA00"/>
                </a:solidFill>
                <a:latin typeface="Arial" charset="0"/>
                <a:ea typeface="Arial" charset="0"/>
                <a:cs typeface="Arial" charset="0"/>
                <a:sym typeface="Cabin"/>
              </a:rPr>
              <a:t>hip</a:t>
            </a:r>
            <a:endParaRPr lang="en-US" sz="2400" u="none" strike="noStrike" cap="none" dirty="0">
              <a:solidFill>
                <a:srgbClr val="00FA00"/>
              </a:solidFill>
              <a:latin typeface="Arial" charset="0"/>
              <a:ea typeface="Arial" charset="0"/>
              <a:cs typeface="Arial" charset="0"/>
              <a:sym typeface="Cabin"/>
            </a:endParaRP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p:nvPr/>
        </p:nvSpPr>
        <p:spPr>
          <a:xfrm>
            <a:off x="1952625" y="4000500"/>
            <a:ext cx="124206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the clown ran after the car and the car ran into the tent and the tent fell down on the clown and the car </a:t>
            </a:r>
          </a:p>
        </p:txBody>
      </p:sp>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Python...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4" name="TextBox 3"/>
          <p:cNvSpPr txBox="1"/>
          <p:nvPr/>
        </p:nvSpPr>
        <p:spPr>
          <a:xfrm>
            <a:off x="659936" y="7665396"/>
            <a:ext cx="10437473" cy="338554"/>
          </a:xfrm>
          <a:prstGeom prst="rect">
            <a:avLst/>
          </a:prstGeom>
          <a:noFill/>
        </p:spPr>
        <p:txBody>
          <a:bodyPr wrap="none" rtlCol="0">
            <a:spAutoFit/>
          </a:bodyPr>
          <a:lstStyle/>
          <a:p>
            <a:r>
              <a:rPr lang="en-US" sz="1600" dirty="0" smtClean="0">
                <a:solidFill>
                  <a:schemeClr val="bg1"/>
                </a:solidFill>
              </a:rPr>
              <a:t>Image</a:t>
            </a:r>
            <a:r>
              <a:rPr lang="en-US" sz="1600" dirty="0">
                <a:solidFill>
                  <a:schemeClr val="bg1"/>
                </a:solidFill>
              </a:rPr>
              <a:t>: </a:t>
            </a:r>
            <a:r>
              <a:rPr lang="en-US" sz="1600" dirty="0">
                <a:solidFill>
                  <a:schemeClr val="bg1"/>
                </a:solidFill>
                <a:hlinkClick r:id="rId4"/>
              </a:rPr>
              <a:t>https://www.flickr.com/photos/allan_harris/4908070612</a:t>
            </a:r>
            <a:r>
              <a:rPr lang="en-US" sz="1600" dirty="0" smtClean="0">
                <a:solidFill>
                  <a:schemeClr val="bg1"/>
                </a:solidFill>
                <a:hlinkClick r:id="rId4"/>
              </a:rPr>
              <a:t>/</a:t>
            </a:r>
            <a:r>
              <a:rPr lang="en-US" sz="1600" dirty="0" smtClean="0">
                <a:solidFill>
                  <a:schemeClr val="bg1"/>
                </a:solidFill>
              </a:rPr>
              <a:t> Attribution-</a:t>
            </a:r>
            <a:r>
              <a:rPr lang="en-US" sz="1600" dirty="0" err="1" smtClean="0">
                <a:solidFill>
                  <a:schemeClr val="bg1"/>
                </a:solidFill>
              </a:rPr>
              <a:t>NoDerivs</a:t>
            </a:r>
            <a:r>
              <a:rPr lang="en-US" sz="1600" dirty="0" smtClean="0">
                <a:solidFill>
                  <a:schemeClr val="bg1"/>
                </a:solidFill>
              </a:rPr>
              <a:t> </a:t>
            </a:r>
            <a:r>
              <a:rPr lang="en-US" sz="1600" dirty="0">
                <a:solidFill>
                  <a:schemeClr val="bg1"/>
                </a:solidFill>
              </a:rPr>
              <a:t>2.0 Generic (CC BY-ND 2.0)</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anim calcmode="lin" valueType="num">
                                      <p:cBhvr additive="base">
                                        <p:cTn id="7" dur="1600"/>
                                        <p:tgtEl>
                                          <p:spTgt spid="324"/>
                                        </p:tgtEl>
                                        <p:attrNameLst>
                                          <p:attrName>ppt_w</p:attrName>
                                        </p:attrNameLst>
                                      </p:cBhvr>
                                      <p:tavLst>
                                        <p:tav tm="0">
                                          <p:val>
                                            <p:strVal val="0"/>
                                          </p:val>
                                        </p:tav>
                                        <p:tav tm="100000">
                                          <p:val>
                                            <p:strVal val="#ppt_w"/>
                                          </p:val>
                                        </p:tav>
                                      </p:tavLst>
                                    </p:anim>
                                    <p:anim calcmode="lin" valueType="num">
                                      <p:cBhvr additive="base">
                                        <p:cTn id="8" dur="1600"/>
                                        <p:tgtEl>
                                          <p:spTgt spid="324"/>
                                        </p:tgtEl>
                                        <p:attrNameLst>
                                          <p:attrName>ppt_h</p:attrName>
                                        </p:attrNameLst>
                                      </p:cBhvr>
                                      <p:tavLst>
                                        <p:tav tm="0">
                                          <p:val>
                                            <p:strVal val="0"/>
                                          </p:val>
                                        </p:tav>
                                        <p:tav tm="100000">
                                          <p:val>
                                            <p:strVal val="#ppt_h"/>
                                          </p:val>
                                        </p:tav>
                                      </p:tavLst>
                                    </p:anim>
                                  </p:childTnLst>
                                </p:cTn>
                              </p:par>
                            </p:childTnLst>
                          </p:cTn>
                        </p:par>
                        <p:par>
                          <p:cTn id="9" fill="hold">
                            <p:stCondLst>
                              <p:cond delay="1600"/>
                            </p:stCondLst>
                            <p:childTnLst>
                              <p:par>
                                <p:cTn id="10" presetID="8" presetClass="emph" presetSubtype="0" fill="hold" nodeType="afterEffect">
                                  <p:stCondLst>
                                    <p:cond delay="0"/>
                                  </p:stCondLst>
                                  <p:childTnLst>
                                    <p:animRot by="-21600000">
                                      <p:cBhvr>
                                        <p:cTn id="11" dur="5000" fill="hold"/>
                                        <p:tgtEl>
                                          <p:spTgt spid="324"/>
                                        </p:tgtEl>
                                        <p:attrNameLst>
                                          <p:attrName>r</p:attrName>
                                        </p:attrNameLst>
                                      </p:cBhvr>
                                    </p:animRot>
                                  </p:childTnLst>
                                </p:cTn>
                              </p:par>
                            </p:childTnLst>
                          </p:cTn>
                        </p:par>
                        <p:par>
                          <p:cTn id="12" fill="hold">
                            <p:stCondLst>
                              <p:cond delay="6600"/>
                            </p:stCondLst>
                            <p:childTnLst>
                              <p:par>
                                <p:cTn id="13" presetID="2" presetClass="exit" presetSubtype="8" fill="hold" nodeType="afterEffect">
                                  <p:stCondLst>
                                    <p:cond delay="0"/>
                                  </p:stCondLst>
                                  <p:childTnLst>
                                    <p:anim calcmode="lin" valueType="num">
                                      <p:cBhvr additive="base">
                                        <p:cTn id="14" dur="2600"/>
                                        <p:tgtEl>
                                          <p:spTgt spid="324"/>
                                        </p:tgtEl>
                                        <p:attrNameLst>
                                          <p:attrName>ppt_x</p:attrName>
                                        </p:attrNameLst>
                                      </p:cBhvr>
                                      <p:tavLst>
                                        <p:tav tm="0">
                                          <p:val>
                                            <p:strVal val="#ppt_x"/>
                                          </p:val>
                                        </p:tav>
                                        <p:tav tm="100000">
                                          <p:val>
                                            <p:strVal val="#ppt_x-1"/>
                                          </p:val>
                                        </p:tav>
                                      </p:tavLst>
                                    </p:anim>
                                    <p:set>
                                      <p:cBhvr>
                                        <p:cTn id="15" dur="1" fill="hold">
                                          <p:stCondLst>
                                            <p:cond delay="2600"/>
                                          </p:stCondLst>
                                        </p:cTn>
                                        <p:tgtEl>
                                          <p:spTgt spid="324"/>
                                        </p:tgtEl>
                                        <p:attrNameLst>
                                          <p:attrName>style.visibility</p:attrName>
                                        </p:attrNameLst>
                                      </p:cBhvr>
                                      <p:to>
                                        <p:strVal val="hidden"/>
                                      </p:to>
                                    </p:set>
                                  </p:childTnLst>
                                </p:cTn>
                              </p:par>
                            </p:childTnLst>
                          </p:cTn>
                        </p:par>
                        <p:par>
                          <p:cTn id="16" fill="hold">
                            <p:stCondLst>
                              <p:cond delay="9200"/>
                            </p:stCondLst>
                            <p:childTnLst>
                              <p:par>
                                <p:cTn id="17" presetID="2" presetClass="entr" presetSubtype="8" fill="hold" nodeType="afterEffect">
                                  <p:stCondLst>
                                    <p:cond delay="0"/>
                                  </p:stCondLst>
                                  <p:childTnLst>
                                    <p:set>
                                      <p:cBhvr>
                                        <p:cTn id="18" dur="1" fill="hold">
                                          <p:stCondLst>
                                            <p:cond delay="0"/>
                                          </p:stCondLst>
                                        </p:cTn>
                                        <p:tgtEl>
                                          <p:spTgt spid="324"/>
                                        </p:tgtEl>
                                        <p:attrNameLst>
                                          <p:attrName>style.visibility</p:attrName>
                                        </p:attrNameLst>
                                      </p:cBhvr>
                                      <p:to>
                                        <p:strVal val="visible"/>
                                      </p:to>
                                    </p:set>
                                    <p:anim calcmode="lin" valueType="num">
                                      <p:cBhvr additive="base">
                                        <p:cTn id="19" dur="3300"/>
                                        <p:tgtEl>
                                          <p:spTgt spid="3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2" name="Shape 3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Python...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7" name="TextBox 6"/>
          <p:cNvSpPr txBox="1"/>
          <p:nvPr/>
        </p:nvSpPr>
        <p:spPr>
          <a:xfrm>
            <a:off x="659936" y="7665396"/>
            <a:ext cx="10437473" cy="338554"/>
          </a:xfrm>
          <a:prstGeom prst="rect">
            <a:avLst/>
          </a:prstGeom>
          <a:noFill/>
        </p:spPr>
        <p:txBody>
          <a:bodyPr wrap="none" rtlCol="0">
            <a:spAutoFit/>
          </a:bodyPr>
          <a:lstStyle/>
          <a:p>
            <a:r>
              <a:rPr lang="en-US" sz="1600" dirty="0" smtClean="0">
                <a:solidFill>
                  <a:schemeClr val="bg1"/>
                </a:solidFill>
              </a:rPr>
              <a:t>Image</a:t>
            </a:r>
            <a:r>
              <a:rPr lang="en-US" sz="1600" dirty="0">
                <a:solidFill>
                  <a:schemeClr val="bg1"/>
                </a:solidFill>
              </a:rPr>
              <a:t>: </a:t>
            </a:r>
            <a:r>
              <a:rPr lang="en-US" sz="1600" dirty="0">
                <a:solidFill>
                  <a:schemeClr val="bg1"/>
                </a:solidFill>
                <a:hlinkClick r:id="rId4"/>
              </a:rPr>
              <a:t>https://www.flickr.com/photos/allan_harris/4908070612</a:t>
            </a:r>
            <a:r>
              <a:rPr lang="en-US" sz="1600" dirty="0" smtClean="0">
                <a:solidFill>
                  <a:schemeClr val="bg1"/>
                </a:solidFill>
                <a:hlinkClick r:id="rId4"/>
              </a:rPr>
              <a:t>/</a:t>
            </a:r>
            <a:r>
              <a:rPr lang="en-US" sz="1600" dirty="0" smtClean="0">
                <a:solidFill>
                  <a:schemeClr val="bg1"/>
                </a:solidFill>
              </a:rPr>
              <a:t> Attribution-</a:t>
            </a:r>
            <a:r>
              <a:rPr lang="en-US" sz="1600" dirty="0" err="1" smtClean="0">
                <a:solidFill>
                  <a:schemeClr val="bg1"/>
                </a:solidFill>
              </a:rPr>
              <a:t>NoDerivs</a:t>
            </a:r>
            <a:r>
              <a:rPr lang="en-US" sz="1600" dirty="0" smtClean="0">
                <a:solidFill>
                  <a:schemeClr val="bg1"/>
                </a:solidFill>
              </a:rPr>
              <a:t> </a:t>
            </a:r>
            <a:r>
              <a:rPr lang="en-US" sz="1600" dirty="0">
                <a:solidFill>
                  <a:schemeClr val="bg1"/>
                </a:solidFill>
              </a:rPr>
              <a:t>2.0 Generic (CC BY-ND 2.0)</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1000"/>
                                        <p:tgtEl>
                                          <p:spTgt spid="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p:nvPr/>
        </p:nvSpPr>
        <p:spPr>
          <a:xfrm>
            <a:off x="574950" y="719847"/>
            <a:ext cx="9772499" cy="7529208"/>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00FF00"/>
                </a:solidFill>
                <a:latin typeface="Courier"/>
                <a:ea typeface="Courier"/>
                <a:cs typeface="Courier"/>
                <a:sym typeface="Courier New"/>
              </a:rPr>
              <a:t>name = </a:t>
            </a:r>
            <a:r>
              <a:rPr lang="en-US" sz="2800" dirty="0" smtClean="0">
                <a:solidFill>
                  <a:srgbClr val="00FF00"/>
                </a:solidFill>
                <a:latin typeface="Courier"/>
                <a:ea typeface="Courier"/>
                <a:cs typeface="Courier"/>
                <a:sym typeface="Courier New"/>
              </a:rPr>
              <a:t>input(</a:t>
            </a:r>
            <a:r>
              <a:rPr lang="en-US" sz="2800" dirty="0">
                <a:solidFill>
                  <a:srgbClr val="00FF00"/>
                </a:solidFill>
                <a:latin typeface="Courier"/>
                <a:ea typeface="Courier"/>
                <a:cs typeface="Courier"/>
                <a:sym typeface="Courier New"/>
              </a:rPr>
              <a:t>'Enter file:')</a:t>
            </a:r>
          </a:p>
          <a:p>
            <a:pPr lvl="0">
              <a:buClr>
                <a:srgbClr val="00FF00"/>
              </a:buClr>
              <a:buSzPct val="25000"/>
            </a:pPr>
            <a:r>
              <a:rPr lang="en-US" sz="2800" dirty="0">
                <a:solidFill>
                  <a:srgbClr val="00FF00"/>
                </a:solidFill>
                <a:latin typeface="Courier"/>
                <a:ea typeface="Courier"/>
                <a:cs typeface="Courier"/>
                <a:sym typeface="Courier New"/>
              </a:rPr>
              <a:t>handle = open(name)</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00FF"/>
                </a:solidFill>
                <a:latin typeface="Courier"/>
                <a:ea typeface="Courier"/>
                <a:cs typeface="Courier"/>
                <a:sym typeface="Courier New"/>
              </a:rPr>
              <a:t>counts = </a:t>
            </a:r>
            <a:r>
              <a:rPr lang="en-US" sz="2800" dirty="0" err="1">
                <a:solidFill>
                  <a:srgbClr val="FF00FF"/>
                </a:solidFill>
                <a:latin typeface="Courier"/>
                <a:ea typeface="Courier"/>
                <a:cs typeface="Courier"/>
                <a:sym typeface="Courier New"/>
              </a:rPr>
              <a:t>dict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for line in handle:</a:t>
            </a:r>
          </a:p>
          <a:p>
            <a:pPr lvl="0">
              <a:buClr>
                <a:srgbClr val="00FF00"/>
              </a:buClr>
              <a:buSzPct val="25000"/>
            </a:pPr>
            <a:r>
              <a:rPr lang="en-US" sz="2800" dirty="0">
                <a:solidFill>
                  <a:srgbClr val="FF00FF"/>
                </a:solidFill>
                <a:latin typeface="Courier"/>
                <a:ea typeface="Courier"/>
                <a:cs typeface="Courier"/>
                <a:sym typeface="Courier New"/>
              </a:rPr>
              <a:t>    words = </a:t>
            </a:r>
            <a:r>
              <a:rPr lang="en-US" sz="2800" dirty="0" err="1">
                <a:solidFill>
                  <a:srgbClr val="FF00FF"/>
                </a:solidFill>
                <a:latin typeface="Courier"/>
                <a:ea typeface="Courier"/>
                <a:cs typeface="Courier"/>
                <a:sym typeface="Courier New"/>
              </a:rPr>
              <a:t>line.split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    for word in words:</a:t>
            </a:r>
          </a:p>
          <a:p>
            <a:pPr lvl="0">
              <a:buClr>
                <a:srgbClr val="00FF00"/>
              </a:buClr>
              <a:buSzPct val="25000"/>
            </a:pPr>
            <a:r>
              <a:rPr lang="en-US" sz="2800" dirty="0">
                <a:solidFill>
                  <a:srgbClr val="FF00FF"/>
                </a:solidFill>
                <a:latin typeface="Courier"/>
                <a:ea typeface="Courier"/>
                <a:cs typeface="Courier"/>
                <a:sym typeface="Courier New"/>
              </a:rPr>
              <a:t>        counts[word] = </a:t>
            </a:r>
            <a:r>
              <a:rPr lang="en-US" sz="2800" dirty="0" err="1">
                <a:solidFill>
                  <a:srgbClr val="FF00FF"/>
                </a:solidFill>
                <a:latin typeface="Courier"/>
                <a:ea typeface="Courier"/>
                <a:cs typeface="Courier"/>
                <a:sym typeface="Courier New"/>
              </a:rPr>
              <a:t>counts.get</a:t>
            </a:r>
            <a:r>
              <a:rPr lang="en-US" sz="2800" dirty="0">
                <a:solidFill>
                  <a:srgbClr val="FF00FF"/>
                </a:solidFill>
                <a:latin typeface="Courier"/>
                <a:ea typeface="Courier"/>
                <a:cs typeface="Courier"/>
                <a:sym typeface="Courier New"/>
              </a:rPr>
              <a:t>(word,0)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a:solidFill>
                  <a:srgbClr val="00FFFF"/>
                </a:solidFill>
                <a:latin typeface="Courier"/>
                <a:ea typeface="Courier"/>
                <a:cs typeface="Courier"/>
                <a:sym typeface="Courier New"/>
              </a:rPr>
              <a:t>for </a:t>
            </a:r>
            <a:r>
              <a:rPr lang="en-US" sz="2800" dirty="0" err="1">
                <a:solidFill>
                  <a:srgbClr val="00FFFF"/>
                </a:solidFill>
                <a:latin typeface="Courier"/>
                <a:ea typeface="Courier"/>
                <a:cs typeface="Courier"/>
                <a:sym typeface="Courier New"/>
              </a:rPr>
              <a:t>word,count</a:t>
            </a:r>
            <a:r>
              <a:rPr lang="en-US" sz="2800" dirty="0">
                <a:solidFill>
                  <a:srgbClr val="00FFFF"/>
                </a:solidFill>
                <a:latin typeface="Courier"/>
                <a:ea typeface="Courier"/>
                <a:cs typeface="Courier"/>
                <a:sym typeface="Courier New"/>
              </a:rPr>
              <a:t> in </a:t>
            </a:r>
            <a:r>
              <a:rPr lang="en-US" sz="2800" dirty="0" err="1">
                <a:solidFill>
                  <a:srgbClr val="00FFFF"/>
                </a:solidFill>
                <a:latin typeface="Courier"/>
                <a:ea typeface="Courier"/>
                <a:cs typeface="Courier"/>
                <a:sym typeface="Courier New"/>
              </a:rPr>
              <a:t>counts.items</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if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is None or count &gt;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word</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count</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7F00"/>
                </a:solidFill>
                <a:latin typeface="Courier"/>
                <a:ea typeface="Courier"/>
                <a:cs typeface="Courier"/>
                <a:sym typeface="Courier New"/>
              </a:rPr>
              <a:t>print(</a:t>
            </a:r>
            <a:r>
              <a:rPr lang="en-US" sz="2800" dirty="0" err="1">
                <a:solidFill>
                  <a:srgbClr val="FF7F00"/>
                </a:solidFill>
                <a:latin typeface="Courier"/>
                <a:ea typeface="Courier"/>
                <a:cs typeface="Courier"/>
                <a:sym typeface="Courier New"/>
              </a:rPr>
              <a:t>bigword</a:t>
            </a:r>
            <a:r>
              <a:rPr lang="en-US" sz="2800" dirty="0">
                <a:solidFill>
                  <a:srgbClr val="FF7F00"/>
                </a:solidFill>
                <a:latin typeface="Courier"/>
                <a:ea typeface="Courier"/>
                <a:cs typeface="Courier"/>
                <a:sym typeface="Courier New"/>
              </a:rPr>
              <a:t>, </a:t>
            </a:r>
            <a:r>
              <a:rPr lang="en-US" sz="2800" dirty="0" err="1">
                <a:solidFill>
                  <a:srgbClr val="FF7F00"/>
                </a:solidFill>
                <a:latin typeface="Courier"/>
                <a:ea typeface="Courier"/>
                <a:cs typeface="Courier"/>
                <a:sym typeface="Courier New"/>
              </a:rPr>
              <a:t>bigcount</a:t>
            </a:r>
            <a:r>
              <a:rPr lang="en-US" sz="2800" dirty="0">
                <a:solidFill>
                  <a:srgbClr val="FF7F00"/>
                </a:solidFill>
                <a:latin typeface="Courier"/>
                <a:ea typeface="Courier"/>
                <a:cs typeface="Courier"/>
                <a:sym typeface="Courier New"/>
              </a:rPr>
              <a:t>)</a:t>
            </a:r>
          </a:p>
        </p:txBody>
      </p:sp>
      <p:sp>
        <p:nvSpPr>
          <p:cNvPr id="338" name="Shape 338"/>
          <p:cNvSpPr txBox="1"/>
          <p:nvPr/>
        </p:nvSpPr>
        <p:spPr>
          <a:xfrm>
            <a:off x="10702925" y="17780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339" name="Shape 339"/>
          <p:cNvSpPr txBox="1"/>
          <p:nvPr/>
        </p:nvSpPr>
        <p:spPr>
          <a:xfrm>
            <a:off x="10693400" y="5283200"/>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clown.txt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the 7</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1155700" y="2594429"/>
            <a:ext cx="13931900" cy="240937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200" u="none" strike="noStrike" cap="none">
                <a:solidFill>
                  <a:srgbClr val="FFD966"/>
                </a:solidFill>
                <a:latin typeface="Arial" charset="0"/>
                <a:ea typeface="Arial" charset="0"/>
                <a:cs typeface="Arial" charset="0"/>
                <a:sym typeface="Cabin"/>
              </a:rPr>
              <a:t>Hardware Architecture</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p:nvPr/>
        </p:nvSpPr>
        <p:spPr>
          <a:xfrm>
            <a:off x="1693001" y="7436255"/>
            <a:ext cx="12869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upload.wikimedia.org/wikipedia/commons/3/3d/RaspberryPi.jpg</a:t>
            </a:r>
          </a:p>
        </p:txBody>
      </p:sp>
      <p:pic>
        <p:nvPicPr>
          <p:cNvPr id="350" name="Shape 350"/>
          <p:cNvPicPr preferRelativeResize="0"/>
          <p:nvPr/>
        </p:nvPicPr>
        <p:blipFill rotWithShape="1">
          <a:blip r:embed="rId4">
            <a:alphaModFix/>
          </a:blip>
          <a:srcRect/>
          <a:stretch/>
        </p:blipFill>
        <p:spPr>
          <a:xfrm>
            <a:off x="2894520" y="758757"/>
            <a:ext cx="10466961" cy="6439712"/>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p:nvPr/>
        </p:nvSpPr>
        <p:spPr>
          <a:xfrm>
            <a:off x="6096000" y="1372135"/>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  </a:t>
            </a:r>
            <a:r>
              <a:rPr lang="en-US" sz="3200" u="none" strike="noStrike" cap="none">
                <a:solidFill>
                  <a:srgbClr val="00FFFF"/>
                </a:solidFill>
                <a:latin typeface="Arial" charset="0"/>
                <a:ea typeface="Arial" charset="0"/>
                <a:cs typeface="Arial" charset="0"/>
                <a:sym typeface="Cabin"/>
              </a:rPr>
              <a:t>Software</a:t>
            </a:r>
          </a:p>
        </p:txBody>
      </p:sp>
      <p:sp>
        <p:nvSpPr>
          <p:cNvPr id="356" name="Shape 356"/>
          <p:cNvSpPr txBox="1"/>
          <p:nvPr/>
        </p:nvSpPr>
        <p:spPr>
          <a:xfrm>
            <a:off x="2832100" y="21214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57" name="Shape 357"/>
          <p:cNvSpPr txBox="1"/>
          <p:nvPr/>
        </p:nvSpPr>
        <p:spPr>
          <a:xfrm>
            <a:off x="6731000" y="2223035"/>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58" name="Shape 358"/>
          <p:cNvSpPr txBox="1"/>
          <p:nvPr/>
        </p:nvSpPr>
        <p:spPr>
          <a:xfrm>
            <a:off x="6731000" y="5258335"/>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59" name="Shape 359"/>
          <p:cNvSpPr txBox="1"/>
          <p:nvPr/>
        </p:nvSpPr>
        <p:spPr>
          <a:xfrm>
            <a:off x="11264900" y="34295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60" name="Shape 360"/>
          <p:cNvCxnSpPr/>
          <p:nvPr/>
        </p:nvCxnSpPr>
        <p:spPr>
          <a:xfrm flipH="1">
            <a:off x="5030786" y="3248560"/>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61" name="Shape 361"/>
          <p:cNvCxnSpPr/>
          <p:nvPr/>
        </p:nvCxnSpPr>
        <p:spPr>
          <a:xfrm rot="10800000">
            <a:off x="7391400" y="4232809"/>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62" name="Shape 362"/>
          <p:cNvCxnSpPr/>
          <p:nvPr/>
        </p:nvCxnSpPr>
        <p:spPr>
          <a:xfrm>
            <a:off x="8345486" y="4250272"/>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63" name="Shape 363"/>
          <p:cNvCxnSpPr/>
          <p:nvPr/>
        </p:nvCxnSpPr>
        <p:spPr>
          <a:xfrm flipH="1">
            <a:off x="9655175" y="3872447"/>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64" name="Shape 364"/>
          <p:cNvCxnSpPr/>
          <p:nvPr/>
        </p:nvCxnSpPr>
        <p:spPr>
          <a:xfrm>
            <a:off x="9620250" y="4877335"/>
            <a:ext cx="1579562" cy="0"/>
          </a:xfrm>
          <a:prstGeom prst="straightConnector1">
            <a:avLst/>
          </a:prstGeom>
          <a:noFill/>
          <a:ln w="88900" cap="rnd" cmpd="sng">
            <a:solidFill>
              <a:srgbClr val="FFFF00"/>
            </a:solidFill>
            <a:prstDash val="solid"/>
            <a:miter/>
            <a:headEnd type="stealth" w="med" len="med"/>
            <a:tailEnd type="none" w="med" len="med"/>
          </a:ln>
        </p:spPr>
      </p:cxnSp>
      <p:sp>
        <p:nvSpPr>
          <p:cNvPr id="365" name="Shape 365"/>
          <p:cNvSpPr txBox="1"/>
          <p:nvPr/>
        </p:nvSpPr>
        <p:spPr>
          <a:xfrm>
            <a:off x="12438061" y="1022885"/>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66" name="Shape 366"/>
          <p:cNvSpPr/>
          <p:nvPr/>
        </p:nvSpPr>
        <p:spPr>
          <a:xfrm>
            <a:off x="9182100" y="1168935"/>
            <a:ext cx="1803400" cy="1270000"/>
          </a:xfrm>
          <a:prstGeom prst="wedgeEllipseCallout">
            <a:avLst>
              <a:gd name="adj1" fmla="val -43827"/>
              <a:gd name="adj2" fmla="val 80222"/>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D966"/>
                </a:solidFill>
                <a:latin typeface="Arial" charset="0"/>
                <a:ea typeface="Arial" charset="0"/>
                <a:cs typeface="Arial" charset="0"/>
                <a:sym typeface="Cabin"/>
              </a:rPr>
              <a:t>Definitions</a:t>
            </a:r>
          </a:p>
        </p:txBody>
      </p:sp>
      <p:sp>
        <p:nvSpPr>
          <p:cNvPr id="372" name="Shape 37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Central Processing Unit:</a:t>
            </a:r>
            <a:r>
              <a:rPr lang="en-US" sz="3000" u="none" strike="noStrike" cap="none" dirty="0">
                <a:solidFill>
                  <a:srgbClr val="FFFFFF"/>
                </a:solidFill>
                <a:latin typeface="Arial" charset="0"/>
                <a:ea typeface="Arial" charset="0"/>
                <a:cs typeface="Arial" charset="0"/>
                <a:sym typeface="Cabin"/>
              </a:rPr>
              <a:t>  Runs the Program - The CPU is </a:t>
            </a:r>
            <a:br>
              <a:rPr lang="en-US" sz="3000" u="none" strike="noStrike" cap="none" dirty="0">
                <a:solidFill>
                  <a:srgbClr val="FFFFFF"/>
                </a:solidFill>
                <a:latin typeface="Arial" charset="0"/>
                <a:ea typeface="Arial" charset="0"/>
                <a:cs typeface="Arial" charset="0"/>
                <a:sym typeface="Cabin"/>
              </a:rPr>
            </a:br>
            <a:r>
              <a:rPr lang="en-US" sz="3000" u="none" strike="noStrike" cap="none" dirty="0">
                <a:solidFill>
                  <a:srgbClr val="FFFFFF"/>
                </a:solidFill>
                <a:latin typeface="Arial" charset="0"/>
                <a:ea typeface="Arial" charset="0"/>
                <a:cs typeface="Arial" charset="0"/>
                <a:sym typeface="Cabin"/>
              </a:rPr>
              <a:t>always wondering </a:t>
            </a:r>
            <a:r>
              <a:rPr lang="en-US" sz="3000" b="0" i="0" u="none" strike="noStrike" cap="none" dirty="0">
                <a:solidFill>
                  <a:srgbClr val="FFFFFF"/>
                </a:solidFill>
                <a:latin typeface="Arial"/>
                <a:ea typeface="Arial"/>
                <a:cs typeface="Arial"/>
                <a:sym typeface="Arial"/>
              </a:rPr>
              <a:t>“</a:t>
            </a:r>
            <a:r>
              <a:rPr lang="en-US" sz="3000" u="none" strike="noStrike" cap="none" dirty="0">
                <a:solidFill>
                  <a:srgbClr val="FFFFFF"/>
                </a:solidFill>
                <a:latin typeface="Arial" charset="0"/>
                <a:ea typeface="Arial" charset="0"/>
                <a:cs typeface="Arial" charset="0"/>
                <a:sym typeface="Cabin"/>
              </a:rPr>
              <a:t>what to do next</a:t>
            </a:r>
            <a:r>
              <a:rPr lang="en-US" sz="3000" b="0" i="0" u="none" strike="noStrike" cap="none" dirty="0" smtClean="0">
                <a:solidFill>
                  <a:srgbClr val="FFFFFF"/>
                </a:solidFill>
                <a:latin typeface="Arial"/>
                <a:ea typeface="Arial"/>
                <a:cs typeface="Arial"/>
                <a:sym typeface="Arial"/>
              </a:rPr>
              <a:t>”</a:t>
            </a:r>
            <a:r>
              <a:rPr lang="en-US" sz="3000" dirty="0">
                <a:solidFill>
                  <a:srgbClr val="FFFFFF"/>
                </a:solidFill>
                <a:latin typeface="Arial" charset="0"/>
                <a:ea typeface="Arial" charset="0"/>
                <a:cs typeface="Arial" charset="0"/>
                <a:sym typeface="Cabin"/>
              </a:rPr>
              <a:t>.</a:t>
            </a:r>
            <a:r>
              <a:rPr lang="en-US" sz="3000" u="none" strike="noStrike" cap="none" dirty="0" smtClean="0">
                <a:solidFill>
                  <a:srgbClr val="FFFFFF"/>
                </a:solidFill>
                <a:latin typeface="Arial" charset="0"/>
                <a:ea typeface="Arial" charset="0"/>
                <a:cs typeface="Arial" charset="0"/>
                <a:sym typeface="Cabin"/>
              </a:rPr>
              <a:t>  </a:t>
            </a:r>
            <a:r>
              <a:rPr lang="en-US" sz="3000" u="none" strike="noStrike" cap="none" dirty="0">
                <a:solidFill>
                  <a:srgbClr val="FFFFFF"/>
                </a:solidFill>
                <a:latin typeface="Arial" charset="0"/>
                <a:ea typeface="Arial" charset="0"/>
                <a:cs typeface="Arial" charset="0"/>
                <a:sym typeface="Cabin"/>
              </a:rPr>
              <a:t>Not the brains </a:t>
            </a:r>
            <a:br>
              <a:rPr lang="en-US" sz="3000" u="none" strike="noStrike" cap="none" dirty="0">
                <a:solidFill>
                  <a:srgbClr val="FFFFFF"/>
                </a:solidFill>
                <a:latin typeface="Arial" charset="0"/>
                <a:ea typeface="Arial" charset="0"/>
                <a:cs typeface="Arial" charset="0"/>
                <a:sym typeface="Cabin"/>
              </a:rPr>
            </a:br>
            <a:r>
              <a:rPr lang="en-US" sz="3000" u="none" strike="noStrike" cap="none" dirty="0">
                <a:solidFill>
                  <a:srgbClr val="FFFFFF"/>
                </a:solidFill>
                <a:latin typeface="Arial" charset="0"/>
                <a:ea typeface="Arial" charset="0"/>
                <a:cs typeface="Arial" charset="0"/>
                <a:sym typeface="Cabin"/>
              </a:rPr>
              <a:t>exactly - very dumb but very very fast</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Input Devices:</a:t>
            </a:r>
            <a:r>
              <a:rPr lang="en-US" sz="3000" u="none" strike="noStrike" cap="none" dirty="0">
                <a:solidFill>
                  <a:srgbClr val="FFFFFF"/>
                </a:solidFill>
                <a:latin typeface="Arial" charset="0"/>
                <a:ea typeface="Arial" charset="0"/>
                <a:cs typeface="Arial" charset="0"/>
                <a:sym typeface="Cabin"/>
              </a:rPr>
              <a:t>  Keyboard, Mouse, Touch Screen</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Output Devices: </a:t>
            </a:r>
            <a:r>
              <a:rPr lang="en-US" sz="3000" u="none" strike="noStrike" cap="none" dirty="0">
                <a:solidFill>
                  <a:srgbClr val="FFFFFF"/>
                </a:solidFill>
                <a:latin typeface="Arial" charset="0"/>
                <a:ea typeface="Arial" charset="0"/>
                <a:cs typeface="Arial" charset="0"/>
                <a:sym typeface="Cabin"/>
              </a:rPr>
              <a:t> Screen, Speakers, Printer, DVD Burner</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Main Memory: </a:t>
            </a:r>
            <a:r>
              <a:rPr lang="en-US" sz="3000" u="none" strike="noStrike" cap="none" dirty="0">
                <a:solidFill>
                  <a:srgbClr val="FFFFFF"/>
                </a:solidFill>
                <a:latin typeface="Arial" charset="0"/>
                <a:ea typeface="Arial" charset="0"/>
                <a:cs typeface="Arial" charset="0"/>
                <a:sym typeface="Cabin"/>
              </a:rPr>
              <a:t> Fast small temporary storage - lost on reboot - aka RAM</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Secondary Memory:</a:t>
            </a:r>
            <a:r>
              <a:rPr lang="en-US" sz="3000" u="none" strike="noStrike" cap="none" dirty="0">
                <a:solidFill>
                  <a:srgbClr val="FFFFFF"/>
                </a:solidFill>
                <a:latin typeface="Arial" charset="0"/>
                <a:ea typeface="Arial" charset="0"/>
                <a:cs typeface="Arial" charset="0"/>
                <a:sym typeface="Cabin"/>
              </a:rPr>
              <a:t>  Slower large permanent storage - lasts until deleted - disk drive / memory stick</a:t>
            </a:r>
          </a:p>
        </p:txBody>
      </p:sp>
      <p:pic>
        <p:nvPicPr>
          <p:cNvPr id="373" name="Shape 373"/>
          <p:cNvPicPr preferRelativeResize="0"/>
          <p:nvPr/>
        </p:nvPicPr>
        <p:blipFill rotWithShape="1">
          <a:blip r:embed="rId3">
            <a:alphaModFix/>
          </a:blip>
          <a:srcRect/>
          <a:stretch/>
        </p:blipFill>
        <p:spPr>
          <a:xfrm>
            <a:off x="12674600" y="2805111"/>
            <a:ext cx="2006600" cy="1995486"/>
          </a:xfrm>
          <a:prstGeom prst="rect">
            <a:avLst/>
          </a:prstGeom>
          <a:noFill/>
          <a:ln>
            <a:noFill/>
          </a:ln>
        </p:spPr>
      </p:pic>
      <p:sp>
        <p:nvSpPr>
          <p:cNvPr id="374" name="Shape 374"/>
          <p:cNvSpPr/>
          <p:nvPr/>
        </p:nvSpPr>
        <p:spPr>
          <a:xfrm>
            <a:off x="14071600" y="2349500"/>
            <a:ext cx="1803400" cy="1270000"/>
          </a:xfrm>
          <a:prstGeom prst="wedgeEllipseCallout">
            <a:avLst>
              <a:gd name="adj1" fmla="val -36159"/>
              <a:gd name="adj2" fmla="val 66254"/>
            </a:avLst>
          </a:prstGeom>
          <a:blipFill rotWithShape="1">
            <a:blip r:embed="rId4">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392" name="Shape 392"/>
          <p:cNvSpPr/>
          <p:nvPr/>
        </p:nvSpPr>
        <p:spPr>
          <a:xfrm>
            <a:off x="7670800" y="4234770"/>
            <a:ext cx="2768599" cy="1270000"/>
          </a:xfrm>
          <a:prstGeom prst="wedgeEllipseCallout">
            <a:avLst>
              <a:gd name="adj1" fmla="val -17963"/>
              <a:gd name="adj2" fmla="val 84303"/>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u="none" strike="noStrike" cap="none" dirty="0">
                <a:solidFill>
                  <a:srgbClr val="00FF00"/>
                </a:solidFill>
                <a:latin typeface="Arial" charset="0"/>
                <a:ea typeface="Arial" charset="0"/>
                <a:cs typeface="Arial" charset="0"/>
                <a:sym typeface="Cabin"/>
              </a:rPr>
              <a:t>if x&lt; 3: print</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Computers Want to be Helpful...</a:t>
            </a:r>
          </a:p>
        </p:txBody>
      </p:sp>
      <p:sp>
        <p:nvSpPr>
          <p:cNvPr id="221" name="Shape 221"/>
          <p:cNvSpPr txBox="1">
            <a:spLocks noGrp="1"/>
          </p:cNvSpPr>
          <p:nvPr>
            <p:ph type="body" idx="1"/>
          </p:nvPr>
        </p:nvSpPr>
        <p:spPr>
          <a:xfrm>
            <a:off x="812800" y="2133600"/>
            <a:ext cx="8564664"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Computers are built for one purpose - to do things for us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But we need to speak their language to describe what we want done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have it easy - someone already put many different programs (instructions) into the computer and users just pick the ones </a:t>
            </a:r>
            <a:r>
              <a:rPr lang="en-US" sz="3200" u="none" strike="noStrike" cap="none" dirty="0" smtClean="0">
                <a:solidFill>
                  <a:schemeClr val="lt1"/>
                </a:solidFill>
                <a:latin typeface="Arial" charset="0"/>
                <a:ea typeface="Arial" charset="0"/>
                <a:cs typeface="Arial" charset="0"/>
                <a:sym typeface="Cabin"/>
              </a:rPr>
              <a:t>they </a:t>
            </a:r>
            <a:r>
              <a:rPr lang="en-US" sz="3200" u="none" strike="noStrike" cap="none" dirty="0">
                <a:solidFill>
                  <a:schemeClr val="lt1"/>
                </a:solidFill>
                <a:latin typeface="Arial" charset="0"/>
                <a:ea typeface="Arial" charset="0"/>
                <a:cs typeface="Arial" charset="0"/>
                <a:sym typeface="Cabin"/>
              </a:rPr>
              <a:t>want to use</a:t>
            </a:r>
          </a:p>
        </p:txBody>
      </p:sp>
      <p:sp>
        <p:nvSpPr>
          <p:cNvPr id="222" name="Shape 222"/>
          <p:cNvSpPr/>
          <p:nvPr/>
        </p:nvSpPr>
        <p:spPr>
          <a:xfrm>
            <a:off x="9982200" y="51181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23" name="Shape 223"/>
          <p:cNvSpPr/>
          <p:nvPr/>
        </p:nvSpPr>
        <p:spPr>
          <a:xfrm>
            <a:off x="104013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4" name="Shape 224"/>
          <p:cNvSpPr/>
          <p:nvPr/>
        </p:nvSpPr>
        <p:spPr>
          <a:xfrm>
            <a:off x="104013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5" name="Shape 225"/>
          <p:cNvSpPr/>
          <p:nvPr/>
        </p:nvSpPr>
        <p:spPr>
          <a:xfrm>
            <a:off x="118237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6" name="Shape 226"/>
          <p:cNvSpPr/>
          <p:nvPr/>
        </p:nvSpPr>
        <p:spPr>
          <a:xfrm>
            <a:off x="118237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7" name="Shape 227"/>
          <p:cNvSpPr/>
          <p:nvPr/>
        </p:nvSpPr>
        <p:spPr>
          <a:xfrm>
            <a:off x="132461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8" name="Shape 228"/>
          <p:cNvSpPr/>
          <p:nvPr/>
        </p:nvSpPr>
        <p:spPr>
          <a:xfrm>
            <a:off x="132461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9" name="Shape 229"/>
          <p:cNvSpPr/>
          <p:nvPr/>
        </p:nvSpPr>
        <p:spPr>
          <a:xfrm>
            <a:off x="14541500" y="62484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30" name="Shape 230"/>
          <p:cNvPicPr preferRelativeResize="0"/>
          <p:nvPr/>
        </p:nvPicPr>
        <p:blipFill rotWithShape="1">
          <a:blip r:embed="rId4">
            <a:alphaModFix/>
          </a:blip>
          <a:srcRect/>
          <a:stretch/>
        </p:blipFill>
        <p:spPr>
          <a:xfrm>
            <a:off x="11557000" y="2589211"/>
            <a:ext cx="2006600" cy="1995486"/>
          </a:xfrm>
          <a:prstGeom prst="rect">
            <a:avLst/>
          </a:prstGeom>
          <a:noFill/>
          <a:ln>
            <a:noFill/>
          </a:ln>
        </p:spPr>
      </p:pic>
      <p:sp>
        <p:nvSpPr>
          <p:cNvPr id="231" name="Shape 231"/>
          <p:cNvSpPr/>
          <p:nvPr/>
        </p:nvSpPr>
        <p:spPr>
          <a:xfrm>
            <a:off x="12992100" y="2171700"/>
            <a:ext cx="1803400" cy="1270000"/>
          </a:xfrm>
          <a:prstGeom prst="wedgeEllipseCallout">
            <a:avLst>
              <a:gd name="adj1" fmla="val -29134"/>
              <a:gd name="adj2" fmla="val 66404"/>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16" name="Shape 407"/>
          <p:cNvSpPr txBox="1"/>
          <p:nvPr/>
        </p:nvSpPr>
        <p:spPr>
          <a:xfrm>
            <a:off x="12642850" y="6762750"/>
            <a:ext cx="21717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Machine</a:t>
            </a:r>
          </a:p>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Language</a:t>
            </a:r>
          </a:p>
        </p:txBody>
      </p:sp>
      <p:sp>
        <p:nvSpPr>
          <p:cNvPr id="17" name="Shape 410"/>
          <p:cNvSpPr/>
          <p:nvPr/>
        </p:nvSpPr>
        <p:spPr>
          <a:xfrm>
            <a:off x="7670800" y="3962400"/>
            <a:ext cx="2768599" cy="1270000"/>
          </a:xfrm>
          <a:prstGeom prst="wedgeEllipseCallout">
            <a:avLst>
              <a:gd name="adj1" fmla="val -23159"/>
              <a:gd name="adj2" fmla="val 71986"/>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a:ea typeface="Courier"/>
                <a:cs typeface="Courier"/>
                <a:sym typeface="Courier New"/>
              </a:rPr>
              <a:t>01001001</a:t>
            </a:r>
          </a:p>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a:ea typeface="Courier"/>
                <a:cs typeface="Courier"/>
                <a:sym typeface="Courier New"/>
              </a:rPr>
              <a:t>00111001</a:t>
            </a:r>
          </a:p>
        </p:txBody>
      </p:sp>
    </p:spTree>
    <p:extLst>
      <p:ext uri="{BB962C8B-B14F-4D97-AF65-F5344CB8AC3E}">
        <p14:creationId xmlns:p14="http://schemas.microsoft.com/office/powerpoint/2010/main" val="96633484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smtClean="0">
                <a:solidFill>
                  <a:srgbClr val="FFD966"/>
                </a:solidFill>
                <a:latin typeface="Arial" charset="0"/>
                <a:ea typeface="Arial" charset="0"/>
                <a:cs typeface="Arial" charset="0"/>
                <a:sym typeface="Cabin"/>
              </a:rPr>
              <a:t>Totally Hot CPU</a:t>
            </a:r>
            <a:endParaRPr lang="en-US" sz="7200" u="none" strike="noStrike" cap="none" dirty="0">
              <a:solidFill>
                <a:srgbClr val="FFD966"/>
              </a:solidFill>
              <a:latin typeface="Arial" charset="0"/>
              <a:ea typeface="Arial" charset="0"/>
              <a:cs typeface="Arial" charset="0"/>
              <a:sym typeface="Cabin"/>
            </a:endParaRPr>
          </a:p>
        </p:txBody>
      </p:sp>
      <p:sp>
        <p:nvSpPr>
          <p:cNvPr id="416" name="Shape 416"/>
          <p:cNvSpPr txBox="1"/>
          <p:nvPr/>
        </p:nvSpPr>
        <p:spPr>
          <a:xfrm>
            <a:off x="3587148" y="7532185"/>
            <a:ext cx="9602399"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http://www.youtube.com/watch?v=y39D4529FM4</a:t>
            </a:r>
          </a:p>
        </p:txBody>
      </p:sp>
      <p:pic>
        <p:nvPicPr>
          <p:cNvPr id="417" name="Shape 417"/>
          <p:cNvPicPr preferRelativeResize="0"/>
          <p:nvPr/>
        </p:nvPicPr>
        <p:blipFill rotWithShape="1">
          <a:blip r:embed="rId4">
            <a:alphaModFix/>
          </a:blip>
          <a:srcRect/>
          <a:stretch/>
        </p:blipFill>
        <p:spPr>
          <a:xfrm>
            <a:off x="5791200" y="2654300"/>
            <a:ext cx="5194300" cy="4597399"/>
          </a:xfrm>
          <a:prstGeom prst="rect">
            <a:avLst/>
          </a:prstGeom>
          <a:noFill/>
          <a:ln>
            <a:noFill/>
          </a:ln>
        </p:spPr>
      </p:pic>
      <p:sp>
        <p:nvSpPr>
          <p:cNvPr id="418" name="Shape 418"/>
          <p:cNvSpPr/>
          <p:nvPr/>
        </p:nvSpPr>
        <p:spPr>
          <a:xfrm>
            <a:off x="9347200" y="3073400"/>
            <a:ext cx="1803400" cy="1270000"/>
          </a:xfrm>
          <a:prstGeom prst="wedgeEllipseCallout">
            <a:avLst>
              <a:gd name="adj1" fmla="val -40790"/>
              <a:gd name="adj2" fmla="val 71581"/>
            </a:avLst>
          </a:prstGeom>
          <a:blipFill rotWithShape="1">
            <a:blip r:embed="rId5">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smtClean="0">
                <a:solidFill>
                  <a:srgbClr val="FFD966"/>
                </a:solidFill>
                <a:latin typeface="Arial" charset="0"/>
                <a:ea typeface="Arial" charset="0"/>
                <a:cs typeface="Arial" charset="0"/>
                <a:sym typeface="Cabin"/>
              </a:rPr>
              <a:t>Hard Disk in Action</a:t>
            </a:r>
            <a:endParaRPr lang="en-US" sz="7200" u="none" strike="noStrike" cap="none" dirty="0">
              <a:solidFill>
                <a:srgbClr val="FFD966"/>
              </a:solidFill>
              <a:latin typeface="Arial" charset="0"/>
              <a:ea typeface="Arial" charset="0"/>
              <a:cs typeface="Arial" charset="0"/>
              <a:sym typeface="Cabin"/>
            </a:endParaRPr>
          </a:p>
        </p:txBody>
      </p:sp>
      <p:pic>
        <p:nvPicPr>
          <p:cNvPr id="424" name="Shape 424"/>
          <p:cNvPicPr preferRelativeResize="0"/>
          <p:nvPr/>
        </p:nvPicPr>
        <p:blipFill rotWithShape="1">
          <a:blip r:embed="rId3">
            <a:alphaModFix/>
          </a:blip>
          <a:srcRect/>
          <a:stretch/>
        </p:blipFill>
        <p:spPr>
          <a:xfrm>
            <a:off x="6007100" y="2667000"/>
            <a:ext cx="3771900" cy="4089399"/>
          </a:xfrm>
          <a:prstGeom prst="rect">
            <a:avLst/>
          </a:prstGeom>
          <a:noFill/>
          <a:ln>
            <a:noFill/>
          </a:ln>
        </p:spPr>
      </p:pic>
      <p:sp>
        <p:nvSpPr>
          <p:cNvPr id="425" name="Shape 425"/>
          <p:cNvSpPr txBox="1"/>
          <p:nvPr/>
        </p:nvSpPr>
        <p:spPr>
          <a:xfrm>
            <a:off x="3037463" y="7210242"/>
            <a:ext cx="9908700"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http://www.youtube.com/watch?v=9eMWG3fwiEU</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200" u="none" strike="noStrike" cap="none">
                <a:solidFill>
                  <a:srgbClr val="FFD966"/>
                </a:solidFill>
                <a:latin typeface="Arial" charset="0"/>
                <a:ea typeface="Arial" charset="0"/>
                <a:cs typeface="Arial" charset="0"/>
                <a:sym typeface="Cabin"/>
              </a:rPr>
              <a:t>Python as a Language</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p:nvPr/>
        </p:nvSpPr>
        <p:spPr>
          <a:xfrm>
            <a:off x="3318350" y="7319254"/>
            <a:ext cx="9639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http://harrypotter.wikia.com/wiki/Parseltongue</a:t>
            </a:r>
          </a:p>
        </p:txBody>
      </p:sp>
      <p:sp>
        <p:nvSpPr>
          <p:cNvPr id="436" name="Shape 436"/>
          <p:cNvSpPr txBox="1"/>
          <p:nvPr/>
        </p:nvSpPr>
        <p:spPr>
          <a:xfrm>
            <a:off x="1558925" y="2133600"/>
            <a:ext cx="10502899"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dirty="0" err="1">
                <a:solidFill>
                  <a:srgbClr val="FFFF00"/>
                </a:solidFill>
                <a:latin typeface="Arial" charset="0"/>
                <a:ea typeface="Arial" charset="0"/>
                <a:cs typeface="Arial" charset="0"/>
                <a:sym typeface="Cabin"/>
              </a:rPr>
              <a:t>Parseltongue</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a:solidFill>
                  <a:srgbClr val="FFFFFF"/>
                </a:solidFill>
                <a:latin typeface="Arial" charset="0"/>
                <a:ea typeface="Arial" charset="0"/>
                <a:cs typeface="Arial" charset="0"/>
                <a:sym typeface="Cabin"/>
              </a:rPr>
              <a:t>is the language of serpents and those who can converse with them.  An individual who can speak </a:t>
            </a:r>
            <a:r>
              <a:rPr lang="en-US" sz="4200" u="none" strike="noStrike" cap="none" dirty="0" err="1">
                <a:solidFill>
                  <a:srgbClr val="FFFF00"/>
                </a:solidFill>
                <a:latin typeface="Arial" charset="0"/>
                <a:ea typeface="Arial" charset="0"/>
                <a:cs typeface="Arial" charset="0"/>
                <a:sym typeface="Cabin"/>
              </a:rPr>
              <a:t>Parseltongue</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a:solidFill>
                  <a:srgbClr val="F3F3F3"/>
                </a:solidFill>
                <a:latin typeface="Arial" charset="0"/>
                <a:ea typeface="Arial" charset="0"/>
                <a:cs typeface="Arial" charset="0"/>
                <a:sym typeface="Cabin"/>
              </a:rPr>
              <a:t>is known as a</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err="1">
                <a:solidFill>
                  <a:srgbClr val="00FF00"/>
                </a:solidFill>
                <a:latin typeface="Arial" charset="0"/>
                <a:ea typeface="Arial" charset="0"/>
                <a:cs typeface="Arial" charset="0"/>
                <a:sym typeface="Cabin"/>
              </a:rPr>
              <a:t>Parselmouth</a:t>
            </a:r>
            <a:r>
              <a:rPr lang="en-US" sz="4200" u="none" strike="noStrike" cap="none" dirty="0">
                <a:solidFill>
                  <a:srgbClr val="FFFFFF"/>
                </a:solidFill>
                <a:latin typeface="Arial" charset="0"/>
                <a:ea typeface="Arial" charset="0"/>
                <a:cs typeface="Arial" charset="0"/>
                <a:sym typeface="Cabin"/>
              </a:rPr>
              <a:t>. It is a very uncommon skill, and may be hereditary. Nearly all known</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err="1">
                <a:solidFill>
                  <a:srgbClr val="00FF00"/>
                </a:solidFill>
                <a:latin typeface="Arial" charset="0"/>
                <a:ea typeface="Arial" charset="0"/>
                <a:cs typeface="Arial" charset="0"/>
                <a:sym typeface="Cabin"/>
              </a:rPr>
              <a:t>Parselmouths</a:t>
            </a:r>
            <a:r>
              <a:rPr lang="en-US" sz="4200" u="none" strike="noStrike" cap="none" dirty="0">
                <a:solidFill>
                  <a:srgbClr val="FFFFFF"/>
                </a:solidFill>
                <a:latin typeface="Arial" charset="0"/>
                <a:ea typeface="Arial" charset="0"/>
                <a:cs typeface="Arial" charset="0"/>
                <a:sym typeface="Cabin"/>
              </a:rPr>
              <a:t> are descended from</a:t>
            </a:r>
            <a:r>
              <a:rPr lang="en-US" sz="4200" u="none" strike="noStrike" cap="none" dirty="0">
                <a:solidFill>
                  <a:srgbClr val="FFFF00"/>
                </a:solidFill>
                <a:latin typeface="Arial" charset="0"/>
                <a:ea typeface="Arial" charset="0"/>
                <a:cs typeface="Arial" charset="0"/>
                <a:sym typeface="Cabin"/>
              </a:rPr>
              <a:t> </a:t>
            </a:r>
            <a:r>
              <a:rPr lang="en-US" sz="4200" u="sng" strike="noStrike" cap="none" dirty="0">
                <a:solidFill>
                  <a:srgbClr val="F6B26B"/>
                </a:solidFill>
                <a:latin typeface="Arial" charset="0"/>
                <a:ea typeface="Arial" charset="0"/>
                <a:cs typeface="Arial" charset="0"/>
                <a:sym typeface="Cabin"/>
                <a:hlinkClick r:id="rId4"/>
              </a:rPr>
              <a:t>Salazar Slytherin</a:t>
            </a:r>
            <a:r>
              <a:rPr lang="en-US" sz="4200" u="none" strike="noStrike" cap="none" dirty="0">
                <a:solidFill>
                  <a:schemeClr val="bg1"/>
                </a:solidFill>
                <a:latin typeface="Arial" charset="0"/>
                <a:ea typeface="Arial" charset="0"/>
                <a:cs typeface="Arial" charset="0"/>
                <a:sym typeface="Cabin"/>
              </a:rPr>
              <a:t>.</a:t>
            </a:r>
          </a:p>
        </p:txBody>
      </p:sp>
      <p:pic>
        <p:nvPicPr>
          <p:cNvPr id="437" name="Shape 437"/>
          <p:cNvPicPr preferRelativeResize="0"/>
          <p:nvPr/>
        </p:nvPicPr>
        <p:blipFill rotWithShape="1">
          <a:blip r:embed="rId5">
            <a:alphaModFix/>
          </a:blip>
          <a:srcRect/>
          <a:stretch/>
        </p:blipFill>
        <p:spPr>
          <a:xfrm>
            <a:off x="12509500" y="2755900"/>
            <a:ext cx="3174900" cy="276870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3" name="Shape 443"/>
          <p:cNvSpPr txBox="1"/>
          <p:nvPr/>
        </p:nvSpPr>
        <p:spPr>
          <a:xfrm>
            <a:off x="1225684" y="1297022"/>
            <a:ext cx="10991783"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the language of the Python Interpreter and those who can converse with it. An individual who can speak </a:t>
            </a: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known as a </a:t>
            </a:r>
            <a:r>
              <a:rPr lang="en-US" sz="4200" u="none" strike="noStrike" cap="none" dirty="0" err="1">
                <a:solidFill>
                  <a:srgbClr val="00FF00"/>
                </a:solidFill>
                <a:latin typeface="Arial" charset="0"/>
                <a:ea typeface="Arial" charset="0"/>
                <a:cs typeface="Arial" charset="0"/>
                <a:sym typeface="Cabin"/>
              </a:rPr>
              <a:t>Pythonista</a:t>
            </a:r>
            <a:r>
              <a:rPr lang="en-US" sz="4200" u="none" strike="noStrike" cap="none" dirty="0">
                <a:solidFill>
                  <a:srgbClr val="FFFFFF"/>
                </a:solidFill>
                <a:latin typeface="Arial" charset="0"/>
                <a:ea typeface="Arial" charset="0"/>
                <a:cs typeface="Arial" charset="0"/>
                <a:sym typeface="Cabin"/>
              </a:rPr>
              <a:t>. It is a very uncommon skill, and may be hereditary. Nearly all known </a:t>
            </a:r>
            <a:r>
              <a:rPr lang="en-US" sz="4200" u="none" strike="noStrike" cap="none" dirty="0" err="1">
                <a:solidFill>
                  <a:srgbClr val="00FF00"/>
                </a:solidFill>
                <a:latin typeface="Arial" charset="0"/>
                <a:ea typeface="Arial" charset="0"/>
                <a:cs typeface="Arial" charset="0"/>
                <a:sym typeface="Cabin"/>
              </a:rPr>
              <a:t>Pythonistas</a:t>
            </a:r>
            <a:r>
              <a:rPr lang="en-US" sz="4200" u="none" strike="noStrike" cap="none" dirty="0">
                <a:solidFill>
                  <a:srgbClr val="FFFFFF"/>
                </a:solidFill>
                <a:latin typeface="Arial" charset="0"/>
                <a:ea typeface="Arial" charset="0"/>
                <a:cs typeface="Arial" charset="0"/>
                <a:sym typeface="Cabin"/>
              </a:rPr>
              <a:t> use software </a:t>
            </a:r>
            <a:r>
              <a:rPr lang="en-US" sz="4200" dirty="0">
                <a:solidFill>
                  <a:srgbClr val="FFFFFF"/>
                </a:solidFill>
                <a:latin typeface="Arial" charset="0"/>
                <a:ea typeface="Arial" charset="0"/>
                <a:cs typeface="Arial" charset="0"/>
                <a:sym typeface="Cabin"/>
              </a:rPr>
              <a:t>initially</a:t>
            </a:r>
            <a:r>
              <a:rPr lang="en-US" sz="4200" u="none" strike="noStrike" cap="none" dirty="0">
                <a:solidFill>
                  <a:srgbClr val="FFFFFF"/>
                </a:solidFill>
                <a:latin typeface="Arial" charset="0"/>
                <a:ea typeface="Arial" charset="0"/>
                <a:cs typeface="Arial" charset="0"/>
                <a:sym typeface="Cabin"/>
              </a:rPr>
              <a:t> developed by </a:t>
            </a:r>
            <a:r>
              <a:rPr lang="en-US" sz="4200" u="none" strike="noStrike" cap="none" dirty="0">
                <a:solidFill>
                  <a:srgbClr val="F6B26B"/>
                </a:solidFill>
                <a:latin typeface="Arial" charset="0"/>
                <a:ea typeface="Arial" charset="0"/>
                <a:cs typeface="Arial" charset="0"/>
                <a:sym typeface="Cabin"/>
              </a:rPr>
              <a:t>Guido van Rossum</a:t>
            </a:r>
            <a:r>
              <a:rPr lang="en-US" sz="4200" u="none" strike="noStrike" cap="none" dirty="0">
                <a:solidFill>
                  <a:schemeClr val="bg1"/>
                </a:solidFill>
                <a:latin typeface="Arial" charset="0"/>
                <a:ea typeface="Arial" charset="0"/>
                <a:cs typeface="Arial" charset="0"/>
                <a:sym typeface="Cabin"/>
              </a:rPr>
              <a:t>.</a:t>
            </a:r>
          </a:p>
        </p:txBody>
      </p:sp>
      <p:pic>
        <p:nvPicPr>
          <p:cNvPr id="444" name="Shape 444"/>
          <p:cNvPicPr preferRelativeResize="0"/>
          <p:nvPr/>
        </p:nvPicPr>
        <p:blipFill rotWithShape="1">
          <a:blip r:embed="rId3">
            <a:alphaModFix/>
          </a:blip>
          <a:srcRect/>
          <a:stretch/>
        </p:blipFill>
        <p:spPr>
          <a:xfrm>
            <a:off x="13335000" y="4470400"/>
            <a:ext cx="2108100" cy="3174900"/>
          </a:xfrm>
          <a:prstGeom prst="rect">
            <a:avLst/>
          </a:prstGeom>
          <a:noFill/>
          <a:ln>
            <a:noFill/>
          </a:ln>
        </p:spPr>
      </p:pic>
      <p:pic>
        <p:nvPicPr>
          <p:cNvPr id="445" name="Shape 445"/>
          <p:cNvPicPr preferRelativeResize="0"/>
          <p:nvPr/>
        </p:nvPicPr>
        <p:blipFill rotWithShape="1">
          <a:blip r:embed="rId4">
            <a:alphaModFix/>
          </a:blip>
          <a:srcRect/>
          <a:stretch/>
        </p:blipFill>
        <p:spPr>
          <a:xfrm>
            <a:off x="13246100" y="1041400"/>
            <a:ext cx="2286000" cy="2997300"/>
          </a:xfrm>
          <a:prstGeom prst="rect">
            <a:avLst/>
          </a:prstGeom>
          <a:noFill/>
          <a:ln>
            <a:noFill/>
          </a:ln>
        </p:spPr>
      </p:pic>
      <p:pic>
        <p:nvPicPr>
          <p:cNvPr id="446" name="Shape 446"/>
          <p:cNvPicPr preferRelativeResize="0"/>
          <p:nvPr/>
        </p:nvPicPr>
        <p:blipFill rotWithShape="1">
          <a:blip r:embed="rId5">
            <a:alphaModFix/>
          </a:blip>
          <a:srcRect/>
          <a:stretch/>
        </p:blipFill>
        <p:spPr>
          <a:xfrm>
            <a:off x="536912" y="5754722"/>
            <a:ext cx="3517899" cy="2078036"/>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7400" u="none" strike="noStrike" cap="none">
                <a:solidFill>
                  <a:srgbClr val="FFFF00"/>
                </a:solidFill>
                <a:latin typeface="Arial" charset="0"/>
                <a:ea typeface="Arial" charset="0"/>
                <a:cs typeface="Arial" charset="0"/>
                <a:sym typeface="Cabin"/>
              </a:rPr>
              <a:t>Early Learner: </a:t>
            </a:r>
            <a:r>
              <a:rPr lang="en-US" sz="7400" u="none" strike="noStrike" cap="none">
                <a:solidFill>
                  <a:srgbClr val="E06666"/>
                </a:solidFill>
                <a:latin typeface="Arial" charset="0"/>
                <a:ea typeface="Arial" charset="0"/>
                <a:cs typeface="Arial" charset="0"/>
                <a:sym typeface="Cabin"/>
              </a:rPr>
              <a:t>Syntax Errors</a:t>
            </a:r>
          </a:p>
        </p:txBody>
      </p:sp>
      <p:sp>
        <p:nvSpPr>
          <p:cNvPr id="452" name="Shape 45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We need to learn the </a:t>
            </a:r>
            <a:r>
              <a:rPr lang="en-US" sz="3000" u="none" strike="noStrike" cap="none">
                <a:solidFill>
                  <a:srgbClr val="FFFF00"/>
                </a:solidFill>
                <a:latin typeface="Arial" charset="0"/>
                <a:ea typeface="Arial" charset="0"/>
                <a:cs typeface="Arial" charset="0"/>
                <a:sym typeface="Cabin"/>
              </a:rPr>
              <a:t>Python language </a:t>
            </a:r>
            <a:r>
              <a:rPr lang="en-US" sz="3000" u="none" strike="noStrike" cap="none">
                <a:solidFill>
                  <a:schemeClr val="lt1"/>
                </a:solidFill>
                <a:latin typeface="Arial" charset="0"/>
                <a:ea typeface="Arial" charset="0"/>
                <a:cs typeface="Arial" charset="0"/>
                <a:sym typeface="Cabin"/>
              </a:rPr>
              <a:t>so we can communicate our instructions to Python.  In the beginning we will make lots of mistakes and speak gibberish like small children.</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When you make a mistake, the computer does not think you are </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cute</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It says </a:t>
            </a:r>
            <a:r>
              <a:rPr lang="en-US" sz="3000" b="0" i="0" u="none" strike="noStrike" cap="none">
                <a:solidFill>
                  <a:srgbClr val="E06666"/>
                </a:solidFill>
                <a:latin typeface="Arial"/>
                <a:ea typeface="Arial"/>
                <a:cs typeface="Arial"/>
                <a:sym typeface="Arial"/>
              </a:rPr>
              <a:t>“</a:t>
            </a:r>
            <a:r>
              <a:rPr lang="en-US" sz="3000" u="none" strike="noStrike" cap="none">
                <a:solidFill>
                  <a:srgbClr val="E06666"/>
                </a:solidFill>
                <a:latin typeface="Arial" charset="0"/>
                <a:ea typeface="Arial" charset="0"/>
                <a:cs typeface="Arial" charset="0"/>
                <a:sym typeface="Cabin"/>
              </a:rPr>
              <a:t>syntax error</a:t>
            </a:r>
            <a:r>
              <a:rPr lang="en-US" sz="3000" b="0" i="0" u="none" strike="noStrike" cap="none">
                <a:solidFill>
                  <a:srgbClr val="E06666"/>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a:t>
            </a:r>
            <a:r>
              <a:rPr lang="en-US" sz="3000" u="none" strike="noStrike" cap="none">
                <a:solidFill>
                  <a:srgbClr val="FFFFFF"/>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given that it knows the language and you are just learning it.  It seems like Python is cruel and unfeeling.</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You must remember that you are intelligent and</a:t>
            </a:r>
            <a:r>
              <a:rPr lang="en-US" sz="3000">
                <a:solidFill>
                  <a:schemeClr val="lt1"/>
                </a:solidFill>
                <a:latin typeface="Arial" charset="0"/>
                <a:ea typeface="Arial" charset="0"/>
                <a:cs typeface="Arial" charset="0"/>
                <a:sym typeface="Cabin"/>
              </a:rPr>
              <a:t> </a:t>
            </a:r>
            <a:r>
              <a:rPr lang="en-US" sz="3000" u="none" strike="noStrike" cap="none">
                <a:solidFill>
                  <a:schemeClr val="lt1"/>
                </a:solidFill>
                <a:latin typeface="Arial" charset="0"/>
                <a:ea typeface="Arial" charset="0"/>
                <a:cs typeface="Arial" charset="0"/>
                <a:sym typeface="Cabin"/>
              </a:rPr>
              <a:t>can learn</a:t>
            </a:r>
            <a:r>
              <a:rPr lang="en-US" sz="3000">
                <a:solidFill>
                  <a:schemeClr val="lt1"/>
                </a:solidFill>
                <a:latin typeface="Arial" charset="0"/>
                <a:ea typeface="Arial" charset="0"/>
                <a:cs typeface="Arial" charset="0"/>
                <a:sym typeface="Cabin"/>
              </a:rPr>
              <a:t>. T</a:t>
            </a:r>
            <a:r>
              <a:rPr lang="en-US" sz="3000" u="none" strike="noStrike" cap="none">
                <a:solidFill>
                  <a:schemeClr val="lt1"/>
                </a:solidFill>
                <a:latin typeface="Arial" charset="0"/>
                <a:ea typeface="Arial" charset="0"/>
                <a:cs typeface="Arial" charset="0"/>
                <a:sym typeface="Cabin"/>
              </a:rPr>
              <a:t>he computer is simple and very fast</a:t>
            </a:r>
            <a:r>
              <a:rPr lang="en-US" sz="3000">
                <a:solidFill>
                  <a:schemeClr val="lt1"/>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but cannot learn.</a:t>
            </a:r>
            <a:r>
              <a:rPr lang="en-US" sz="3000">
                <a:solidFill>
                  <a:schemeClr val="lt1"/>
                </a:solidFill>
                <a:latin typeface="Arial" charset="0"/>
                <a:ea typeface="Arial" charset="0"/>
                <a:cs typeface="Arial" charset="0"/>
                <a:sym typeface="Cabin"/>
              </a:rPr>
              <a:t> S</a:t>
            </a:r>
            <a:r>
              <a:rPr lang="en-US" sz="3000" u="none" strike="noStrike" cap="none">
                <a:solidFill>
                  <a:schemeClr val="lt1"/>
                </a:solidFill>
                <a:latin typeface="Arial" charset="0"/>
                <a:ea typeface="Arial" charset="0"/>
                <a:cs typeface="Arial" charset="0"/>
                <a:sym typeface="Cabin"/>
              </a:rPr>
              <a:t>o </a:t>
            </a:r>
            <a:r>
              <a:rPr lang="en-US" sz="3000" u="none" strike="noStrike" cap="none">
                <a:solidFill>
                  <a:srgbClr val="FFFF00"/>
                </a:solidFill>
                <a:latin typeface="Arial" charset="0"/>
                <a:ea typeface="Arial" charset="0"/>
                <a:cs typeface="Arial" charset="0"/>
                <a:sym typeface="Cabin"/>
              </a:rPr>
              <a:t>it is easier for you to learn Python than for the computer to learn English</a:t>
            </a:r>
            <a:r>
              <a:rPr lang="en-US" sz="3000" u="none" strike="noStrike" cap="none">
                <a:solidFill>
                  <a:schemeClr val="lt1"/>
                </a:solidFill>
                <a:latin typeface="Arial" charset="0"/>
                <a:ea typeface="Arial" charset="0"/>
                <a:cs typeface="Arial" charset="0"/>
                <a:sym typeface="Cabin"/>
              </a:rPr>
              <a:t>...</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1155700" y="2667000"/>
            <a:ext cx="13931900" cy="250008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a:solidFill>
                  <a:srgbClr val="FFD966"/>
                </a:solidFill>
                <a:latin typeface="Arial" charset="0"/>
                <a:ea typeface="Arial" charset="0"/>
                <a:cs typeface="Arial" charset="0"/>
                <a:sym typeface="Cabin"/>
              </a:rPr>
              <a:t>Talking to Python</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p:nvPr/>
        </p:nvSpPr>
        <p:spPr>
          <a:xfrm>
            <a:off x="1336473" y="1325287"/>
            <a:ext cx="12628499" cy="3249038"/>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smtClean="0">
                <a:solidFill>
                  <a:schemeClr val="lt1"/>
                </a:solidFill>
                <a:latin typeface="Arial" charset="0"/>
                <a:ea typeface="Arial" charset="0"/>
                <a:cs typeface="Arial" charset="0"/>
                <a:sym typeface="Cabin"/>
              </a:rPr>
              <a:t>csev</a:t>
            </a:r>
            <a:r>
              <a:rPr lang="en-US" sz="3600" u="none" strike="noStrike" cap="none" dirty="0" smtClean="0">
                <a:solidFill>
                  <a:schemeClr val="lt1"/>
                </a:solidFill>
                <a:latin typeface="Arial" charset="0"/>
                <a:ea typeface="Arial" charset="0"/>
                <a:cs typeface="Arial" charset="0"/>
                <a:sym typeface="Cabin"/>
              </a:rPr>
              <a:t>$ </a:t>
            </a:r>
            <a:r>
              <a:rPr lang="en-US" sz="3600" dirty="0" smtClean="0">
                <a:solidFill>
                  <a:srgbClr val="FFFF00"/>
                </a:solidFill>
                <a:latin typeface="Arial" charset="0"/>
                <a:ea typeface="Arial" charset="0"/>
                <a:cs typeface="Arial" charset="0"/>
                <a:sym typeface="Cabin"/>
              </a:rPr>
              <a:t>python3</a:t>
            </a:r>
          </a:p>
          <a:p>
            <a:pPr lvl="0">
              <a:buClr>
                <a:schemeClr val="lt1"/>
              </a:buClr>
              <a:buSzPct val="25000"/>
            </a:pPr>
            <a:r>
              <a:rPr lang="en-US" sz="3600" dirty="0" smtClean="0">
                <a:solidFill>
                  <a:schemeClr val="bg1"/>
                </a:solidFill>
                <a:latin typeface="Arial" charset="0"/>
                <a:ea typeface="Arial" charset="0"/>
                <a:cs typeface="Arial" charset="0"/>
                <a:sym typeface="Cabin"/>
              </a:rPr>
              <a:t>Python </a:t>
            </a:r>
            <a:r>
              <a:rPr lang="en-US" sz="3600" dirty="0">
                <a:solidFill>
                  <a:schemeClr val="bg1"/>
                </a:solidFill>
                <a:latin typeface="Arial" charset="0"/>
                <a:ea typeface="Arial" charset="0"/>
                <a:cs typeface="Arial" charset="0"/>
                <a:sym typeface="Cabin"/>
              </a:rPr>
              <a:t>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r>
              <a:rPr lang="en-US" sz="3600" dirty="0" smtClean="0">
                <a:solidFill>
                  <a:schemeClr val="bg1"/>
                </a:solidFill>
                <a:latin typeface="Arial" charset="0"/>
                <a:ea typeface="Arial" charset="0"/>
                <a:cs typeface="Arial" charset="0"/>
                <a:sym typeface="Cabin"/>
              </a:rPr>
              <a:t>.</a:t>
            </a:r>
          </a:p>
          <a:p>
            <a:pPr lvl="0">
              <a:buClr>
                <a:schemeClr val="lt1"/>
              </a:buClr>
              <a:buSzPct val="25000"/>
            </a:pPr>
            <a:r>
              <a:rPr lang="en-US" sz="3600" dirty="0" smtClean="0">
                <a:solidFill>
                  <a:schemeClr val="bg1"/>
                </a:solidFill>
                <a:latin typeface="Arial" charset="0"/>
                <a:ea typeface="Arial" charset="0"/>
                <a:cs typeface="Arial" charset="0"/>
                <a:sym typeface="Cabin"/>
              </a:rPr>
              <a:t>&gt;&gt;&gt; </a:t>
            </a:r>
            <a:endParaRPr lang="en-US" sz="3600" u="none" strike="noStrike" cap="none" dirty="0">
              <a:solidFill>
                <a:schemeClr val="bg1"/>
              </a:solidFill>
              <a:latin typeface="Arial" charset="0"/>
              <a:ea typeface="Arial" charset="0"/>
              <a:cs typeface="Arial" charset="0"/>
              <a:sym typeface="Cabin"/>
            </a:endParaRPr>
          </a:p>
        </p:txBody>
      </p:sp>
      <p:grpSp>
        <p:nvGrpSpPr>
          <p:cNvPr id="463" name="Shape 463"/>
          <p:cNvGrpSpPr/>
          <p:nvPr/>
        </p:nvGrpSpPr>
        <p:grpSpPr>
          <a:xfrm>
            <a:off x="2916761" y="4219476"/>
            <a:ext cx="4239245" cy="858364"/>
            <a:chOff x="6843291" y="2326012"/>
            <a:chExt cx="4239245" cy="856736"/>
          </a:xfrm>
        </p:grpSpPr>
        <p:sp>
          <p:nvSpPr>
            <p:cNvPr id="464" name="Shape 464"/>
            <p:cNvSpPr txBox="1"/>
            <p:nvPr/>
          </p:nvSpPr>
          <p:spPr>
            <a:xfrm>
              <a:off x="8807636" y="2342275"/>
              <a:ext cx="2274900" cy="840473"/>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What next?</a:t>
              </a:r>
            </a:p>
          </p:txBody>
        </p:sp>
        <p:cxnSp>
          <p:nvCxnSpPr>
            <p:cNvPr id="465" name="Shape 465"/>
            <p:cNvCxnSpPr/>
            <p:nvPr/>
          </p:nvCxnSpPr>
          <p:spPr>
            <a:xfrm>
              <a:off x="6843291" y="2326012"/>
              <a:ext cx="2281199" cy="436500"/>
            </a:xfrm>
            <a:prstGeom prst="straightConnector1">
              <a:avLst/>
            </a:prstGeom>
            <a:noFill/>
            <a:ln w="76200" cap="rnd" cmpd="sng">
              <a:solidFill>
                <a:srgbClr val="FFFF00"/>
              </a:solidFill>
              <a:prstDash val="solid"/>
              <a:miter/>
              <a:headEnd type="stealth" w="med" len="med"/>
              <a:tailEnd type="none" w="med" len="med"/>
            </a:ln>
          </p:spPr>
        </p:cxnSp>
      </p:gr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p:nvPr/>
        </p:nvSpPr>
        <p:spPr>
          <a:xfrm>
            <a:off x="1820861" y="1519237"/>
            <a:ext cx="12628562" cy="6092825"/>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smtClean="0">
                <a:solidFill>
                  <a:schemeClr val="lt1"/>
                </a:solidFill>
                <a:latin typeface="Arial" charset="0"/>
                <a:ea typeface="Arial" charset="0"/>
                <a:cs typeface="Arial" charset="0"/>
                <a:sym typeface="Cabin"/>
              </a:rPr>
              <a:t>csev</a:t>
            </a:r>
            <a:r>
              <a:rPr lang="en-US" sz="3600" u="none" strike="noStrike" cap="none" dirty="0" smtClean="0">
                <a:solidFill>
                  <a:schemeClr val="lt1"/>
                </a:solidFill>
                <a:latin typeface="Arial" charset="0"/>
                <a:ea typeface="Arial" charset="0"/>
                <a:cs typeface="Arial" charset="0"/>
                <a:sym typeface="Cabin"/>
              </a:rPr>
              <a:t>$ </a:t>
            </a:r>
            <a:r>
              <a:rPr lang="en-US" sz="3600" dirty="0" smtClean="0">
                <a:solidFill>
                  <a:srgbClr val="FFFF00"/>
                </a:solidFill>
                <a:latin typeface="Arial" charset="0"/>
                <a:ea typeface="Arial" charset="0"/>
                <a:cs typeface="Arial" charset="0"/>
                <a:sym typeface="Cabin"/>
              </a:rPr>
              <a:t>python3</a:t>
            </a:r>
            <a:endParaRPr lang="en-US" sz="3600" dirty="0">
              <a:solidFill>
                <a:srgbClr val="FFFF00"/>
              </a:solidFill>
              <a:latin typeface="Arial" charset="0"/>
              <a:ea typeface="Arial" charset="0"/>
              <a:cs typeface="Arial" charset="0"/>
              <a:sym typeface="Cabin"/>
            </a:endParaRPr>
          </a:p>
          <a:p>
            <a:pPr lvl="0">
              <a:buClr>
                <a:schemeClr val="lt1"/>
              </a:buClr>
              <a:buSzPct val="25000"/>
            </a:pPr>
            <a:r>
              <a:rPr lang="en-US" sz="3600" dirty="0">
                <a:solidFill>
                  <a:schemeClr val="bg1"/>
                </a:solidFill>
                <a:latin typeface="Arial" charset="0"/>
                <a:ea typeface="Arial" charset="0"/>
                <a:cs typeface="Arial" charset="0"/>
                <a:sym typeface="Cabin"/>
              </a:rPr>
              <a:t>Python 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r>
              <a:rPr lang="en-US" sz="3600" dirty="0" smtClean="0">
                <a:solidFill>
                  <a:schemeClr val="bg1"/>
                </a:solidFill>
                <a:latin typeface="Arial" charset="0"/>
                <a:ea typeface="Arial" charset="0"/>
                <a:cs typeface="Arial" charset="0"/>
                <a:sym typeface="Cabin"/>
              </a:rPr>
              <a: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smtClean="0">
                <a:solidFill>
                  <a:srgbClr val="FFFF00"/>
                </a:solidFill>
                <a:latin typeface="Arial" charset="0"/>
                <a:ea typeface="Arial" charset="0"/>
                <a:cs typeface="Arial" charset="0"/>
                <a:sym typeface="Cabin"/>
              </a:rPr>
              <a:t>print(x)</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smtClean="0">
                <a:solidFill>
                  <a:srgbClr val="FFFF00"/>
                </a:solidFill>
                <a:latin typeface="Arial" charset="0"/>
                <a:ea typeface="Arial" charset="0"/>
                <a:cs typeface="Arial" charset="0"/>
                <a:sym typeface="Cabin"/>
              </a:rPr>
              <a:t>print(x)</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2</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exit()</a:t>
            </a:r>
          </a:p>
        </p:txBody>
      </p:sp>
      <p:sp>
        <p:nvSpPr>
          <p:cNvPr id="471" name="Shape 471"/>
          <p:cNvSpPr txBox="1"/>
          <p:nvPr/>
        </p:nvSpPr>
        <p:spPr>
          <a:xfrm>
            <a:off x="5618835" y="5505312"/>
            <a:ext cx="9536024"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This is a good test to make sure that you have Python correctly installed.  Note that quit() also works to end the interactive session.</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2800" y="768096"/>
            <a:ext cx="12585700"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a:solidFill>
                  <a:srgbClr val="FFD966"/>
                </a:solidFill>
                <a:latin typeface="Arial" charset="0"/>
                <a:ea typeface="Arial" charset="0"/>
                <a:cs typeface="Arial" charset="0"/>
                <a:sym typeface="Cabin"/>
              </a:rPr>
              <a:t>Programmers Anticipate Needs</a:t>
            </a:r>
          </a:p>
        </p:txBody>
      </p:sp>
      <p:sp>
        <p:nvSpPr>
          <p:cNvPr id="237" name="Shape 237"/>
          <p:cNvSpPr txBox="1">
            <a:spLocks noGrp="1"/>
          </p:cNvSpPr>
          <p:nvPr>
            <p:ph type="body" idx="1"/>
          </p:nvPr>
        </p:nvSpPr>
        <p:spPr>
          <a:xfrm>
            <a:off x="812800" y="2133600"/>
            <a:ext cx="8312150"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are a market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have over 3 billion downloads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have left their jobs to be full-time iPhone developers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know the </a:t>
            </a:r>
            <a:r>
              <a:rPr lang="en-US" sz="3200" u="none" strike="noStrike" cap="none" dirty="0">
                <a:solidFill>
                  <a:srgbClr val="00FF00"/>
                </a:solidFill>
                <a:latin typeface="Arial" charset="0"/>
                <a:ea typeface="Arial" charset="0"/>
                <a:cs typeface="Arial" charset="0"/>
                <a:sym typeface="Cabin"/>
              </a:rPr>
              <a:t>ways of the program</a:t>
            </a:r>
          </a:p>
        </p:txBody>
      </p:sp>
      <p:sp>
        <p:nvSpPr>
          <p:cNvPr id="238" name="Shape 238"/>
          <p:cNvSpPr/>
          <p:nvPr/>
        </p:nvSpPr>
        <p:spPr>
          <a:xfrm>
            <a:off x="9740900" y="52832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9" name="Shape 239"/>
          <p:cNvSpPr/>
          <p:nvPr/>
        </p:nvSpPr>
        <p:spPr>
          <a:xfrm>
            <a:off x="101600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0" name="Shape 240"/>
          <p:cNvSpPr/>
          <p:nvPr/>
        </p:nvSpPr>
        <p:spPr>
          <a:xfrm>
            <a:off x="101600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1" name="Shape 241"/>
          <p:cNvSpPr/>
          <p:nvPr/>
        </p:nvSpPr>
        <p:spPr>
          <a:xfrm>
            <a:off x="115824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2" name="Shape 242"/>
          <p:cNvSpPr/>
          <p:nvPr/>
        </p:nvSpPr>
        <p:spPr>
          <a:xfrm>
            <a:off x="115824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3" name="Shape 243"/>
          <p:cNvSpPr/>
          <p:nvPr/>
        </p:nvSpPr>
        <p:spPr>
          <a:xfrm>
            <a:off x="13004800" y="7073900"/>
            <a:ext cx="1092199" cy="1092199"/>
          </a:xfrm>
          <a:prstGeom prst="roundRect">
            <a:avLst>
              <a:gd name="adj" fmla="val 3767"/>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Pay</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4" name="Shape 244"/>
          <p:cNvSpPr/>
          <p:nvPr/>
        </p:nvSpPr>
        <p:spPr>
          <a:xfrm>
            <a:off x="130048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5" name="Shape 245"/>
          <p:cNvSpPr/>
          <p:nvPr/>
        </p:nvSpPr>
        <p:spPr>
          <a:xfrm>
            <a:off x="14300200" y="64135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46" name="Shape 246"/>
          <p:cNvPicPr preferRelativeResize="0"/>
          <p:nvPr/>
        </p:nvPicPr>
        <p:blipFill rotWithShape="1">
          <a:blip r:embed="rId4">
            <a:alphaModFix/>
          </a:blip>
          <a:srcRect/>
          <a:stretch/>
        </p:blipFill>
        <p:spPr>
          <a:xfrm>
            <a:off x="13398500" y="793750"/>
            <a:ext cx="2171700" cy="4025899"/>
          </a:xfrm>
          <a:prstGeom prst="rect">
            <a:avLst/>
          </a:prstGeom>
          <a:noFill/>
          <a:ln>
            <a:noFill/>
          </a:ln>
        </p:spPr>
      </p:pic>
      <p:pic>
        <p:nvPicPr>
          <p:cNvPr id="247" name="Shape 247"/>
          <p:cNvPicPr preferRelativeResize="0"/>
          <p:nvPr/>
        </p:nvPicPr>
        <p:blipFill rotWithShape="1">
          <a:blip r:embed="rId5">
            <a:alphaModFix/>
          </a:blip>
          <a:srcRect/>
          <a:stretch/>
        </p:blipFill>
        <p:spPr>
          <a:xfrm>
            <a:off x="9810750" y="3546475"/>
            <a:ext cx="800099" cy="1139825"/>
          </a:xfrm>
          <a:prstGeom prst="rect">
            <a:avLst/>
          </a:prstGeom>
          <a:noFill/>
          <a:ln>
            <a:noFill/>
          </a:ln>
        </p:spPr>
      </p:pic>
      <p:sp>
        <p:nvSpPr>
          <p:cNvPr id="248" name="Shape 248"/>
          <p:cNvSpPr/>
          <p:nvPr/>
        </p:nvSpPr>
        <p:spPr>
          <a:xfrm>
            <a:off x="10718800" y="2463800"/>
            <a:ext cx="2412999" cy="1270000"/>
          </a:xfrm>
          <a:prstGeom prst="wedgeEllipseCallout">
            <a:avLst>
              <a:gd name="adj1" fmla="val -47109"/>
              <a:gd name="adj2" fmla="val 66488"/>
            </a:avLst>
          </a:prstGeom>
          <a:blipFill rotWithShape="1">
            <a:blip r:embed="rId6">
              <a:alphaModFix/>
            </a:blip>
            <a:stretch>
              <a:fillRect/>
            </a:stretch>
          </a:blipFill>
          <a:ln w="508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cxnSp>
        <p:nvCxnSpPr>
          <p:cNvPr id="249" name="Shape 249"/>
          <p:cNvCxnSpPr/>
          <p:nvPr/>
        </p:nvCxnSpPr>
        <p:spPr>
          <a:xfrm>
            <a:off x="12376150" y="3783012"/>
            <a:ext cx="628650" cy="3290888"/>
          </a:xfrm>
          <a:prstGeom prst="straightConnector1">
            <a:avLst/>
          </a:prstGeom>
          <a:noFill/>
          <a:ln w="88900" cap="rnd" cmpd="sng">
            <a:solidFill>
              <a:srgbClr val="00FF00"/>
            </a:solidFill>
            <a:prstDash val="solid"/>
            <a:miter/>
            <a:headEnd type="none" w="med" len="med"/>
            <a:tailEnd type="stealth" w="med" len="med"/>
          </a:ln>
        </p:spPr>
      </p:cxn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a:solidFill>
                  <a:srgbClr val="FFD966"/>
                </a:solidFill>
                <a:latin typeface="Arial" charset="0"/>
                <a:ea typeface="Arial" charset="0"/>
                <a:cs typeface="Arial" charset="0"/>
                <a:sym typeface="Cabin"/>
              </a:rPr>
              <a:t>What </a:t>
            </a:r>
            <a:r>
              <a:rPr lang="en-US" sz="7200">
                <a:solidFill>
                  <a:srgbClr val="FFD966"/>
                </a:solidFill>
                <a:latin typeface="Arial" charset="0"/>
                <a:ea typeface="Arial" charset="0"/>
                <a:cs typeface="Arial" charset="0"/>
                <a:sym typeface="Cabin"/>
              </a:rPr>
              <a:t>D</a:t>
            </a:r>
            <a:r>
              <a:rPr lang="en-US" sz="7200" u="none" strike="noStrike" cap="none">
                <a:solidFill>
                  <a:srgbClr val="FFD966"/>
                </a:solidFill>
                <a:latin typeface="Arial" charset="0"/>
                <a:ea typeface="Arial" charset="0"/>
                <a:cs typeface="Arial" charset="0"/>
                <a:sym typeface="Cabin"/>
              </a:rPr>
              <a:t>o </a:t>
            </a:r>
            <a:r>
              <a:rPr lang="en-US" sz="7200">
                <a:solidFill>
                  <a:srgbClr val="FFD966"/>
                </a:solidFill>
                <a:latin typeface="Arial" charset="0"/>
                <a:ea typeface="Arial" charset="0"/>
                <a:cs typeface="Arial" charset="0"/>
                <a:sym typeface="Cabin"/>
              </a:rPr>
              <a:t>W</a:t>
            </a:r>
            <a:r>
              <a:rPr lang="en-US" sz="7200" u="none" strike="noStrike" cap="none">
                <a:solidFill>
                  <a:srgbClr val="FFD966"/>
                </a:solidFill>
                <a:latin typeface="Arial" charset="0"/>
                <a:ea typeface="Arial" charset="0"/>
                <a:cs typeface="Arial" charset="0"/>
                <a:sym typeface="Cabin"/>
              </a:rPr>
              <a:t>e Say?</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Elements of Python</a:t>
            </a:r>
          </a:p>
        </p:txBody>
      </p:sp>
      <p:sp>
        <p:nvSpPr>
          <p:cNvPr id="489" name="Shape 489"/>
          <p:cNvSpPr txBox="1">
            <a:spLocks noGrp="1"/>
          </p:cNvSpPr>
          <p:nvPr>
            <p:ph type="body" idx="1"/>
          </p:nvPr>
        </p:nvSpPr>
        <p:spPr>
          <a:xfrm>
            <a:off x="812800" y="2133600"/>
            <a:ext cx="14630400" cy="4374893"/>
          </a:xfrm>
          <a:prstGeom prst="rect">
            <a:avLst/>
          </a:prstGeom>
          <a:noFill/>
          <a:ln>
            <a:noFill/>
          </a:ln>
        </p:spPr>
        <p:txBody>
          <a:bodyPr lIns="38100" tIns="38100" rIns="38100" bIns="38100" anchor="ctr" anchorCtr="0">
            <a:noAutofit/>
          </a:bodyPr>
          <a:lstStyle/>
          <a:p>
            <a:pPr marL="787400" marR="0" lvl="0" indent="-571500" algn="l" rtl="0">
              <a:lnSpc>
                <a:spcPct val="100000"/>
              </a:lnSpc>
              <a:spcBef>
                <a:spcPts val="0"/>
              </a:spcBef>
              <a:spcAft>
                <a:spcPts val="0"/>
              </a:spcAft>
              <a:buClr>
                <a:schemeClr val="lt1"/>
              </a:buClr>
              <a:buSzPct val="171000"/>
              <a:buFont typeface="Arial"/>
              <a:buChar char="•"/>
            </a:pPr>
            <a:r>
              <a:rPr lang="en-US" sz="3600" u="none" strike="noStrike" cap="none">
                <a:solidFill>
                  <a:srgbClr val="FFFF00"/>
                </a:solidFill>
                <a:latin typeface="Arial" charset="0"/>
                <a:ea typeface="Arial" charset="0"/>
                <a:cs typeface="Arial" charset="0"/>
                <a:sym typeface="Cabin"/>
              </a:rPr>
              <a:t>Vocabulary / Words</a:t>
            </a:r>
            <a:r>
              <a:rPr lang="en-US" sz="3600" u="none" strike="noStrike" cap="none">
                <a:solidFill>
                  <a:schemeClr val="lt1"/>
                </a:solidFill>
                <a:latin typeface="Arial" charset="0"/>
                <a:ea typeface="Arial" charset="0"/>
                <a:cs typeface="Arial" charset="0"/>
                <a:sym typeface="Cabin"/>
              </a:rPr>
              <a:t> - Variables and Reserved words (Chapter 2)</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Sentence structure</a:t>
            </a:r>
            <a:r>
              <a:rPr lang="en-US" sz="3600" u="none" strike="noStrike" cap="none">
                <a:solidFill>
                  <a:schemeClr val="lt1"/>
                </a:solidFill>
                <a:latin typeface="Arial" charset="0"/>
                <a:ea typeface="Arial" charset="0"/>
                <a:cs typeface="Arial" charset="0"/>
                <a:sym typeface="Cabin"/>
              </a:rPr>
              <a:t> - valid syntax patterns (Chapters 3-5)</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Story structure</a:t>
            </a:r>
            <a:r>
              <a:rPr lang="en-US" sz="3600" u="none" strike="noStrike" cap="none">
                <a:solidFill>
                  <a:schemeClr val="lt1"/>
                </a:solidFill>
                <a:latin typeface="Arial" charset="0"/>
                <a:ea typeface="Arial" charset="0"/>
                <a:cs typeface="Arial" charset="0"/>
                <a:sym typeface="Cabin"/>
              </a:rPr>
              <a:t> - constructing a program for a purpose</a:t>
            </a: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419418" y="736781"/>
            <a:ext cx="9839008" cy="7568120"/>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00FF00"/>
                </a:solidFill>
                <a:latin typeface="Courier"/>
                <a:ea typeface="Courier"/>
                <a:cs typeface="Courier"/>
                <a:sym typeface="Courier New"/>
              </a:rPr>
              <a:t>name = </a:t>
            </a:r>
            <a:r>
              <a:rPr lang="en-US" sz="2800" dirty="0" smtClean="0">
                <a:solidFill>
                  <a:srgbClr val="00FF00"/>
                </a:solidFill>
                <a:latin typeface="Courier"/>
                <a:ea typeface="Courier"/>
                <a:cs typeface="Courier"/>
                <a:sym typeface="Courier New"/>
              </a:rPr>
              <a:t>input(</a:t>
            </a:r>
            <a:r>
              <a:rPr lang="en-US" sz="2800" dirty="0">
                <a:solidFill>
                  <a:srgbClr val="00FF00"/>
                </a:solidFill>
                <a:latin typeface="Courier"/>
                <a:ea typeface="Courier"/>
                <a:cs typeface="Courier"/>
                <a:sym typeface="Courier New"/>
              </a:rPr>
              <a:t>'Enter file:')</a:t>
            </a:r>
          </a:p>
          <a:p>
            <a:pPr lvl="0">
              <a:buClr>
                <a:srgbClr val="00FF00"/>
              </a:buClr>
              <a:buSzPct val="25000"/>
            </a:pPr>
            <a:r>
              <a:rPr lang="en-US" sz="2800" dirty="0">
                <a:solidFill>
                  <a:srgbClr val="00FF00"/>
                </a:solidFill>
                <a:latin typeface="Courier"/>
                <a:ea typeface="Courier"/>
                <a:cs typeface="Courier"/>
                <a:sym typeface="Courier New"/>
              </a:rPr>
              <a:t>handle = open(name)</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00FF"/>
                </a:solidFill>
                <a:latin typeface="Courier"/>
                <a:ea typeface="Courier"/>
                <a:cs typeface="Courier"/>
                <a:sym typeface="Courier New"/>
              </a:rPr>
              <a:t>counts = </a:t>
            </a:r>
            <a:r>
              <a:rPr lang="en-US" sz="2800" dirty="0" err="1">
                <a:solidFill>
                  <a:srgbClr val="FF00FF"/>
                </a:solidFill>
                <a:latin typeface="Courier"/>
                <a:ea typeface="Courier"/>
                <a:cs typeface="Courier"/>
                <a:sym typeface="Courier New"/>
              </a:rPr>
              <a:t>dict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for line in handle:</a:t>
            </a:r>
          </a:p>
          <a:p>
            <a:pPr lvl="0">
              <a:buClr>
                <a:srgbClr val="00FF00"/>
              </a:buClr>
              <a:buSzPct val="25000"/>
            </a:pPr>
            <a:r>
              <a:rPr lang="en-US" sz="2800" dirty="0">
                <a:solidFill>
                  <a:srgbClr val="FF00FF"/>
                </a:solidFill>
                <a:latin typeface="Courier"/>
                <a:ea typeface="Courier"/>
                <a:cs typeface="Courier"/>
                <a:sym typeface="Courier New"/>
              </a:rPr>
              <a:t>    words = </a:t>
            </a:r>
            <a:r>
              <a:rPr lang="en-US" sz="2800" dirty="0" err="1">
                <a:solidFill>
                  <a:srgbClr val="FF00FF"/>
                </a:solidFill>
                <a:latin typeface="Courier"/>
                <a:ea typeface="Courier"/>
                <a:cs typeface="Courier"/>
                <a:sym typeface="Courier New"/>
              </a:rPr>
              <a:t>line.split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    for word in words:</a:t>
            </a:r>
          </a:p>
          <a:p>
            <a:pPr lvl="0">
              <a:buClr>
                <a:srgbClr val="00FF00"/>
              </a:buClr>
              <a:buSzPct val="25000"/>
            </a:pPr>
            <a:r>
              <a:rPr lang="en-US" sz="2800" dirty="0">
                <a:solidFill>
                  <a:srgbClr val="FF00FF"/>
                </a:solidFill>
                <a:latin typeface="Courier"/>
                <a:ea typeface="Courier"/>
                <a:cs typeface="Courier"/>
                <a:sym typeface="Courier New"/>
              </a:rPr>
              <a:t>        counts[word] = </a:t>
            </a:r>
            <a:r>
              <a:rPr lang="en-US" sz="2800" dirty="0" err="1">
                <a:solidFill>
                  <a:srgbClr val="FF00FF"/>
                </a:solidFill>
                <a:latin typeface="Courier"/>
                <a:ea typeface="Courier"/>
                <a:cs typeface="Courier"/>
                <a:sym typeface="Courier New"/>
              </a:rPr>
              <a:t>counts.get</a:t>
            </a:r>
            <a:r>
              <a:rPr lang="en-US" sz="2800" dirty="0">
                <a:solidFill>
                  <a:srgbClr val="FF00FF"/>
                </a:solidFill>
                <a:latin typeface="Courier"/>
                <a:ea typeface="Courier"/>
                <a:cs typeface="Courier"/>
                <a:sym typeface="Courier New"/>
              </a:rPr>
              <a:t>(word,0)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a:solidFill>
                  <a:srgbClr val="00FFFF"/>
                </a:solidFill>
                <a:latin typeface="Courier"/>
                <a:ea typeface="Courier"/>
                <a:cs typeface="Courier"/>
                <a:sym typeface="Courier New"/>
              </a:rPr>
              <a:t>for </a:t>
            </a:r>
            <a:r>
              <a:rPr lang="en-US" sz="2800" dirty="0" err="1">
                <a:solidFill>
                  <a:srgbClr val="00FFFF"/>
                </a:solidFill>
                <a:latin typeface="Courier"/>
                <a:ea typeface="Courier"/>
                <a:cs typeface="Courier"/>
                <a:sym typeface="Courier New"/>
              </a:rPr>
              <a:t>word,count</a:t>
            </a:r>
            <a:r>
              <a:rPr lang="en-US" sz="2800" dirty="0">
                <a:solidFill>
                  <a:srgbClr val="00FFFF"/>
                </a:solidFill>
                <a:latin typeface="Courier"/>
                <a:ea typeface="Courier"/>
                <a:cs typeface="Courier"/>
                <a:sym typeface="Courier New"/>
              </a:rPr>
              <a:t> in </a:t>
            </a:r>
            <a:r>
              <a:rPr lang="en-US" sz="2800" dirty="0" err="1">
                <a:solidFill>
                  <a:srgbClr val="00FFFF"/>
                </a:solidFill>
                <a:latin typeface="Courier"/>
                <a:ea typeface="Courier"/>
                <a:cs typeface="Courier"/>
                <a:sym typeface="Courier New"/>
              </a:rPr>
              <a:t>counts.items</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if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is None or count &gt;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word</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count</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7F00"/>
                </a:solidFill>
                <a:latin typeface="Courier"/>
                <a:ea typeface="Courier"/>
                <a:cs typeface="Courier"/>
                <a:sym typeface="Courier New"/>
              </a:rPr>
              <a:t>print(</a:t>
            </a:r>
            <a:r>
              <a:rPr lang="en-US" sz="2800" dirty="0" err="1">
                <a:solidFill>
                  <a:srgbClr val="FF7F00"/>
                </a:solidFill>
                <a:latin typeface="Courier"/>
                <a:ea typeface="Courier"/>
                <a:cs typeface="Courier"/>
                <a:sym typeface="Courier New"/>
              </a:rPr>
              <a:t>bigword</a:t>
            </a:r>
            <a:r>
              <a:rPr lang="en-US" sz="2800" dirty="0">
                <a:solidFill>
                  <a:srgbClr val="FF7F00"/>
                </a:solidFill>
                <a:latin typeface="Courier"/>
                <a:ea typeface="Courier"/>
                <a:cs typeface="Courier"/>
                <a:sym typeface="Courier New"/>
              </a:rPr>
              <a:t>, </a:t>
            </a:r>
            <a:r>
              <a:rPr lang="en-US" sz="2800" dirty="0" err="1">
                <a:solidFill>
                  <a:srgbClr val="FF7F00"/>
                </a:solidFill>
                <a:latin typeface="Courier"/>
                <a:ea typeface="Courier"/>
                <a:cs typeface="Courier"/>
                <a:sym typeface="Courier New"/>
              </a:rPr>
              <a:t>bigcount</a:t>
            </a:r>
            <a:r>
              <a:rPr lang="en-US" sz="2800" dirty="0">
                <a:solidFill>
                  <a:srgbClr val="FF7F00"/>
                </a:solidFill>
                <a:latin typeface="Courier"/>
                <a:ea typeface="Courier"/>
                <a:cs typeface="Courier"/>
                <a:sym typeface="Courier New"/>
              </a:rPr>
              <a:t>)</a:t>
            </a:r>
          </a:p>
        </p:txBody>
      </p:sp>
      <p:sp>
        <p:nvSpPr>
          <p:cNvPr id="495" name="Shape 495"/>
          <p:cNvSpPr txBox="1"/>
          <p:nvPr/>
        </p:nvSpPr>
        <p:spPr>
          <a:xfrm>
            <a:off x="10840734" y="4690623"/>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496" name="Shape 496"/>
          <p:cNvSpPr txBox="1"/>
          <p:nvPr/>
        </p:nvSpPr>
        <p:spPr>
          <a:xfrm>
            <a:off x="10258426" y="1496303"/>
            <a:ext cx="4813299" cy="2590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300" u="none" strike="noStrike" cap="none" dirty="0">
                <a:solidFill>
                  <a:schemeClr val="lt1"/>
                </a:solidFill>
                <a:latin typeface="Arial" charset="0"/>
                <a:ea typeface="Arial" charset="0"/>
                <a:cs typeface="Arial" charset="0"/>
                <a:sym typeface="Cabin"/>
              </a:rPr>
              <a:t>A short </a:t>
            </a:r>
            <a:r>
              <a:rPr lang="en-US" sz="4300" b="0" i="0" u="none" strike="noStrike" cap="none" dirty="0">
                <a:solidFill>
                  <a:schemeClr val="lt1"/>
                </a:solidFill>
                <a:latin typeface="Arial"/>
                <a:ea typeface="Arial"/>
                <a:cs typeface="Arial"/>
                <a:sym typeface="Arial"/>
              </a:rPr>
              <a:t>“</a:t>
            </a:r>
            <a:r>
              <a:rPr lang="en-US" sz="4300" dirty="0">
                <a:solidFill>
                  <a:schemeClr val="lt1"/>
                </a:solidFill>
                <a:latin typeface="Arial" charset="0"/>
                <a:ea typeface="Arial" charset="0"/>
                <a:cs typeface="Arial" charset="0"/>
                <a:sym typeface="Cabin"/>
              </a:rPr>
              <a:t>s</a:t>
            </a:r>
            <a:r>
              <a:rPr lang="en-US" sz="4300" u="none" strike="noStrike" cap="none" dirty="0">
                <a:solidFill>
                  <a:schemeClr val="lt1"/>
                </a:solidFill>
                <a:latin typeface="Arial" charset="0"/>
                <a:ea typeface="Arial" charset="0"/>
                <a:cs typeface="Arial" charset="0"/>
                <a:sym typeface="Cabin"/>
              </a:rPr>
              <a:t>tory</a:t>
            </a:r>
            <a:r>
              <a:rPr lang="en-US" sz="4300" b="0" i="0" u="none" strike="noStrike" cap="none" dirty="0">
                <a:solidFill>
                  <a:schemeClr val="lt1"/>
                </a:solidFill>
                <a:latin typeface="Arial"/>
                <a:ea typeface="Arial"/>
                <a:cs typeface="Arial"/>
                <a:sym typeface="Arial"/>
              </a:rPr>
              <a:t>”</a:t>
            </a:r>
            <a:r>
              <a:rPr lang="en-US" sz="4300" u="none" strike="noStrike" cap="none" dirty="0">
                <a:solidFill>
                  <a:schemeClr val="lt1"/>
                </a:solidFill>
                <a:latin typeface="Arial" charset="0"/>
                <a:ea typeface="Arial" charset="0"/>
                <a:cs typeface="Arial" charset="0"/>
                <a:sym typeface="Cabin"/>
              </a:rPr>
              <a:t> about how to count words in a file in Python</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Reserved Words</a:t>
            </a:r>
          </a:p>
        </p:txBody>
      </p:sp>
      <p:sp>
        <p:nvSpPr>
          <p:cNvPr id="502" name="Shape 502"/>
          <p:cNvSpPr txBox="1">
            <a:spLocks noGrp="1"/>
          </p:cNvSpPr>
          <p:nvPr>
            <p:ph type="body" idx="1"/>
          </p:nvPr>
        </p:nvSpPr>
        <p:spPr>
          <a:xfrm>
            <a:off x="1298892" y="2529191"/>
            <a:ext cx="14144308" cy="1186775"/>
          </a:xfrm>
          <a:prstGeom prst="rect">
            <a:avLst/>
          </a:prstGeom>
          <a:noFill/>
          <a:ln>
            <a:noFill/>
          </a:ln>
        </p:spPr>
        <p:txBody>
          <a:bodyPr lIns="38100" tIns="38100" rIns="38100" bIns="38100" anchor="t"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a:solidFill>
                  <a:schemeClr val="lt1"/>
                </a:solidFill>
                <a:latin typeface="Arial" charset="0"/>
                <a:ea typeface="Arial" charset="0"/>
                <a:cs typeface="Arial" charset="0"/>
                <a:sym typeface="Cabin"/>
              </a:rPr>
              <a:t>You</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cannot</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use </a:t>
            </a:r>
            <a:r>
              <a:rPr lang="en-US" sz="3600" u="none" strike="noStrike" cap="none">
                <a:solidFill>
                  <a:srgbClr val="FFFF00"/>
                </a:solidFill>
                <a:latin typeface="Arial" charset="0"/>
                <a:ea typeface="Arial" charset="0"/>
                <a:cs typeface="Arial" charset="0"/>
                <a:sym typeface="Cabin"/>
              </a:rPr>
              <a:t>reserved words</a:t>
            </a:r>
            <a:r>
              <a:rPr lang="en-US" sz="3600" u="none" strike="noStrike" cap="none">
                <a:solidFill>
                  <a:schemeClr val="lt1"/>
                </a:solidFill>
                <a:latin typeface="Arial" charset="0"/>
                <a:ea typeface="Arial" charset="0"/>
                <a:cs typeface="Arial" charset="0"/>
                <a:sym typeface="Cabin"/>
              </a:rPr>
              <a:t> as variable names / identifiers</a:t>
            </a:r>
          </a:p>
        </p:txBody>
      </p:sp>
      <p:sp>
        <p:nvSpPr>
          <p:cNvPr id="503" name="Shape 503"/>
          <p:cNvSpPr txBox="1"/>
          <p:nvPr/>
        </p:nvSpPr>
        <p:spPr>
          <a:xfrm>
            <a:off x="3346315" y="3482501"/>
            <a:ext cx="10369686" cy="4182269"/>
          </a:xfrm>
          <a:prstGeom prst="rect">
            <a:avLst/>
          </a:prstGeom>
          <a:noFill/>
          <a:ln>
            <a:noFill/>
          </a:ln>
        </p:spPr>
        <p:txBody>
          <a:bodyPr lIns="0" tIns="0" rIns="0" bIns="0" anchor="ctr" anchorCtr="0">
            <a:noAutofit/>
          </a:bodyPr>
          <a:lstStyle/>
          <a:p>
            <a:pPr lvl="0">
              <a:buClr>
                <a:srgbClr val="FFFF00"/>
              </a:buClr>
              <a:buSzPct val="25000"/>
            </a:pPr>
            <a:r>
              <a:rPr lang="de-DE" sz="3200" dirty="0" err="1" smtClean="0">
                <a:solidFill>
                  <a:srgbClr val="FFFF00"/>
                </a:solidFill>
                <a:latin typeface="Courier" charset="0"/>
                <a:ea typeface="Courier" charset="0"/>
                <a:cs typeface="Courier" charset="0"/>
                <a:sym typeface="Cabin"/>
              </a:rPr>
              <a:t>False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class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return</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is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finally</a:t>
            </a:r>
            <a:r>
              <a:rPr lang="de-DE" sz="3200" dirty="0" smtClean="0">
                <a:solidFill>
                  <a:srgbClr val="FFFF00"/>
                </a:solidFill>
                <a:latin typeface="Courier" charset="0"/>
                <a:ea typeface="Courier" charset="0"/>
                <a:cs typeface="Courier" charset="0"/>
                <a:sym typeface="Cabin"/>
              </a:rPr>
              <a:t> </a:t>
            </a:r>
          </a:p>
          <a:p>
            <a:pPr lvl="0">
              <a:buClr>
                <a:srgbClr val="FFFF00"/>
              </a:buClr>
              <a:buSzPct val="25000"/>
            </a:pPr>
            <a:r>
              <a:rPr lang="de-DE" sz="3200" dirty="0" smtClean="0">
                <a:solidFill>
                  <a:srgbClr val="FFFF00"/>
                </a:solidFill>
                <a:latin typeface="Courier" charset="0"/>
                <a:ea typeface="Courier" charset="0"/>
                <a:cs typeface="Courier" charset="0"/>
                <a:sym typeface="Cabin"/>
              </a:rPr>
              <a:t>None 	</a:t>
            </a:r>
            <a:r>
              <a:rPr lang="de-DE" sz="3200" dirty="0" err="1" smtClean="0">
                <a:solidFill>
                  <a:srgbClr val="FFFF00"/>
                </a:solidFill>
                <a:latin typeface="Courier" charset="0"/>
                <a:ea typeface="Courier" charset="0"/>
                <a:cs typeface="Courier" charset="0"/>
                <a:sym typeface="Cabin"/>
              </a:rPr>
              <a:t>if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for</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lambda</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continue</a:t>
            </a:r>
            <a:r>
              <a:rPr lang="de-DE" sz="3200" dirty="0" smtClean="0">
                <a:solidFill>
                  <a:srgbClr val="FFFF00"/>
                </a:solidFill>
                <a:latin typeface="Courier" charset="0"/>
                <a:ea typeface="Courier" charset="0"/>
                <a:cs typeface="Courier" charset="0"/>
                <a:sym typeface="Cabin"/>
              </a:rPr>
              <a:t> </a:t>
            </a:r>
          </a:p>
          <a:p>
            <a:pPr lvl="0">
              <a:buClr>
                <a:srgbClr val="FFFF00"/>
              </a:buClr>
              <a:buSzPct val="25000"/>
            </a:pPr>
            <a:r>
              <a:rPr lang="de-DE" sz="3200" dirty="0" smtClean="0">
                <a:solidFill>
                  <a:srgbClr val="FFFF00"/>
                </a:solidFill>
                <a:latin typeface="Courier" charset="0"/>
                <a:ea typeface="Courier" charset="0"/>
                <a:cs typeface="Courier" charset="0"/>
                <a:sym typeface="Cabin"/>
              </a:rPr>
              <a:t>True 	</a:t>
            </a:r>
            <a:r>
              <a:rPr lang="de-DE" sz="3200" dirty="0" err="1" smtClean="0">
                <a:solidFill>
                  <a:srgbClr val="FFFF00"/>
                </a:solidFill>
                <a:latin typeface="Courier" charset="0"/>
                <a:ea typeface="Courier" charset="0"/>
                <a:cs typeface="Courier" charset="0"/>
                <a:sym typeface="Cabin"/>
              </a:rPr>
              <a:t>def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from</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while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nonlocal</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and</a:t>
            </a:r>
            <a:r>
              <a:rPr lang="de-DE" sz="3200" dirty="0" smtClean="0">
                <a:solidFill>
                  <a:srgbClr val="FFFF00"/>
                </a:solidFill>
                <a:latin typeface="Courier" charset="0"/>
                <a:ea typeface="Courier" charset="0"/>
                <a:cs typeface="Courier" charset="0"/>
                <a:sym typeface="Cabin"/>
              </a:rPr>
              <a:t> 	del 	global 	not 	</a:t>
            </a:r>
            <a:r>
              <a:rPr lang="de-DE" sz="3200" dirty="0" err="1" smtClean="0">
                <a:solidFill>
                  <a:srgbClr val="FFFF00"/>
                </a:solidFill>
                <a:latin typeface="Courier" charset="0"/>
                <a:ea typeface="Courier" charset="0"/>
                <a:cs typeface="Courier" charset="0"/>
                <a:sym typeface="Cabin"/>
              </a:rPr>
              <a:t>with</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elif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try</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or</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yield</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assert</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else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import</a:t>
            </a:r>
            <a:r>
              <a:rPr lang="de-DE" sz="3200" dirty="0" smtClean="0">
                <a:solidFill>
                  <a:srgbClr val="FFFF00"/>
                </a:solidFill>
                <a:latin typeface="Courier" charset="0"/>
                <a:ea typeface="Courier" charset="0"/>
                <a:cs typeface="Courier" charset="0"/>
                <a:sym typeface="Cabin"/>
              </a:rPr>
              <a:t> 	pass</a:t>
            </a:r>
          </a:p>
          <a:p>
            <a:pPr lvl="0">
              <a:buClr>
                <a:srgbClr val="FFFF00"/>
              </a:buClr>
              <a:buSzPct val="25000"/>
            </a:pPr>
            <a:r>
              <a:rPr lang="de-DE" sz="3200" dirty="0" smtClean="0">
                <a:solidFill>
                  <a:srgbClr val="FFFF00"/>
                </a:solidFill>
                <a:latin typeface="Courier" charset="0"/>
                <a:ea typeface="Courier" charset="0"/>
                <a:cs typeface="Courier" charset="0"/>
                <a:sym typeface="Cabin"/>
              </a:rPr>
              <a:t>break 	</a:t>
            </a:r>
            <a:r>
              <a:rPr lang="de-DE" sz="3200" dirty="0" err="1" smtClean="0">
                <a:solidFill>
                  <a:srgbClr val="FFFF00"/>
                </a:solidFill>
                <a:latin typeface="Courier" charset="0"/>
                <a:ea typeface="Courier" charset="0"/>
                <a:cs typeface="Courier" charset="0"/>
                <a:sym typeface="Cabin"/>
              </a:rPr>
              <a:t>except</a:t>
            </a:r>
            <a:r>
              <a:rPr lang="de-DE" sz="3200" dirty="0" smtClean="0">
                <a:solidFill>
                  <a:srgbClr val="FFFF00"/>
                </a:solidFill>
                <a:latin typeface="Courier" charset="0"/>
                <a:ea typeface="Courier" charset="0"/>
                <a:cs typeface="Courier" charset="0"/>
                <a:sym typeface="Cabin"/>
              </a:rPr>
              <a:t> 	in 		</a:t>
            </a:r>
            <a:r>
              <a:rPr lang="de-DE" sz="3200" dirty="0" err="1" smtClean="0">
                <a:solidFill>
                  <a:srgbClr val="FFFF00"/>
                </a:solidFill>
                <a:latin typeface="Courier" charset="0"/>
                <a:ea typeface="Courier" charset="0"/>
                <a:cs typeface="Courier" charset="0"/>
                <a:sym typeface="Cabin"/>
              </a:rPr>
              <a:t>raise</a:t>
            </a:r>
            <a:endParaRPr lang="en-US" sz="3200" u="none" strike="noStrike" cap="none" dirty="0">
              <a:solidFill>
                <a:srgbClr val="FFFF00"/>
              </a:solidFill>
              <a:latin typeface="Courier" charset="0"/>
              <a:ea typeface="Courier" charset="0"/>
              <a:cs typeface="Courier" charset="0"/>
              <a:sym typeface="Cabin"/>
            </a:endParaRP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charset="0"/>
                <a:ea typeface="Arial" charset="0"/>
                <a:cs typeface="Arial" charset="0"/>
                <a:sym typeface="Cabin"/>
              </a:rPr>
              <a:t>Sentences or Lines</a:t>
            </a:r>
          </a:p>
        </p:txBody>
      </p:sp>
      <p:sp>
        <p:nvSpPr>
          <p:cNvPr id="509" name="Shape 509"/>
          <p:cNvSpPr txBox="1"/>
          <p:nvPr/>
        </p:nvSpPr>
        <p:spPr>
          <a:xfrm>
            <a:off x="1554125" y="27303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a:buClr>
                <a:srgbClr val="FFFF00"/>
              </a:buClr>
              <a:buSzPct val="25000"/>
            </a:pPr>
            <a:r>
              <a:rPr lang="en-US" sz="4800" dirty="0">
                <a:solidFill>
                  <a:srgbClr val="FFFF00"/>
                </a:solidFill>
                <a:latin typeface="Courier"/>
                <a:ea typeface="Courier"/>
                <a:cs typeface="Courier"/>
                <a:sym typeface="Courier New"/>
              </a:rPr>
              <a:t>print(</a:t>
            </a:r>
            <a:r>
              <a:rPr lang="en-US" sz="4800" dirty="0">
                <a:solidFill>
                  <a:srgbClr val="FF9900"/>
                </a:solidFill>
                <a:latin typeface="Courier"/>
                <a:ea typeface="Courier"/>
                <a:cs typeface="Courier"/>
                <a:sym typeface="Courier New"/>
              </a:rPr>
              <a:t>x</a:t>
            </a:r>
            <a:r>
              <a:rPr lang="en-US" sz="4800" dirty="0" smtClean="0">
                <a:solidFill>
                  <a:srgbClr val="FFFF00"/>
                </a:solidFill>
                <a:latin typeface="Courier"/>
                <a:ea typeface="Courier"/>
                <a:cs typeface="Courier"/>
                <a:sym typeface="Courier New"/>
              </a:rPr>
              <a:t>)</a:t>
            </a:r>
            <a:endParaRPr lang="en-US" sz="4800" dirty="0">
              <a:solidFill>
                <a:srgbClr val="FFFF00"/>
              </a:solidFill>
              <a:latin typeface="Courier"/>
              <a:ea typeface="Courier"/>
              <a:cs typeface="Courier"/>
              <a:sym typeface="Courier New"/>
            </a:endParaRPr>
          </a:p>
        </p:txBody>
      </p:sp>
      <p:sp>
        <p:nvSpPr>
          <p:cNvPr id="510" name="Shape 510"/>
          <p:cNvSpPr txBox="1"/>
          <p:nvPr/>
        </p:nvSpPr>
        <p:spPr>
          <a:xfrm>
            <a:off x="1322915" y="7037422"/>
            <a:ext cx="234149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u="none" strike="noStrike" cap="none">
                <a:solidFill>
                  <a:srgbClr val="FF9900"/>
                </a:solidFill>
                <a:latin typeface="Arial" charset="0"/>
                <a:ea typeface="Arial" charset="0"/>
                <a:cs typeface="Arial" charset="0"/>
                <a:sym typeface="Cabin"/>
              </a:rPr>
              <a:t>Variable</a:t>
            </a:r>
          </a:p>
        </p:txBody>
      </p:sp>
      <p:sp>
        <p:nvSpPr>
          <p:cNvPr id="511" name="Shape 511"/>
          <p:cNvSpPr txBox="1"/>
          <p:nvPr/>
        </p:nvSpPr>
        <p:spPr>
          <a:xfrm>
            <a:off x="4696365" y="7037422"/>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a:solidFill>
                  <a:srgbClr val="FFFFFF"/>
                </a:solidFill>
                <a:latin typeface="Arial" charset="0"/>
                <a:ea typeface="Arial" charset="0"/>
                <a:cs typeface="Arial" charset="0"/>
                <a:sym typeface="Cabin"/>
              </a:rPr>
              <a:t>Operator</a:t>
            </a:r>
          </a:p>
        </p:txBody>
      </p:sp>
      <p:sp>
        <p:nvSpPr>
          <p:cNvPr id="512" name="Shape 512"/>
          <p:cNvSpPr txBox="1"/>
          <p:nvPr/>
        </p:nvSpPr>
        <p:spPr>
          <a:xfrm>
            <a:off x="8080915" y="7088222"/>
            <a:ext cx="23368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4200" u="none" strike="noStrike" cap="none">
                <a:solidFill>
                  <a:srgbClr val="00FFFF"/>
                </a:solidFill>
                <a:latin typeface="Arial" charset="0"/>
                <a:ea typeface="Arial" charset="0"/>
                <a:cs typeface="Arial" charset="0"/>
                <a:sym typeface="Cabin"/>
              </a:rPr>
              <a:t>Constant</a:t>
            </a:r>
          </a:p>
        </p:txBody>
      </p:sp>
      <p:sp>
        <p:nvSpPr>
          <p:cNvPr id="513" name="Shape 513"/>
          <p:cNvSpPr txBox="1"/>
          <p:nvPr/>
        </p:nvSpPr>
        <p:spPr>
          <a:xfrm>
            <a:off x="11728990" y="7088222"/>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u="none" strike="noStrike" cap="none" smtClean="0">
                <a:solidFill>
                  <a:srgbClr val="FFFF00"/>
                </a:solidFill>
                <a:latin typeface="Arial" charset="0"/>
                <a:ea typeface="Arial" charset="0"/>
                <a:cs typeface="Arial" charset="0"/>
                <a:sym typeface="Cabin"/>
              </a:rPr>
              <a:t>Function</a:t>
            </a:r>
            <a:endParaRPr lang="en-US" sz="4200" u="none" strike="noStrike" cap="none" dirty="0">
              <a:solidFill>
                <a:srgbClr val="FFFF00"/>
              </a:solidFill>
              <a:latin typeface="Arial" charset="0"/>
              <a:ea typeface="Arial" charset="0"/>
              <a:cs typeface="Arial" charset="0"/>
              <a:sym typeface="Cabin"/>
            </a:endParaRPr>
          </a:p>
        </p:txBody>
      </p:sp>
      <p:sp>
        <p:nvSpPr>
          <p:cNvPr id="514" name="Shape 514"/>
          <p:cNvSpPr txBox="1"/>
          <p:nvPr/>
        </p:nvSpPr>
        <p:spPr>
          <a:xfrm>
            <a:off x="7213599" y="2717800"/>
            <a:ext cx="887594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Assignment </a:t>
            </a:r>
            <a:r>
              <a:rPr lang="en-US" sz="5400" dirty="0">
                <a:solidFill>
                  <a:schemeClr val="lt1"/>
                </a:solidFill>
                <a:latin typeface="Arial" charset="0"/>
                <a:ea typeface="Arial" charset="0"/>
                <a:cs typeface="Arial" charset="0"/>
                <a:sym typeface="Cabin"/>
              </a:rPr>
              <a:t>s</a:t>
            </a:r>
            <a:r>
              <a:rPr lang="en-US" sz="5400" u="none" strike="noStrike" cap="none" dirty="0">
                <a:solidFill>
                  <a:schemeClr val="lt1"/>
                </a:solidFill>
                <a:latin typeface="Arial" charset="0"/>
                <a:ea typeface="Arial" charset="0"/>
                <a:cs typeface="Arial" charset="0"/>
                <a:sym typeface="Cabin"/>
              </a:rPr>
              <a:t>tatement</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Assignment with expression</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Print statement</a:t>
            </a:r>
          </a:p>
        </p:txBody>
      </p:sp>
      <p:cxnSp>
        <p:nvCxnSpPr>
          <p:cNvPr id="515" name="Shape 515"/>
          <p:cNvCxnSpPr/>
          <p:nvPr/>
        </p:nvCxnSpPr>
        <p:spPr>
          <a:xfrm rot="10800000" flipH="1">
            <a:off x="5308600" y="38862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7340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562662"/>
            <a:ext cx="1330199" cy="173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xfrm>
            <a:off x="1155700" y="2685144"/>
            <a:ext cx="13931900" cy="253637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200" u="none" strike="noStrike" cap="none">
                <a:solidFill>
                  <a:srgbClr val="FFD966"/>
                </a:solidFill>
                <a:latin typeface="Arial" charset="0"/>
                <a:ea typeface="Arial" charset="0"/>
                <a:cs typeface="Arial" charset="0"/>
                <a:sym typeface="Cabin"/>
              </a:rPr>
              <a:t>Programming Paragraphs</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400" u="none" strike="noStrike" cap="none">
                <a:solidFill>
                  <a:srgbClr val="FFD966"/>
                </a:solidFill>
                <a:latin typeface="Arial" charset="0"/>
                <a:ea typeface="Arial" charset="0"/>
                <a:cs typeface="Arial" charset="0"/>
                <a:sym typeface="Cabin"/>
              </a:rPr>
              <a:t>Python Scripts</a:t>
            </a:r>
          </a:p>
        </p:txBody>
      </p:sp>
      <p:sp>
        <p:nvSpPr>
          <p:cNvPr id="528" name="Shape 52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80111" algn="l" rtl="0">
              <a:lnSpc>
                <a:spcPct val="100000"/>
              </a:lnSpc>
              <a:spcBef>
                <a:spcPts val="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Interactive Python is good for experiments and programs of 3-4 lines long.</a:t>
            </a:r>
          </a:p>
          <a:p>
            <a:pPr marL="749300" marR="0" lvl="0" indent="-380111" algn="l" rtl="0">
              <a:lnSpc>
                <a:spcPct val="100000"/>
              </a:lnSpc>
              <a:spcBef>
                <a:spcPts val="3500"/>
              </a:spcBef>
              <a:spcAft>
                <a:spcPts val="0"/>
              </a:spcAft>
              <a:buClr>
                <a:schemeClr val="lt1"/>
              </a:buClr>
              <a:buSzPct val="100000"/>
              <a:buFont typeface="Cabin"/>
              <a:buChar char="•"/>
            </a:pPr>
            <a:r>
              <a:rPr lang="en-US" sz="3400">
                <a:solidFill>
                  <a:schemeClr val="lt1"/>
                </a:solidFill>
                <a:latin typeface="Arial" charset="0"/>
                <a:ea typeface="Arial" charset="0"/>
                <a:cs typeface="Arial" charset="0"/>
                <a:sym typeface="Cabin"/>
              </a:rPr>
              <a:t>M</a:t>
            </a:r>
            <a:r>
              <a:rPr lang="en-US" sz="3400" u="none" strike="noStrike" cap="none">
                <a:solidFill>
                  <a:schemeClr val="lt1"/>
                </a:solidFill>
                <a:latin typeface="Arial" charset="0"/>
                <a:ea typeface="Arial" charset="0"/>
                <a:cs typeface="Arial" charset="0"/>
                <a:sym typeface="Cabin"/>
              </a:rPr>
              <a:t>ost programs are much longer, so we type them into a file and tell </a:t>
            </a:r>
            <a:r>
              <a:rPr lang="en-US" sz="3400">
                <a:solidFill>
                  <a:schemeClr val="lt1"/>
                </a:solidFill>
                <a:latin typeface="Arial" charset="0"/>
                <a:ea typeface="Arial" charset="0"/>
                <a:cs typeface="Arial" charset="0"/>
                <a:sym typeface="Cabin"/>
              </a:rPr>
              <a:t>P</a:t>
            </a:r>
            <a:r>
              <a:rPr lang="en-US" sz="3400" u="none" strike="noStrike" cap="none">
                <a:solidFill>
                  <a:schemeClr val="lt1"/>
                </a:solidFill>
                <a:latin typeface="Arial" charset="0"/>
                <a:ea typeface="Arial" charset="0"/>
                <a:cs typeface="Arial" charset="0"/>
                <a:sym typeface="Cabin"/>
              </a:rPr>
              <a:t>ython to run the commands in the file.</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 a sense, we are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giving Python a script</a:t>
            </a:r>
            <a:r>
              <a:rPr lang="en-US" sz="3400" b="0" i="0" u="none" strike="noStrike" cap="none">
                <a:solidFill>
                  <a:schemeClr val="lt1"/>
                </a:solidFill>
                <a:latin typeface="Arial"/>
                <a:ea typeface="Arial"/>
                <a:cs typeface="Arial"/>
                <a:sym typeface="Arial"/>
              </a:rPr>
              <a:t>”.</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As a convention, we add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.py</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 as the suffix on the end of these files to indicate they contain Python.</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D966"/>
                </a:solidFill>
                <a:latin typeface="Arial" charset="0"/>
                <a:ea typeface="Arial" charset="0"/>
                <a:cs typeface="Arial" charset="0"/>
                <a:sym typeface="Cabin"/>
              </a:rPr>
              <a:t>Interactive versus Script</a:t>
            </a:r>
          </a:p>
        </p:txBody>
      </p:sp>
      <p:sp>
        <p:nvSpPr>
          <p:cNvPr id="539" name="Shape 53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Interactive</a:t>
            </a:r>
          </a:p>
          <a:p>
            <a:pPr marL="508000" marR="0" lvl="1" indent="0" algn="l" rtl="0">
              <a:lnSpc>
                <a:spcPct val="100000"/>
              </a:lnSpc>
              <a:spcBef>
                <a:spcPts val="3500"/>
              </a:spcBef>
              <a:spcAft>
                <a:spcPts val="0"/>
              </a:spcAft>
              <a:buClr>
                <a:schemeClr val="lt1"/>
              </a:buClr>
              <a:buSzPct val="171000"/>
              <a:buNone/>
            </a:pPr>
            <a:r>
              <a:rPr lang="en-US" sz="3400" u="none" strike="noStrike" cap="none">
                <a:solidFill>
                  <a:schemeClr val="lt1"/>
                </a:solidFill>
                <a:latin typeface="Arial" charset="0"/>
                <a:ea typeface="Arial" charset="0"/>
                <a:cs typeface="Arial" charset="0"/>
                <a:sym typeface="Cabin"/>
              </a:rPr>
              <a:t> -  You type directly to Python one line at a time and it responds</a:t>
            </a:r>
          </a:p>
          <a:p>
            <a:pPr marL="749300" marR="0" lvl="0" indent="-533400" algn="l" rtl="0">
              <a:lnSpc>
                <a:spcPct val="100000"/>
              </a:lnSpc>
              <a:spcBef>
                <a:spcPts val="350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Script</a:t>
            </a:r>
          </a:p>
          <a:p>
            <a:pPr marL="508000" marR="0" lvl="1" indent="0" algn="l" rtl="0">
              <a:lnSpc>
                <a:spcPct val="100000"/>
              </a:lnSpc>
              <a:spcBef>
                <a:spcPts val="3500"/>
              </a:spcBef>
              <a:spcAft>
                <a:spcPts val="0"/>
              </a:spcAft>
              <a:buClr>
                <a:schemeClr val="lt1"/>
              </a:buClr>
              <a:buSzPct val="171000"/>
              <a:buNone/>
            </a:pPr>
            <a:r>
              <a:rPr lang="en-US" sz="3400" u="none" strike="noStrike" cap="none">
                <a:solidFill>
                  <a:schemeClr val="lt1"/>
                </a:solidFill>
                <a:latin typeface="Arial" charset="0"/>
                <a:ea typeface="Arial" charset="0"/>
                <a:cs typeface="Arial" charset="0"/>
                <a:sym typeface="Cabin"/>
              </a:rPr>
              <a:t> -  You enter a sequence of statements (lines) into a file using a text  editor and tell Python to execute the statements in the file</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 Steps or Program Flow</a:t>
            </a:r>
          </a:p>
        </p:txBody>
      </p:sp>
      <p:sp>
        <p:nvSpPr>
          <p:cNvPr id="545" name="Shape 54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Like a recipe or installation instructions, a program is a </a:t>
            </a:r>
            <a:r>
              <a:rPr lang="en-US" sz="3600" u="none" strike="noStrike" cap="none" dirty="0">
                <a:solidFill>
                  <a:srgbClr val="FFFF00"/>
                </a:solidFill>
                <a:latin typeface="Arial" charset="0"/>
                <a:ea typeface="Arial" charset="0"/>
                <a:cs typeface="Arial" charset="0"/>
                <a:sym typeface="Cabin"/>
              </a:rPr>
              <a:t>sequence</a:t>
            </a:r>
            <a:r>
              <a:rPr lang="en-US" sz="3600" u="none" strike="noStrike" cap="none" dirty="0">
                <a:solidFill>
                  <a:schemeClr val="lt1"/>
                </a:solidFill>
                <a:latin typeface="Arial" charset="0"/>
                <a:ea typeface="Arial" charset="0"/>
                <a:cs typeface="Arial" charset="0"/>
                <a:sym typeface="Cabin"/>
              </a:rPr>
              <a:t> of steps to be done in order.</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 steps are </a:t>
            </a:r>
            <a:r>
              <a:rPr lang="en-US" sz="3600" u="none" strike="noStrike" cap="none" dirty="0">
                <a:solidFill>
                  <a:srgbClr val="FFFF00"/>
                </a:solidFill>
                <a:latin typeface="Arial" charset="0"/>
                <a:ea typeface="Arial" charset="0"/>
                <a:cs typeface="Arial" charset="0"/>
                <a:sym typeface="Cabin"/>
              </a:rPr>
              <a:t>conditional</a:t>
            </a:r>
            <a:r>
              <a:rPr lang="en-US" sz="3600" u="none" strike="noStrike" cap="none" dirty="0">
                <a:solidFill>
                  <a:schemeClr val="lt1"/>
                </a:solidFill>
                <a:latin typeface="Arial" charset="0"/>
                <a:ea typeface="Arial" charset="0"/>
                <a:cs typeface="Arial" charset="0"/>
                <a:sym typeface="Cabin"/>
              </a:rPr>
              <a:t> - they may be skipped.</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Sometimes a step or group of steps </a:t>
            </a:r>
            <a:r>
              <a:rPr lang="en-US" sz="3600" u="none" strike="noStrike" cap="none" dirty="0" smtClean="0">
                <a:solidFill>
                  <a:schemeClr val="lt1"/>
                </a:solidFill>
                <a:latin typeface="Arial" charset="0"/>
                <a:ea typeface="Arial" charset="0"/>
                <a:cs typeface="Arial" charset="0"/>
                <a:sym typeface="Cabin"/>
              </a:rPr>
              <a:t>is </a:t>
            </a:r>
            <a:r>
              <a:rPr lang="en-US" sz="3600" u="none" strike="noStrike" cap="none" dirty="0">
                <a:solidFill>
                  <a:schemeClr val="lt1"/>
                </a:solidFill>
                <a:latin typeface="Arial" charset="0"/>
                <a:ea typeface="Arial" charset="0"/>
                <a:cs typeface="Arial" charset="0"/>
                <a:sym typeface="Cabin"/>
              </a:rPr>
              <a:t>to be </a:t>
            </a:r>
            <a:r>
              <a:rPr lang="en-US" sz="3600" u="none" strike="noStrike" cap="none" dirty="0">
                <a:solidFill>
                  <a:srgbClr val="FFFF00"/>
                </a:solidFill>
                <a:latin typeface="Arial" charset="0"/>
                <a:ea typeface="Arial" charset="0"/>
                <a:cs typeface="Arial" charset="0"/>
                <a:sym typeface="Cabin"/>
              </a:rPr>
              <a:t>repeated</a:t>
            </a:r>
            <a:r>
              <a:rPr lang="en-US" sz="3600" u="none" strike="noStrike" cap="none" dirty="0">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Sometimes we store a set of steps to be used over and over as needed several places throughout the program (Chapter 4).</a:t>
            </a: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Sequential Steps</a:t>
            </a:r>
          </a:p>
        </p:txBody>
      </p:sp>
      <p:sp>
        <p:nvSpPr>
          <p:cNvPr id="551" name="Shape 551"/>
          <p:cNvSpPr txBox="1"/>
          <p:nvPr/>
        </p:nvSpPr>
        <p:spPr>
          <a:xfrm>
            <a:off x="6582116" y="2826310"/>
            <a:ext cx="3244646" cy="3268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Courier" charset="0"/>
                <a:ea typeface="Courier" charset="0"/>
                <a:cs typeface="Courier" charset="0"/>
                <a:sym typeface="Cabin"/>
              </a:rPr>
              <a:t>x = 2</a:t>
            </a:r>
          </a:p>
          <a:p>
            <a:pPr lvl="0">
              <a:buClr>
                <a:srgbClr val="FFFF00"/>
              </a:buClr>
              <a:buSzPct val="25000"/>
            </a:pPr>
            <a:r>
              <a:rPr lang="en-US" sz="3600" u="none" strike="noStrike" cap="none" dirty="0" smtClean="0">
                <a:solidFill>
                  <a:srgbClr val="FFFF00"/>
                </a:solidFill>
                <a:latin typeface="Courier" charset="0"/>
                <a:ea typeface="Courier" charset="0"/>
                <a:cs typeface="Courier" charset="0"/>
                <a:sym typeface="Cabin"/>
              </a:rPr>
              <a:t>print(</a:t>
            </a:r>
            <a:r>
              <a:rPr lang="en-US" sz="3600" u="none" strike="noStrike" cap="none" dirty="0" smtClean="0">
                <a:solidFill>
                  <a:srgbClr val="00FF00"/>
                </a:solidFill>
                <a:latin typeface="Courier" charset="0"/>
                <a:ea typeface="Courier" charset="0"/>
                <a:cs typeface="Courier" charset="0"/>
                <a:sym typeface="Cabin"/>
              </a:rPr>
              <a:t>x</a:t>
            </a:r>
            <a:r>
              <a:rPr lang="en-US" sz="3600" dirty="0">
                <a:solidFill>
                  <a:srgbClr val="FFFF00"/>
                </a:solidFill>
                <a:latin typeface="Courier" charset="0"/>
                <a:ea typeface="Courier" charset="0"/>
                <a:cs typeface="Courier" charset="0"/>
                <a:sym typeface="Cabin"/>
              </a:rPr>
              <a:t>)</a:t>
            </a:r>
            <a:endParaRPr lang="en-US" sz="36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Courier" charset="0"/>
                <a:ea typeface="Courier" charset="0"/>
                <a:cs typeface="Courier" charset="0"/>
                <a:sym typeface="Cabin"/>
              </a:rPr>
              <a:t>x = x + 2</a:t>
            </a:r>
          </a:p>
          <a:p>
            <a:pPr lvl="0">
              <a:buClr>
                <a:srgbClr val="FFFF00"/>
              </a:buClr>
              <a:buSzPct val="25000"/>
            </a:pPr>
            <a:r>
              <a:rPr lang="en-US" sz="3600" u="none" strike="noStrike" cap="none" dirty="0" smtClean="0">
                <a:solidFill>
                  <a:srgbClr val="FFFF00"/>
                </a:solidFill>
                <a:latin typeface="Courier" charset="0"/>
                <a:ea typeface="Courier" charset="0"/>
                <a:cs typeface="Courier" charset="0"/>
                <a:sym typeface="Cabin"/>
              </a:rPr>
              <a:t>print(</a:t>
            </a:r>
            <a:r>
              <a:rPr lang="en-US" sz="3600" u="none" strike="noStrike" cap="none" dirty="0" smtClean="0">
                <a:solidFill>
                  <a:srgbClr val="00FF00"/>
                </a:solidFill>
                <a:latin typeface="Courier" charset="0"/>
                <a:ea typeface="Courier" charset="0"/>
                <a:cs typeface="Courier" charset="0"/>
                <a:sym typeface="Cabin"/>
              </a:rPr>
              <a:t>x</a:t>
            </a:r>
            <a:r>
              <a:rPr lang="en-US" sz="3600" dirty="0">
                <a:solidFill>
                  <a:srgbClr val="FFFF00"/>
                </a:solidFill>
                <a:latin typeface="Courier" charset="0"/>
                <a:ea typeface="Courier" charset="0"/>
                <a:cs typeface="Courier" charset="0"/>
                <a:sym typeface="Cabin"/>
              </a:rPr>
              <a:t>)</a:t>
            </a:r>
            <a:endParaRPr lang="en-US" sz="3600" u="none" strike="noStrike" cap="none" dirty="0">
              <a:solidFill>
                <a:srgbClr val="00FF00"/>
              </a:solidFill>
              <a:latin typeface="Courier" charset="0"/>
              <a:ea typeface="Courier" charset="0"/>
              <a:cs typeface="Courier" charset="0"/>
              <a:sym typeface="Cabin"/>
            </a:endParaRPr>
          </a:p>
        </p:txBody>
      </p:sp>
      <p:sp>
        <p:nvSpPr>
          <p:cNvPr id="552" name="Shape 552"/>
          <p:cNvSpPr txBox="1"/>
          <p:nvPr/>
        </p:nvSpPr>
        <p:spPr>
          <a:xfrm>
            <a:off x="11812570" y="3325265"/>
            <a:ext cx="1734097" cy="2132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  2</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  4</a:t>
            </a:r>
            <a:endParaRPr lang="en-US" sz="3600" u="none" strike="noStrike" cap="none" dirty="0">
              <a:solidFill>
                <a:srgbClr val="FFFF00"/>
              </a:solidFill>
              <a:latin typeface="Arial" charset="0"/>
              <a:ea typeface="Arial" charset="0"/>
              <a:cs typeface="Arial" charset="0"/>
              <a:sym typeface="Cabin"/>
            </a:endParaRPr>
          </a:p>
        </p:txBody>
      </p:sp>
      <p:sp>
        <p:nvSpPr>
          <p:cNvPr id="553" name="Shape 553"/>
          <p:cNvSpPr txBox="1"/>
          <p:nvPr/>
        </p:nvSpPr>
        <p:spPr>
          <a:xfrm>
            <a:off x="1587500" y="27426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2</a:t>
            </a:r>
          </a:p>
        </p:txBody>
      </p:sp>
      <p:sp>
        <p:nvSpPr>
          <p:cNvPr id="554" name="Shape 554"/>
          <p:cNvSpPr txBox="1"/>
          <p:nvPr/>
        </p:nvSpPr>
        <p:spPr>
          <a:xfrm>
            <a:off x="1587500" y="38475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print(x)</a:t>
            </a:r>
            <a:endParaRPr lang="en-US" sz="3500" u="none" strike="noStrike" cap="none" dirty="0">
              <a:solidFill>
                <a:schemeClr val="lt1"/>
              </a:solidFill>
              <a:latin typeface="Arial" charset="0"/>
              <a:ea typeface="Arial" charset="0"/>
              <a:cs typeface="Arial" charset="0"/>
              <a:sym typeface="Cabin"/>
            </a:endParaRPr>
          </a:p>
        </p:txBody>
      </p:sp>
      <p:cxnSp>
        <p:nvCxnSpPr>
          <p:cNvPr id="555" name="Shape 555"/>
          <p:cNvCxnSpPr/>
          <p:nvPr/>
        </p:nvCxnSpPr>
        <p:spPr>
          <a:xfrm rot="10800000">
            <a:off x="2940049" y="3339707"/>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6" name="Shape 556"/>
          <p:cNvSpPr txBox="1"/>
          <p:nvPr/>
        </p:nvSpPr>
        <p:spPr>
          <a:xfrm>
            <a:off x="1587500" y="4928796"/>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x + 2</a:t>
            </a:r>
          </a:p>
        </p:txBody>
      </p:sp>
      <p:cxnSp>
        <p:nvCxnSpPr>
          <p:cNvPr id="557" name="Shape 557"/>
          <p:cNvCxnSpPr/>
          <p:nvPr/>
        </p:nvCxnSpPr>
        <p:spPr>
          <a:xfrm rot="10800000">
            <a:off x="2940049" y="4436813"/>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8" name="Shape 558"/>
          <p:cNvSpPr txBox="1"/>
          <p:nvPr/>
        </p:nvSpPr>
        <p:spPr>
          <a:xfrm>
            <a:off x="1587500" y="60319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print(x)</a:t>
            </a:r>
            <a:endParaRPr lang="en-US" sz="3500" u="none" strike="noStrike" cap="none" dirty="0">
              <a:solidFill>
                <a:schemeClr val="lt1"/>
              </a:solidFill>
              <a:latin typeface="Arial" charset="0"/>
              <a:ea typeface="Arial" charset="0"/>
              <a:cs typeface="Arial" charset="0"/>
              <a:sym typeface="Cabin"/>
            </a:endParaRPr>
          </a:p>
        </p:txBody>
      </p:sp>
      <p:cxnSp>
        <p:nvCxnSpPr>
          <p:cNvPr id="559" name="Shape 559"/>
          <p:cNvCxnSpPr/>
          <p:nvPr/>
        </p:nvCxnSpPr>
        <p:spPr>
          <a:xfrm rot="10800000">
            <a:off x="2940049" y="5525551"/>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60" name="Shape 560"/>
          <p:cNvCxnSpPr/>
          <p:nvPr/>
        </p:nvCxnSpPr>
        <p:spPr>
          <a:xfrm flipH="1">
            <a:off x="8774349" y="4669277"/>
            <a:ext cx="2762656" cy="72056"/>
          </a:xfrm>
          <a:prstGeom prst="straightConnector1">
            <a:avLst/>
          </a:prstGeom>
          <a:noFill/>
          <a:ln w="50800" cap="rnd" cmpd="sng">
            <a:solidFill>
              <a:srgbClr val="FFFFFF"/>
            </a:solidFill>
            <a:prstDash val="solid"/>
            <a:miter/>
            <a:headEnd type="stealth" w="med" len="med"/>
            <a:tailEnd type="none" w="med" len="med"/>
          </a:ln>
        </p:spPr>
      </p:cxnSp>
      <p:cxnSp>
        <p:nvCxnSpPr>
          <p:cNvPr id="561" name="Shape 561"/>
          <p:cNvCxnSpPr/>
          <p:nvPr/>
        </p:nvCxnSpPr>
        <p:spPr>
          <a:xfrm flipH="1">
            <a:off x="8774349" y="5278965"/>
            <a:ext cx="2783186" cy="613835"/>
          </a:xfrm>
          <a:prstGeom prst="straightConnector1">
            <a:avLst/>
          </a:prstGeom>
          <a:noFill/>
          <a:ln w="50800" cap="rnd" cmpd="sng">
            <a:solidFill>
              <a:srgbClr val="FFFFFF"/>
            </a:solidFill>
            <a:prstDash val="solid"/>
            <a:miter/>
            <a:headEnd type="stealth" w="med" len="med"/>
            <a:tailEnd type="none" w="med" len="med"/>
          </a:ln>
        </p:spPr>
      </p:cxnSp>
      <p:sp>
        <p:nvSpPr>
          <p:cNvPr id="562" name="Shape 562"/>
          <p:cNvSpPr txBox="1"/>
          <p:nvPr/>
        </p:nvSpPr>
        <p:spPr>
          <a:xfrm>
            <a:off x="2054200" y="7227515"/>
            <a:ext cx="12401102"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When a program is running, it flows from one step to the next.  </a:t>
            </a:r>
            <a:r>
              <a:rPr lang="en-US" sz="3300" dirty="0">
                <a:solidFill>
                  <a:schemeClr val="lt1"/>
                </a:solidFill>
                <a:latin typeface="Arial" charset="0"/>
                <a:ea typeface="Arial" charset="0"/>
                <a:cs typeface="Arial" charset="0"/>
                <a:sym typeface="Cabin"/>
              </a:rPr>
              <a:t>A</a:t>
            </a:r>
            <a:r>
              <a:rPr lang="en-US" sz="3300" u="none" strike="noStrike" cap="none" dirty="0">
                <a:solidFill>
                  <a:schemeClr val="lt1"/>
                </a:solidFill>
                <a:latin typeface="Arial" charset="0"/>
                <a:ea typeface="Arial" charset="0"/>
                <a:cs typeface="Arial" charset="0"/>
                <a:sym typeface="Cabin"/>
              </a:rPr>
              <a:t>s programmers, we set up </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paths</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 for the program to follow.</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Users</a:t>
            </a:r>
            <a:r>
              <a:rPr lang="en-US" sz="7600">
                <a:solidFill>
                  <a:srgbClr val="FFD966"/>
                </a:solidFill>
                <a:latin typeface="Arial" charset="0"/>
                <a:ea typeface="Arial" charset="0"/>
                <a:cs typeface="Arial" charset="0"/>
                <a:sym typeface="Cabin"/>
              </a:rPr>
              <a:t> </a:t>
            </a:r>
            <a:r>
              <a:rPr lang="en-US" sz="7600" u="none" strike="noStrike" cap="none">
                <a:solidFill>
                  <a:srgbClr val="FFD966"/>
                </a:solidFill>
                <a:latin typeface="Arial" charset="0"/>
                <a:ea typeface="Arial" charset="0"/>
                <a:cs typeface="Arial" charset="0"/>
                <a:sym typeface="Cabin"/>
              </a:rPr>
              <a:t>vs. Programmers</a:t>
            </a:r>
          </a:p>
        </p:txBody>
      </p:sp>
      <p:sp>
        <p:nvSpPr>
          <p:cNvPr id="255" name="Shape 25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see computers as a set of tools - word processor, spreadsheet, map, </a:t>
            </a:r>
            <a:r>
              <a:rPr lang="en-US" sz="3200" u="none" strike="noStrike" cap="none" dirty="0" smtClean="0">
                <a:solidFill>
                  <a:schemeClr val="lt1"/>
                </a:solidFill>
                <a:latin typeface="Arial" charset="0"/>
                <a:ea typeface="Arial" charset="0"/>
                <a:cs typeface="Arial" charset="0"/>
                <a:sym typeface="Cabin"/>
              </a:rPr>
              <a:t>to-do </a:t>
            </a:r>
            <a:r>
              <a:rPr lang="en-US" sz="3200" u="none" strike="noStrike" cap="none" dirty="0">
                <a:solidFill>
                  <a:schemeClr val="lt1"/>
                </a:solidFill>
                <a:latin typeface="Arial" charset="0"/>
                <a:ea typeface="Arial" charset="0"/>
                <a:cs typeface="Arial" charset="0"/>
                <a:sym typeface="Cabin"/>
              </a:rPr>
              <a:t>list, etc.</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learn the computer </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ways</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 and the computer language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have some tools that allow them to build new tools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sometimes write tools for lots of users and sometimes programmers write little </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helpers</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 for themselves to automate a task</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54700" y="768096"/>
            <a:ext cx="9588499"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Conditional Steps</a:t>
            </a:r>
          </a:p>
        </p:txBody>
      </p:sp>
      <p:sp>
        <p:nvSpPr>
          <p:cNvPr id="568" name="Shape 568"/>
          <p:cNvSpPr txBox="1"/>
          <p:nvPr/>
        </p:nvSpPr>
        <p:spPr>
          <a:xfrm>
            <a:off x="13684013" y="3562350"/>
            <a:ext cx="1581150"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Smaller</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Finis </a:t>
            </a:r>
            <a:endParaRPr lang="en-US" sz="3600" u="none" strike="noStrike" cap="none" dirty="0">
              <a:solidFill>
                <a:srgbClr val="FFFF00"/>
              </a:solidFill>
              <a:latin typeface="Arial" charset="0"/>
              <a:ea typeface="Arial" charset="0"/>
              <a:cs typeface="Arial" charset="0"/>
              <a:sym typeface="Cabin"/>
            </a:endParaRPr>
          </a:p>
        </p:txBody>
      </p:sp>
      <p:sp>
        <p:nvSpPr>
          <p:cNvPr id="569" name="Shape 569"/>
          <p:cNvSpPr txBox="1"/>
          <p:nvPr/>
        </p:nvSpPr>
        <p:spPr>
          <a:xfrm>
            <a:off x="7799386" y="2873375"/>
            <a:ext cx="4535286"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smtClean="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smtClean="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2800" u="none" strike="noStrike" cap="none" dirty="0" smtClean="0">
                <a:solidFill>
                  <a:srgbClr val="00FF00"/>
                </a:solidFill>
                <a:latin typeface="Courier" charset="0"/>
                <a:ea typeface="Courier" charset="0"/>
                <a:cs typeface="Courier"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smtClean="0">
                <a:solidFill>
                  <a:srgbClr val="FFFF00"/>
                </a:solidFill>
                <a:latin typeface="Courier" charset="0"/>
                <a:ea typeface="Courier" charset="0"/>
                <a:cs typeface="Courier" charset="0"/>
                <a:sym typeface="Cabin"/>
              </a:rPr>
              <a:t>if</a:t>
            </a:r>
            <a:r>
              <a:rPr lang="en-US" sz="2800" u="none" strike="noStrike" cap="none" dirty="0" smtClean="0">
                <a:solidFill>
                  <a:srgbClr val="FF7F00"/>
                </a:solidFill>
                <a:latin typeface="Courier" charset="0"/>
                <a:ea typeface="Courier" charset="0"/>
                <a:cs typeface="Courier" charset="0"/>
                <a:sym typeface="Cabin"/>
              </a:rPr>
              <a:t> </a:t>
            </a:r>
            <a:r>
              <a:rPr lang="en-US" sz="2800" u="none" strike="noStrike" cap="none" dirty="0" smtClean="0">
                <a:solidFill>
                  <a:srgbClr val="00FF00"/>
                </a:solidFill>
                <a:latin typeface="Courier" charset="0"/>
                <a:ea typeface="Courier" charset="0"/>
                <a:cs typeface="Courier" charset="0"/>
                <a:sym typeface="Cabin"/>
              </a:rPr>
              <a:t>x &lt; 10:</a:t>
            </a:r>
          </a:p>
          <a:p>
            <a:pPr lvl="0">
              <a:buClr>
                <a:srgbClr val="FF7F00"/>
              </a:buClr>
              <a:buSzPct val="25000"/>
            </a:pPr>
            <a:r>
              <a:rPr lang="en-US" sz="2800" u="none" strike="noStrike" cap="none" dirty="0" smtClean="0">
                <a:solidFill>
                  <a:srgbClr val="FF7F00"/>
                </a:solidFill>
                <a:latin typeface="Courier" charset="0"/>
                <a:ea typeface="Courier" charset="0"/>
                <a:cs typeface="Courier" charset="0"/>
                <a:sym typeface="Cabin"/>
              </a:rPr>
              <a:t>    </a:t>
            </a:r>
            <a:r>
              <a:rPr lang="en-US" sz="2800" u="none" strike="noStrike" cap="none" dirty="0" smtClean="0">
                <a:solidFill>
                  <a:srgbClr val="FFFF00"/>
                </a:solidFill>
                <a:latin typeface="Courier" charset="0"/>
                <a:ea typeface="Courier" charset="0"/>
                <a:cs typeface="Courier" charset="0"/>
                <a:sym typeface="Cabin"/>
              </a:rPr>
              <a:t>print(</a:t>
            </a:r>
            <a:r>
              <a:rPr lang="en-US" sz="2800" u="none" strike="noStrike" cap="none" dirty="0" smtClean="0">
                <a:solidFill>
                  <a:srgbClr val="00FF00"/>
                </a:solidFill>
                <a:latin typeface="Courier" charset="0"/>
                <a:ea typeface="Courier" charset="0"/>
                <a:cs typeface="Courier" charset="0"/>
                <a:sym typeface="Cabin"/>
              </a:rPr>
              <a:t>'</a:t>
            </a:r>
            <a:r>
              <a:rPr lang="en-US" sz="2800" dirty="0" smtClean="0">
                <a:solidFill>
                  <a:srgbClr val="00FF00"/>
                </a:solidFill>
                <a:latin typeface="Courier" charset="0"/>
                <a:ea typeface="Courier" charset="0"/>
                <a:cs typeface="Courier" charset="0"/>
                <a:sym typeface="Cabin"/>
              </a:rPr>
              <a:t>Smaller'</a:t>
            </a:r>
            <a:r>
              <a:rPr lang="en-US" sz="2800" dirty="0" smtClean="0">
                <a:solidFill>
                  <a:srgbClr val="FFFF00"/>
                </a:solidFill>
                <a:latin typeface="Courier" charset="0"/>
                <a:ea typeface="Courier" charset="0"/>
                <a:cs typeface="Courier" charset="0"/>
                <a:sym typeface="Cabin"/>
              </a:rPr>
              <a:t>)</a:t>
            </a:r>
            <a:endParaRPr lang="en-US" sz="2800" u="none" strike="noStrike" cap="none" dirty="0" smtClean="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smtClean="0">
                <a:solidFill>
                  <a:srgbClr val="FFFF00"/>
                </a:solidFill>
                <a:latin typeface="Courier" charset="0"/>
                <a:ea typeface="Courier" charset="0"/>
                <a:cs typeface="Courier" charset="0"/>
                <a:sym typeface="Cabin"/>
              </a:rPr>
              <a:t>if</a:t>
            </a:r>
            <a:r>
              <a:rPr lang="en-US" sz="2800" u="none" strike="noStrike" cap="none" dirty="0" smtClean="0">
                <a:solidFill>
                  <a:srgbClr val="FF7F00"/>
                </a:solidFill>
                <a:latin typeface="Courier" charset="0"/>
                <a:ea typeface="Courier" charset="0"/>
                <a:cs typeface="Courier" charset="0"/>
                <a:sym typeface="Cabin"/>
              </a:rPr>
              <a:t> </a:t>
            </a:r>
            <a:r>
              <a:rPr lang="en-US" sz="2800" u="none" strike="noStrike" cap="none" dirty="0" smtClean="0">
                <a:solidFill>
                  <a:srgbClr val="00FF00"/>
                </a:solidFill>
                <a:latin typeface="Courier" charset="0"/>
                <a:ea typeface="Courier" charset="0"/>
                <a:cs typeface="Courier" charset="0"/>
                <a:sym typeface="Cabin"/>
              </a:rPr>
              <a:t>x &gt; 20:</a:t>
            </a:r>
          </a:p>
          <a:p>
            <a:pPr lvl="0">
              <a:buClr>
                <a:srgbClr val="FF7F00"/>
              </a:buClr>
              <a:buSzPct val="25000"/>
            </a:pPr>
            <a:r>
              <a:rPr lang="en-US" sz="2800" u="none" strike="noStrike" cap="none" dirty="0" smtClean="0">
                <a:solidFill>
                  <a:srgbClr val="FF7F00"/>
                </a:solidFill>
                <a:latin typeface="Courier" charset="0"/>
                <a:ea typeface="Courier" charset="0"/>
                <a:cs typeface="Courier" charset="0"/>
                <a:sym typeface="Cabin"/>
              </a:rPr>
              <a:t>    </a:t>
            </a:r>
            <a:r>
              <a:rPr lang="en-US" sz="2800" u="none" strike="noStrike" cap="none" dirty="0" smtClean="0">
                <a:solidFill>
                  <a:srgbClr val="FFFF00"/>
                </a:solidFill>
                <a:latin typeface="Courier" charset="0"/>
                <a:ea typeface="Courier" charset="0"/>
                <a:cs typeface="Courier" charset="0"/>
                <a:sym typeface="Cabin"/>
              </a:rPr>
              <a:t>print(</a:t>
            </a:r>
            <a:r>
              <a:rPr lang="en-US" sz="2800" u="none" strike="noStrike" cap="none" dirty="0" smtClean="0">
                <a:solidFill>
                  <a:srgbClr val="00FF00"/>
                </a:solidFill>
                <a:latin typeface="Courier" charset="0"/>
                <a:ea typeface="Courier" charset="0"/>
                <a:cs typeface="Courier" charset="0"/>
                <a:sym typeface="Cabin"/>
              </a:rPr>
              <a:t>'</a:t>
            </a:r>
            <a:r>
              <a:rPr lang="en-US" sz="2800" dirty="0" smtClean="0">
                <a:solidFill>
                  <a:srgbClr val="00FF00"/>
                </a:solidFill>
                <a:latin typeface="Courier" charset="0"/>
                <a:ea typeface="Courier" charset="0"/>
                <a:cs typeface="Courier" charset="0"/>
                <a:sym typeface="Cabin"/>
              </a:rPr>
              <a:t>Bigger'</a:t>
            </a:r>
            <a:r>
              <a:rPr lang="en-US" sz="2800" dirty="0" smtClean="0">
                <a:solidFill>
                  <a:srgbClr val="FFFF00"/>
                </a:solidFill>
                <a:latin typeface="Courier" charset="0"/>
                <a:ea typeface="Courier" charset="0"/>
                <a:cs typeface="Courier" charset="0"/>
                <a:sym typeface="Cabin"/>
              </a:rPr>
              <a:t>)</a:t>
            </a:r>
            <a:endParaRPr lang="en-US" sz="2800" u="none" strike="noStrike" cap="none" dirty="0" smtClean="0">
              <a:solidFill>
                <a:srgbClr val="00FF00"/>
              </a:solidFill>
              <a:latin typeface="Courier" charset="0"/>
              <a:ea typeface="Courier" charset="0"/>
              <a:cs typeface="Courier" charset="0"/>
              <a:sym typeface="Cabin"/>
            </a:endParaRPr>
          </a:p>
          <a:p>
            <a:pPr marL="0" marR="0" lvl="0" indent="0" algn="ctr" rtl="0">
              <a:lnSpc>
                <a:spcPct val="100000"/>
              </a:lnSpc>
              <a:spcBef>
                <a:spcPts val="0"/>
              </a:spcBef>
              <a:spcAft>
                <a:spcPts val="0"/>
              </a:spcAft>
              <a:buNone/>
            </a:pPr>
            <a:endParaRPr sz="2800" u="none" strike="noStrike" cap="none" dirty="0" smtClean="0">
              <a:solidFill>
                <a:srgbClr val="00FF00"/>
              </a:solidFill>
              <a:latin typeface="Courier" charset="0"/>
              <a:ea typeface="Courier" charset="0"/>
              <a:cs typeface="Courier" charset="0"/>
              <a:sym typeface="Cabin"/>
            </a:endParaRPr>
          </a:p>
          <a:p>
            <a:pPr lvl="0">
              <a:buClr>
                <a:srgbClr val="FFFF00"/>
              </a:buClr>
              <a:buSzPct val="25000"/>
            </a:pPr>
            <a:r>
              <a:rPr lang="en-US" sz="2800" u="none" strike="noStrike" cap="none" dirty="0" smtClean="0">
                <a:solidFill>
                  <a:srgbClr val="FFFF00"/>
                </a:solidFill>
                <a:latin typeface="Courier" charset="0"/>
                <a:ea typeface="Courier" charset="0"/>
                <a:cs typeface="Courier" charset="0"/>
                <a:sym typeface="Cabin"/>
              </a:rPr>
              <a:t>print(</a:t>
            </a:r>
            <a:r>
              <a:rPr lang="en-US" sz="2800" u="none" strike="noStrike" cap="none" dirty="0" smtClean="0">
                <a:solidFill>
                  <a:srgbClr val="00FF00"/>
                </a:solidFill>
                <a:latin typeface="Courier" charset="0"/>
                <a:ea typeface="Courier" charset="0"/>
                <a:cs typeface="Courier" charset="0"/>
                <a:sym typeface="Cabin"/>
              </a:rPr>
              <a:t>'Finis'</a:t>
            </a:r>
            <a:r>
              <a:rPr lang="en-US" sz="2800" dirty="0" smtClean="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p:txBody>
      </p:sp>
      <p:sp>
        <p:nvSpPr>
          <p:cNvPr id="570" name="Shape 570"/>
          <p:cNvSpPr txBox="1"/>
          <p:nvPr/>
        </p:nvSpPr>
        <p:spPr>
          <a:xfrm>
            <a:off x="1244600" y="9779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x = 5</a:t>
            </a:r>
          </a:p>
        </p:txBody>
      </p:sp>
      <p:cxnSp>
        <p:nvCxnSpPr>
          <p:cNvPr id="571" name="Shape 571"/>
          <p:cNvCxnSpPr/>
          <p:nvPr/>
        </p:nvCxnSpPr>
        <p:spPr>
          <a:xfrm rot="10800000">
            <a:off x="2597149" y="1576387"/>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endCxn id="569" idx="3"/>
          </p:cNvCxnSpPr>
          <p:nvPr/>
        </p:nvCxnSpPr>
        <p:spPr>
          <a:xfrm flipH="1">
            <a:off x="12334672" y="4948237"/>
            <a:ext cx="1206230" cy="417513"/>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1209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&lt; 10 ?</a:t>
            </a:r>
          </a:p>
        </p:txBody>
      </p:sp>
      <p:cxnSp>
        <p:nvCxnSpPr>
          <p:cNvPr id="574" name="Shape 574"/>
          <p:cNvCxnSpPr/>
          <p:nvPr/>
        </p:nvCxnSpPr>
        <p:spPr>
          <a:xfrm rot="10800000">
            <a:off x="2597150" y="33385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400" y="33528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smtClean="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Smaller')</a:t>
            </a:r>
            <a:endParaRPr lang="en-US" sz="3000" u="none" strike="noStrike" cap="none" dirty="0">
              <a:solidFill>
                <a:schemeClr val="lt1"/>
              </a:solidFill>
              <a:latin typeface="Arial" charset="0"/>
              <a:ea typeface="Arial" charset="0"/>
              <a:cs typeface="Arial" charset="0"/>
              <a:sym typeface="Cabin"/>
            </a:endParaRPr>
          </a:p>
        </p:txBody>
      </p:sp>
      <p:cxnSp>
        <p:nvCxnSpPr>
          <p:cNvPr id="576" name="Shape 576"/>
          <p:cNvCxnSpPr/>
          <p:nvPr/>
        </p:nvCxnSpPr>
        <p:spPr>
          <a:xfrm rot="10800000">
            <a:off x="4038599" y="27495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495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878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4196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641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&gt; 20 ?</a:t>
            </a:r>
          </a:p>
        </p:txBody>
      </p:sp>
      <p:cxnSp>
        <p:nvCxnSpPr>
          <p:cNvPr id="581" name="Shape 581"/>
          <p:cNvCxnSpPr/>
          <p:nvPr/>
        </p:nvCxnSpPr>
        <p:spPr>
          <a:xfrm rot="10800000">
            <a:off x="2597150" y="6097586"/>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400" y="60960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smtClean="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Bigger')</a:t>
            </a:r>
            <a:endParaRPr lang="en-US" sz="3000" u="none" strike="noStrike" cap="none" dirty="0">
              <a:solidFill>
                <a:schemeClr val="lt1"/>
              </a:solidFill>
              <a:latin typeface="Arial" charset="0"/>
              <a:ea typeface="Arial" charset="0"/>
              <a:cs typeface="Arial" charset="0"/>
              <a:sym typeface="Cabin"/>
            </a:endParaRPr>
          </a:p>
        </p:txBody>
      </p:sp>
      <p:cxnSp>
        <p:nvCxnSpPr>
          <p:cNvPr id="583" name="Shape 583"/>
          <p:cNvCxnSpPr/>
          <p:nvPr/>
        </p:nvCxnSpPr>
        <p:spPr>
          <a:xfrm rot="10800000">
            <a:off x="4038599" y="54927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927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8310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628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p:nvPr/>
        </p:nvCxnSpPr>
        <p:spPr>
          <a:xfrm flipH="1">
            <a:off x="11431588" y="5508625"/>
            <a:ext cx="2109314" cy="1654175"/>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58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smtClean="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Finis')</a:t>
            </a:r>
            <a:endParaRPr lang="en-US" sz="3000" u="none" strike="noStrike" cap="none" dirty="0">
              <a:solidFill>
                <a:schemeClr val="lt1"/>
              </a:solidFill>
              <a:latin typeface="Arial" charset="0"/>
              <a:ea typeface="Arial" charset="0"/>
              <a:cs typeface="Arial" charset="0"/>
              <a:sym typeface="Cabin"/>
            </a:endParaRPr>
          </a:p>
        </p:txBody>
      </p:sp>
      <p:sp>
        <p:nvSpPr>
          <p:cNvPr id="589" name="Shape 589"/>
          <p:cNvSpPr txBox="1"/>
          <p:nvPr/>
        </p:nvSpPr>
        <p:spPr>
          <a:xfrm>
            <a:off x="4414837" y="210820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charset="0"/>
                <a:ea typeface="Arial" charset="0"/>
                <a:cs typeface="Arial" charset="0"/>
                <a:sym typeface="Cabin"/>
              </a:rPr>
              <a:t>Yes</a:t>
            </a:r>
          </a:p>
        </p:txBody>
      </p:sp>
      <p:sp>
        <p:nvSpPr>
          <p:cNvPr id="590" name="Shape 590"/>
          <p:cNvSpPr txBox="1"/>
          <p:nvPr/>
        </p:nvSpPr>
        <p:spPr>
          <a:xfrm>
            <a:off x="5747875" y="2785050"/>
            <a:ext cx="3657600" cy="4572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591" name="Shape 591"/>
          <p:cNvSpPr txBox="1"/>
          <p:nvPr/>
        </p:nvSpPr>
        <p:spPr>
          <a:xfrm>
            <a:off x="1652280" y="3609265"/>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
        <p:nvSpPr>
          <p:cNvPr id="28" name="Shape 591"/>
          <p:cNvSpPr txBox="1"/>
          <p:nvPr/>
        </p:nvSpPr>
        <p:spPr>
          <a:xfrm>
            <a:off x="1663560" y="6285823"/>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
        <p:nvSpPr>
          <p:cNvPr id="29" name="Shape 589"/>
          <p:cNvSpPr txBox="1"/>
          <p:nvPr/>
        </p:nvSpPr>
        <p:spPr>
          <a:xfrm>
            <a:off x="4414837" y="480266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charset="0"/>
                <a:ea typeface="Arial" charset="0"/>
                <a:cs typeface="Arial" charset="0"/>
                <a:sym typeface="Cabin"/>
              </a:rPr>
              <a:t>Yes</a:t>
            </a: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5889608" y="768096"/>
            <a:ext cx="9553591"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Repeated Steps</a:t>
            </a:r>
          </a:p>
        </p:txBody>
      </p:sp>
      <p:sp>
        <p:nvSpPr>
          <p:cNvPr id="597" name="Shape 597"/>
          <p:cNvSpPr txBox="1"/>
          <p:nvPr/>
        </p:nvSpPr>
        <p:spPr>
          <a:xfrm>
            <a:off x="13337271" y="2406332"/>
            <a:ext cx="19938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Blastoff!</a:t>
            </a:r>
          </a:p>
        </p:txBody>
      </p:sp>
      <p:sp>
        <p:nvSpPr>
          <p:cNvPr id="598" name="Shape 598"/>
          <p:cNvSpPr txBox="1"/>
          <p:nvPr/>
        </p:nvSpPr>
        <p:spPr>
          <a:xfrm>
            <a:off x="7491961" y="2611795"/>
            <a:ext cx="3895178"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Courier" charset="0"/>
                <a:ea typeface="Courier" charset="0"/>
                <a:cs typeface="Courier" charset="0"/>
                <a:sym typeface="Cabin"/>
              </a:rPr>
              <a:t>n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while</a:t>
            </a:r>
            <a:r>
              <a:rPr lang="en-US" sz="2800" u="none" strike="noStrike" cap="none" dirty="0">
                <a:solidFill>
                  <a:srgbClr val="00FF00"/>
                </a:solidFill>
                <a:latin typeface="Courier" charset="0"/>
                <a:ea typeface="Courier" charset="0"/>
                <a:cs typeface="Courier" charset="0"/>
                <a:sym typeface="Cabin"/>
              </a:rPr>
              <a:t> n &gt; 0</a:t>
            </a:r>
            <a:r>
              <a:rPr lang="en-US" sz="2800" u="none" strike="noStrike" cap="none" dirty="0">
                <a:solidFill>
                  <a:srgbClr val="FFFF00"/>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    </a:t>
            </a:r>
            <a:r>
              <a:rPr lang="en-US" sz="2800" u="none" strike="noStrike" cap="none" dirty="0" smtClean="0">
                <a:solidFill>
                  <a:srgbClr val="FFFF00"/>
                </a:solidFill>
                <a:latin typeface="Courier" charset="0"/>
                <a:ea typeface="Courier" charset="0"/>
                <a:cs typeface="Courier" charset="0"/>
                <a:sym typeface="Cabin"/>
              </a:rPr>
              <a:t>print(</a:t>
            </a:r>
            <a:r>
              <a:rPr lang="en-US" sz="2800" u="none" strike="noStrike" cap="none" dirty="0" smtClean="0">
                <a:solidFill>
                  <a:srgbClr val="00FF00"/>
                </a:solidFill>
                <a:latin typeface="Courier" charset="0"/>
                <a:ea typeface="Courier" charset="0"/>
                <a:cs typeface="Courier" charset="0"/>
                <a:sym typeface="Cabin"/>
              </a:rPr>
              <a:t>n</a:t>
            </a:r>
            <a:r>
              <a:rPr lang="en-US" sz="2800" u="none" strike="noStrike" cap="none" dirty="0" smtClean="0">
                <a:solidFill>
                  <a:srgbClr val="FFFF00"/>
                </a:solidFill>
                <a:latin typeface="Courier" charset="0"/>
                <a:ea typeface="Courier" charset="0"/>
                <a:cs typeface="Courier" charset="0"/>
                <a:sym typeface="Cabin"/>
              </a:rPr>
              <a:t>)</a:t>
            </a:r>
            <a:endParaRPr lang="en-US" sz="2800" u="none" strike="noStrike" cap="none" dirty="0">
              <a:solidFill>
                <a:srgbClr val="FF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n = n – 1</a:t>
            </a:r>
          </a:p>
          <a:p>
            <a:pPr lvl="0">
              <a:buClr>
                <a:srgbClr val="FFFF00"/>
              </a:buClr>
              <a:buSzPct val="25000"/>
            </a:pPr>
            <a:r>
              <a:rPr lang="en-US" sz="2800" dirty="0">
                <a:solidFill>
                  <a:srgbClr val="FFFF00"/>
                </a:solidFill>
                <a:latin typeface="Courier" charset="0"/>
                <a:ea typeface="Courier" charset="0"/>
                <a:cs typeface="Courier" charset="0"/>
                <a:sym typeface="Cabin"/>
              </a:rPr>
              <a:t>p</a:t>
            </a:r>
            <a:r>
              <a:rPr lang="en-US" sz="2800" u="none" strike="noStrike" cap="none" dirty="0" smtClean="0">
                <a:solidFill>
                  <a:srgbClr val="FFFF00"/>
                </a:solidFill>
                <a:latin typeface="Courier" charset="0"/>
                <a:ea typeface="Courier" charset="0"/>
                <a:cs typeface="Courier" charset="0"/>
                <a:sym typeface="Cabin"/>
              </a:rPr>
              <a:t>rint(</a:t>
            </a:r>
            <a:r>
              <a:rPr lang="en-US" sz="2800" u="none" strike="noStrike" cap="none" dirty="0" smtClean="0">
                <a:solidFill>
                  <a:srgbClr val="00FF00"/>
                </a:solidFill>
                <a:latin typeface="Courier" charset="0"/>
                <a:ea typeface="Courier" charset="0"/>
                <a:cs typeface="Courier" charset="0"/>
                <a:sym typeface="Cabin"/>
              </a:rPr>
              <a:t>'Blastoff</a:t>
            </a:r>
            <a:r>
              <a:rPr lang="en-US" sz="2800" dirty="0" smtClean="0">
                <a:solidFill>
                  <a:srgbClr val="00FF00"/>
                </a:solidFill>
                <a:latin typeface="Courier" charset="0"/>
                <a:ea typeface="Courier" charset="0"/>
                <a:cs typeface="Courier" charset="0"/>
                <a:sym typeface="Cabin"/>
              </a:rPr>
              <a:t>!'</a:t>
            </a:r>
            <a:r>
              <a:rPr lang="en-US" sz="2800" b="1" u="none" strike="noStrike" cap="none" dirty="0" smtClean="0">
                <a:solidFill>
                  <a:srgbClr val="FFFF00"/>
                </a:solidFill>
                <a:latin typeface="Courier" charset="0"/>
                <a:ea typeface="Courier" charset="0"/>
                <a:cs typeface="Courier" charset="0"/>
                <a:sym typeface="Cabin"/>
              </a:rPr>
              <a:t>)</a:t>
            </a:r>
            <a:endParaRPr lang="en-US" sz="2800" b="1" u="none" strike="noStrike" cap="none" dirty="0">
              <a:solidFill>
                <a:srgbClr val="FFFF00"/>
              </a:solidFill>
              <a:latin typeface="Courier" charset="0"/>
              <a:ea typeface="Courier" charset="0"/>
              <a:cs typeface="Courier" charset="0"/>
              <a:sym typeface="Cabin"/>
            </a:endParaRPr>
          </a:p>
        </p:txBody>
      </p:sp>
      <p:cxnSp>
        <p:nvCxnSpPr>
          <p:cNvPr id="599" name="Shape 599"/>
          <p:cNvCxnSpPr/>
          <p:nvPr/>
        </p:nvCxnSpPr>
        <p:spPr>
          <a:xfrm rot="10800000">
            <a:off x="2838336" y="1981647"/>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600" name="Shape 600"/>
          <p:cNvCxnSpPr/>
          <p:nvPr/>
        </p:nvCxnSpPr>
        <p:spPr>
          <a:xfrm flipH="1">
            <a:off x="10129838" y="3846244"/>
            <a:ext cx="2720973" cy="1231901"/>
          </a:xfrm>
          <a:prstGeom prst="straightConnector1">
            <a:avLst/>
          </a:prstGeom>
          <a:noFill/>
          <a:ln w="50800" cap="rnd" cmpd="sng">
            <a:solidFill>
              <a:srgbClr val="FFFFFF"/>
            </a:solidFill>
            <a:prstDash val="solid"/>
            <a:miter/>
            <a:headEnd type="stealth" w="med" len="med"/>
            <a:tailEnd type="none" w="med" len="med"/>
          </a:ln>
        </p:spPr>
      </p:cxnSp>
      <p:sp>
        <p:nvSpPr>
          <p:cNvPr id="601" name="Shape 601"/>
          <p:cNvSpPr/>
          <p:nvPr/>
        </p:nvSpPr>
        <p:spPr>
          <a:xfrm>
            <a:off x="1422400" y="2527567"/>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a:solidFill>
                  <a:srgbClr val="FFFFFF"/>
                </a:solidFill>
                <a:latin typeface="Arial" charset="0"/>
                <a:ea typeface="Arial" charset="0"/>
                <a:cs typeface="Arial" charset="0"/>
                <a:sym typeface="Cabin"/>
              </a:rPr>
              <a:t>n &gt; 0 ?</a:t>
            </a:r>
          </a:p>
        </p:txBody>
      </p:sp>
      <p:cxnSp>
        <p:nvCxnSpPr>
          <p:cNvPr id="602" name="Shape 602"/>
          <p:cNvCxnSpPr/>
          <p:nvPr/>
        </p:nvCxnSpPr>
        <p:spPr>
          <a:xfrm rot="10800000" flipH="1">
            <a:off x="2836861" y="3797517"/>
            <a:ext cx="20699" cy="2317799"/>
          </a:xfrm>
          <a:prstGeom prst="straightConnector1">
            <a:avLst/>
          </a:prstGeom>
          <a:noFill/>
          <a:ln w="76200" cap="rnd" cmpd="sng">
            <a:solidFill>
              <a:srgbClr val="00FFFF"/>
            </a:solidFill>
            <a:prstDash val="solid"/>
            <a:miter/>
            <a:headEnd type="none" w="med" len="med"/>
            <a:tailEnd type="stealth" w="med" len="med"/>
          </a:ln>
        </p:spPr>
      </p:cxnSp>
      <p:cxnSp>
        <p:nvCxnSpPr>
          <p:cNvPr id="603" name="Shape 603"/>
          <p:cNvCxnSpPr/>
          <p:nvPr/>
        </p:nvCxnSpPr>
        <p:spPr>
          <a:xfrm rot="10800000">
            <a:off x="4279899" y="3156216"/>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604" name="Shape 604"/>
          <p:cNvCxnSpPr/>
          <p:nvPr/>
        </p:nvCxnSpPr>
        <p:spPr>
          <a:xfrm rot="10800000" flipH="1">
            <a:off x="5024437" y="3156217"/>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605" name="Shape 605"/>
          <p:cNvCxnSpPr>
            <a:stCxn id="606" idx="2"/>
          </p:cNvCxnSpPr>
          <p:nvPr/>
        </p:nvCxnSpPr>
        <p:spPr>
          <a:xfrm flipH="1">
            <a:off x="5024449" y="5778866"/>
            <a:ext cx="4800" cy="300000"/>
          </a:xfrm>
          <a:prstGeom prst="straightConnector1">
            <a:avLst/>
          </a:prstGeom>
          <a:noFill/>
          <a:ln w="76200" cap="rnd" cmpd="sng">
            <a:solidFill>
              <a:srgbClr val="00FFFF"/>
            </a:solidFill>
            <a:prstDash val="solid"/>
            <a:miter/>
            <a:headEnd type="none" w="med" len="med"/>
            <a:tailEnd type="none" w="med" len="med"/>
          </a:ln>
        </p:spPr>
      </p:cxnSp>
      <p:cxnSp>
        <p:nvCxnSpPr>
          <p:cNvPr id="607" name="Shape 607"/>
          <p:cNvCxnSpPr/>
          <p:nvPr/>
        </p:nvCxnSpPr>
        <p:spPr>
          <a:xfrm>
            <a:off x="2852736" y="6081979"/>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608" name="Shape 608"/>
          <p:cNvCxnSpPr/>
          <p:nvPr/>
        </p:nvCxnSpPr>
        <p:spPr>
          <a:xfrm flipH="1">
            <a:off x="1066800" y="3172092"/>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609" name="Shape 609"/>
          <p:cNvCxnSpPr/>
          <p:nvPr/>
        </p:nvCxnSpPr>
        <p:spPr>
          <a:xfrm rot="10800000" flipH="1">
            <a:off x="2840036" y="6559941"/>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0" name="Shape 610"/>
          <p:cNvCxnSpPr/>
          <p:nvPr/>
        </p:nvCxnSpPr>
        <p:spPr>
          <a:xfrm flipV="1">
            <a:off x="1100137" y="3156217"/>
            <a:ext cx="1" cy="3478786"/>
          </a:xfrm>
          <a:prstGeom prst="straightConnector1">
            <a:avLst/>
          </a:prstGeom>
          <a:noFill/>
          <a:ln w="76200" cap="rnd" cmpd="sng">
            <a:solidFill>
              <a:srgbClr val="00FFFF"/>
            </a:solidFill>
            <a:prstDash val="solid"/>
            <a:miter/>
            <a:headEnd type="stealth" w="med" len="med"/>
            <a:tailEnd type="none" w="med" len="med"/>
          </a:ln>
        </p:spPr>
      </p:cxnSp>
      <p:cxnSp>
        <p:nvCxnSpPr>
          <p:cNvPr id="611" name="Shape 611"/>
          <p:cNvCxnSpPr/>
          <p:nvPr/>
        </p:nvCxnSpPr>
        <p:spPr>
          <a:xfrm>
            <a:off x="1084262" y="6577279"/>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612" name="Shape 612"/>
          <p:cNvCxnSpPr/>
          <p:nvPr/>
        </p:nvCxnSpPr>
        <p:spPr>
          <a:xfrm flipH="1" flipV="1">
            <a:off x="11387138" y="6115316"/>
            <a:ext cx="1692273" cy="336016"/>
          </a:xfrm>
          <a:prstGeom prst="straightConnector1">
            <a:avLst/>
          </a:prstGeom>
          <a:noFill/>
          <a:ln w="50800" cap="rnd" cmpd="sng">
            <a:solidFill>
              <a:srgbClr val="FFFFFF"/>
            </a:solidFill>
            <a:prstDash val="solid"/>
            <a:miter/>
            <a:headEnd type="stealth" w="med" len="med"/>
            <a:tailEnd type="none" w="med" len="med"/>
          </a:ln>
        </p:spPr>
      </p:cxnSp>
      <p:sp>
        <p:nvSpPr>
          <p:cNvPr id="613" name="Shape 613"/>
          <p:cNvSpPr txBox="1"/>
          <p:nvPr/>
        </p:nvSpPr>
        <p:spPr>
          <a:xfrm>
            <a:off x="5158135" y="6997697"/>
            <a:ext cx="10585500" cy="11931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Loops (repeated steps) have </a:t>
            </a:r>
            <a:r>
              <a:rPr lang="en-US" sz="3200" u="none" strike="noStrike" cap="none" dirty="0">
                <a:solidFill>
                  <a:srgbClr val="00FF00"/>
                </a:solidFill>
                <a:latin typeface="Arial" charset="0"/>
                <a:ea typeface="Arial" charset="0"/>
                <a:cs typeface="Arial" charset="0"/>
                <a:sym typeface="Cabin"/>
              </a:rPr>
              <a:t>iteration variables</a:t>
            </a:r>
            <a:r>
              <a:rPr lang="en-US" sz="3200" u="none" strike="noStrike" cap="none" dirty="0">
                <a:solidFill>
                  <a:srgbClr val="FF0000"/>
                </a:solidFill>
                <a:latin typeface="Arial" charset="0"/>
                <a:ea typeface="Arial" charset="0"/>
                <a:cs typeface="Arial" charset="0"/>
                <a:sym typeface="Cabin"/>
              </a:rPr>
              <a:t> </a:t>
            </a:r>
            <a:r>
              <a:rPr lang="en-US" sz="3200" u="none" strike="noStrike" cap="none" dirty="0">
                <a:solidFill>
                  <a:schemeClr val="lt1"/>
                </a:solidFill>
                <a:latin typeface="Arial" charset="0"/>
                <a:ea typeface="Arial" charset="0"/>
                <a:cs typeface="Arial" charset="0"/>
                <a:sym typeface="Cabin"/>
              </a:rPr>
              <a:t>that change each time through </a:t>
            </a:r>
            <a:r>
              <a:rPr lang="en-US" sz="3200" u="none" strike="noStrike" cap="none">
                <a:solidFill>
                  <a:schemeClr val="lt1"/>
                </a:solidFill>
                <a:latin typeface="Arial" charset="0"/>
                <a:ea typeface="Arial" charset="0"/>
                <a:cs typeface="Arial" charset="0"/>
                <a:sym typeface="Cabin"/>
              </a:rPr>
              <a:t>a </a:t>
            </a:r>
            <a:r>
              <a:rPr lang="en-US" sz="3200" u="none" strike="noStrike" cap="none" smtClean="0">
                <a:solidFill>
                  <a:schemeClr val="lt1"/>
                </a:solidFill>
                <a:latin typeface="Arial" charset="0"/>
                <a:ea typeface="Arial" charset="0"/>
                <a:cs typeface="Arial" charset="0"/>
                <a:sym typeface="Cabin"/>
              </a:rPr>
              <a:t>loop.</a:t>
            </a:r>
            <a:endParaRPr lang="en-US" sz="3200" u="none" strike="noStrike" cap="none" dirty="0">
              <a:solidFill>
                <a:schemeClr val="lt1"/>
              </a:solidFill>
              <a:latin typeface="Arial" charset="0"/>
              <a:ea typeface="Arial" charset="0"/>
              <a:cs typeface="Arial" charset="0"/>
              <a:sym typeface="Cabin"/>
            </a:endParaRPr>
          </a:p>
        </p:txBody>
      </p:sp>
      <p:sp>
        <p:nvSpPr>
          <p:cNvPr id="614" name="Shape 614"/>
          <p:cNvSpPr txBox="1"/>
          <p:nvPr/>
        </p:nvSpPr>
        <p:spPr>
          <a:xfrm>
            <a:off x="542925" y="2413267"/>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No</a:t>
            </a:r>
          </a:p>
        </p:txBody>
      </p:sp>
      <p:sp>
        <p:nvSpPr>
          <p:cNvPr id="615" name="Shape 615"/>
          <p:cNvSpPr txBox="1"/>
          <p:nvPr/>
        </p:nvSpPr>
        <p:spPr>
          <a:xfrm>
            <a:off x="1338266" y="7175767"/>
            <a:ext cx="3051274"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smtClean="0">
                <a:solidFill>
                  <a:schemeClr val="lt1"/>
                </a:solidFill>
                <a:latin typeface="Arial" charset="0"/>
                <a:ea typeface="Arial" charset="0"/>
                <a:cs typeface="Arial" charset="0"/>
                <a:sym typeface="Cabin"/>
              </a:rPr>
              <a:t>print('</a:t>
            </a:r>
            <a:r>
              <a:rPr lang="en-US" sz="3500" dirty="0">
                <a:solidFill>
                  <a:schemeClr val="lt1"/>
                </a:solidFill>
                <a:latin typeface="Arial" charset="0"/>
                <a:ea typeface="Arial" charset="0"/>
                <a:cs typeface="Arial" charset="0"/>
                <a:sym typeface="Cabin"/>
              </a:rPr>
              <a:t>Blastoff')</a:t>
            </a:r>
            <a:endParaRPr lang="en-US" sz="3500" u="none" strike="noStrike" cap="none" dirty="0">
              <a:solidFill>
                <a:schemeClr val="lt1"/>
              </a:solidFill>
              <a:latin typeface="Arial" charset="0"/>
              <a:ea typeface="Arial" charset="0"/>
              <a:cs typeface="Arial" charset="0"/>
              <a:sym typeface="Cabin"/>
            </a:endParaRPr>
          </a:p>
        </p:txBody>
      </p:sp>
      <p:sp>
        <p:nvSpPr>
          <p:cNvPr id="616" name="Shape 616"/>
          <p:cNvSpPr txBox="1"/>
          <p:nvPr/>
        </p:nvSpPr>
        <p:spPr>
          <a:xfrm>
            <a:off x="4659311" y="2413267"/>
            <a:ext cx="997649"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Yes</a:t>
            </a:r>
          </a:p>
        </p:txBody>
      </p:sp>
      <p:sp>
        <p:nvSpPr>
          <p:cNvPr id="617" name="Shape 617"/>
          <p:cNvSpPr txBox="1"/>
          <p:nvPr/>
        </p:nvSpPr>
        <p:spPr>
          <a:xfrm>
            <a:off x="1397000" y="12321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618" name="Shape 618"/>
          <p:cNvSpPr txBox="1"/>
          <p:nvPr/>
        </p:nvSpPr>
        <p:spPr>
          <a:xfrm>
            <a:off x="3581400" y="38102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a:t>
            </a:r>
            <a:r>
              <a:rPr lang="en-US" sz="3500" u="none" strike="noStrike" cap="none" dirty="0" smtClean="0">
                <a:solidFill>
                  <a:srgbClr val="FFFFFF"/>
                </a:solidFill>
                <a:latin typeface="Arial" charset="0"/>
                <a:ea typeface="Arial" charset="0"/>
                <a:cs typeface="Arial" charset="0"/>
                <a:sym typeface="Cabin"/>
              </a:rPr>
              <a:t>n)</a:t>
            </a:r>
            <a:endParaRPr lang="en-US" sz="3500" u="none" strike="noStrike" cap="none" dirty="0">
              <a:solidFill>
                <a:srgbClr val="FFFFFF"/>
              </a:solidFill>
              <a:latin typeface="Arial" charset="0"/>
              <a:ea typeface="Arial" charset="0"/>
              <a:cs typeface="Arial" charset="0"/>
              <a:sym typeface="Cabin"/>
            </a:endParaRPr>
          </a:p>
        </p:txBody>
      </p:sp>
      <p:cxnSp>
        <p:nvCxnSpPr>
          <p:cNvPr id="619" name="Shape 619"/>
          <p:cNvCxnSpPr/>
          <p:nvPr/>
        </p:nvCxnSpPr>
        <p:spPr>
          <a:xfrm flipH="1" flipV="1">
            <a:off x="10129838" y="5206732"/>
            <a:ext cx="2798761" cy="636587"/>
          </a:xfrm>
          <a:prstGeom prst="straightConnector1">
            <a:avLst/>
          </a:prstGeom>
          <a:noFill/>
          <a:ln w="50800" cap="rnd" cmpd="sng">
            <a:solidFill>
              <a:srgbClr val="FFFFFF"/>
            </a:solidFill>
            <a:prstDash val="solid"/>
            <a:miter/>
            <a:headEnd type="stealth" w="med" len="med"/>
            <a:tailEnd type="none" w="med" len="med"/>
          </a:ln>
        </p:spPr>
      </p:cxnSp>
      <p:sp>
        <p:nvSpPr>
          <p:cNvPr id="606" name="Shape 606"/>
          <p:cNvSpPr txBox="1"/>
          <p:nvPr/>
        </p:nvSpPr>
        <p:spPr>
          <a:xfrm>
            <a:off x="3568700" y="50294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 </a:t>
            </a:r>
            <a:r>
              <a:rPr lang="en-US" sz="3500" u="none" strike="noStrike" cap="none">
                <a:solidFill>
                  <a:schemeClr val="lt1"/>
                </a:solidFill>
                <a:latin typeface="Arial" charset="0"/>
                <a:ea typeface="Arial" charset="0"/>
                <a:cs typeface="Arial" charset="0"/>
                <a:sym typeface="Cabin"/>
              </a:rPr>
              <a:t>n = n -1</a:t>
            </a:r>
          </a:p>
        </p:txBody>
      </p:sp>
      <p:cxnSp>
        <p:nvCxnSpPr>
          <p:cNvPr id="620" name="Shape 620"/>
          <p:cNvCxnSpPr>
            <a:stCxn id="606" idx="0"/>
            <a:endCxn id="618" idx="2"/>
          </p:cNvCxnSpPr>
          <p:nvPr/>
        </p:nvCxnSpPr>
        <p:spPr>
          <a:xfrm flipV="1">
            <a:off x="5029250" y="4559666"/>
            <a:ext cx="12700" cy="469801"/>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998325" y="778213"/>
            <a:ext cx="10035299" cy="7548664"/>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FFFF00"/>
                </a:solidFill>
                <a:latin typeface="Courier"/>
                <a:ea typeface="Courier"/>
                <a:cs typeface="Courier"/>
                <a:sym typeface="Courier New"/>
              </a:rPr>
              <a:t>name = </a:t>
            </a:r>
            <a:r>
              <a:rPr lang="en-US" sz="2800" dirty="0">
                <a:solidFill>
                  <a:schemeClr val="bg1"/>
                </a:solidFill>
                <a:latin typeface="Courier"/>
                <a:ea typeface="Courier"/>
                <a:cs typeface="Courier"/>
                <a:sym typeface="Courier New"/>
              </a:rPr>
              <a:t>input</a:t>
            </a:r>
            <a:r>
              <a:rPr lang="en-US" sz="2800" dirty="0" smtClean="0">
                <a:solidFill>
                  <a:srgbClr val="FFFF00"/>
                </a:solidFill>
                <a:latin typeface="Courier"/>
                <a:ea typeface="Courier"/>
                <a:cs typeface="Courier"/>
                <a:sym typeface="Courier New"/>
              </a:rPr>
              <a:t>(</a:t>
            </a:r>
            <a:r>
              <a:rPr lang="en-US" sz="2800" dirty="0">
                <a:solidFill>
                  <a:srgbClr val="FFFF00"/>
                </a:solidFill>
                <a:latin typeface="Courier"/>
                <a:ea typeface="Courier"/>
                <a:cs typeface="Courier"/>
                <a:sym typeface="Courier New"/>
              </a:rPr>
              <a:t>'Enter file:')</a:t>
            </a:r>
          </a:p>
          <a:p>
            <a:pPr lvl="0">
              <a:buClr>
                <a:srgbClr val="00FF00"/>
              </a:buClr>
              <a:buSzPct val="25000"/>
            </a:pPr>
            <a:r>
              <a:rPr lang="en-US" sz="2800" dirty="0">
                <a:solidFill>
                  <a:srgbClr val="FFFF00"/>
                </a:solidFill>
                <a:latin typeface="Courier"/>
                <a:ea typeface="Courier"/>
                <a:cs typeface="Courier"/>
                <a:sym typeface="Courier New"/>
              </a:rPr>
              <a:t>handle = </a:t>
            </a:r>
            <a:r>
              <a:rPr lang="en-US" sz="2800" dirty="0" smtClean="0">
                <a:solidFill>
                  <a:srgbClr val="FFFF00"/>
                </a:solidFill>
                <a:latin typeface="Courier"/>
                <a:ea typeface="Courier"/>
                <a:cs typeface="Courier"/>
                <a:sym typeface="Courier New"/>
              </a:rPr>
              <a:t>open(name, 'r')</a:t>
            </a:r>
            <a:endParaRPr lang="en-US" sz="2800" dirty="0">
              <a:solidFill>
                <a:srgbClr val="FFFF00"/>
              </a:solidFill>
              <a:latin typeface="Courier"/>
              <a:ea typeface="Courier"/>
              <a:cs typeface="Courier"/>
              <a:sym typeface="Courier New"/>
            </a:endParaRP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FF00"/>
                </a:solidFill>
                <a:latin typeface="Courier"/>
                <a:ea typeface="Courier"/>
                <a:cs typeface="Courier"/>
                <a:sym typeface="Courier New"/>
              </a:rPr>
              <a:t>counts = </a:t>
            </a:r>
            <a:r>
              <a:rPr lang="en-US" sz="2800" dirty="0" err="1">
                <a:solidFill>
                  <a:srgbClr val="FFFF00"/>
                </a:solidFill>
                <a:latin typeface="Courier"/>
                <a:ea typeface="Courier"/>
                <a:cs typeface="Courier"/>
                <a:sym typeface="Courier New"/>
              </a:rPr>
              <a:t>dict</a:t>
            </a:r>
            <a:r>
              <a:rPr lang="en-US" sz="2800" dirty="0">
                <a:solidFill>
                  <a:srgbClr val="FFFF00"/>
                </a:solidFill>
                <a:latin typeface="Courier"/>
                <a:ea typeface="Courier"/>
                <a:cs typeface="Courier"/>
                <a:sym typeface="Courier New"/>
              </a:rPr>
              <a:t>()</a:t>
            </a:r>
          </a:p>
          <a:p>
            <a:pPr lvl="0">
              <a:buClr>
                <a:srgbClr val="00FF00"/>
              </a:buClr>
              <a:buSzPct val="25000"/>
            </a:pPr>
            <a:r>
              <a:rPr lang="en-US" sz="2800" dirty="0">
                <a:solidFill>
                  <a:srgbClr val="00FA00"/>
                </a:solidFill>
                <a:latin typeface="Courier"/>
                <a:ea typeface="Courier"/>
                <a:cs typeface="Courier"/>
                <a:sym typeface="Courier New"/>
              </a:rPr>
              <a:t>for line in handle:</a:t>
            </a:r>
          </a:p>
          <a:p>
            <a:pPr lvl="0">
              <a:buClr>
                <a:srgbClr val="00FF00"/>
              </a:buClr>
              <a:buSzPct val="25000"/>
            </a:pPr>
            <a:r>
              <a:rPr lang="en-US" sz="2800" dirty="0">
                <a:solidFill>
                  <a:srgbClr val="00FA00"/>
                </a:solidFill>
                <a:latin typeface="Courier"/>
                <a:ea typeface="Courier"/>
                <a:cs typeface="Courier"/>
                <a:sym typeface="Courier New"/>
              </a:rPr>
              <a:t>    words = </a:t>
            </a:r>
            <a:r>
              <a:rPr lang="en-US" sz="2800" dirty="0" err="1">
                <a:solidFill>
                  <a:srgbClr val="00FA00"/>
                </a:solidFill>
                <a:latin typeface="Courier"/>
                <a:ea typeface="Courier"/>
                <a:cs typeface="Courier"/>
                <a:sym typeface="Courier New"/>
              </a:rPr>
              <a:t>line.split</a:t>
            </a:r>
            <a:r>
              <a:rPr lang="en-US" sz="2800" dirty="0">
                <a:solidFill>
                  <a:srgbClr val="00FA00"/>
                </a:solidFill>
                <a:latin typeface="Courier"/>
                <a:ea typeface="Courier"/>
                <a:cs typeface="Courier"/>
                <a:sym typeface="Courier New"/>
              </a:rPr>
              <a:t>()</a:t>
            </a:r>
          </a:p>
          <a:p>
            <a:pPr lvl="0">
              <a:buClr>
                <a:srgbClr val="00FF00"/>
              </a:buClr>
              <a:buSzPct val="25000"/>
            </a:pPr>
            <a:r>
              <a:rPr lang="en-US" sz="2800" dirty="0">
                <a:solidFill>
                  <a:srgbClr val="00FA00"/>
                </a:solidFill>
                <a:latin typeface="Courier"/>
                <a:ea typeface="Courier"/>
                <a:cs typeface="Courier"/>
                <a:sym typeface="Courier New"/>
              </a:rPr>
              <a:t>    for word in words:</a:t>
            </a:r>
          </a:p>
          <a:p>
            <a:pPr lvl="0">
              <a:buClr>
                <a:srgbClr val="00FF00"/>
              </a:buClr>
              <a:buSzPct val="25000"/>
            </a:pPr>
            <a:r>
              <a:rPr lang="en-US" sz="2800" dirty="0">
                <a:solidFill>
                  <a:srgbClr val="00FA00"/>
                </a:solidFill>
                <a:latin typeface="Courier"/>
                <a:ea typeface="Courier"/>
                <a:cs typeface="Courier"/>
                <a:sym typeface="Courier New"/>
              </a:rPr>
              <a:t>        counts[word] = </a:t>
            </a:r>
            <a:r>
              <a:rPr lang="en-US" sz="2800" dirty="0" err="1">
                <a:solidFill>
                  <a:srgbClr val="00FA00"/>
                </a:solidFill>
                <a:latin typeface="Courier"/>
                <a:ea typeface="Courier"/>
                <a:cs typeface="Courier"/>
                <a:sym typeface="Courier New"/>
              </a:rPr>
              <a:t>counts.get</a:t>
            </a:r>
            <a:r>
              <a:rPr lang="en-US" sz="2800" dirty="0">
                <a:solidFill>
                  <a:srgbClr val="00FA00"/>
                </a:solidFill>
                <a:latin typeface="Courier"/>
                <a:ea typeface="Courier"/>
                <a:cs typeface="Courier"/>
                <a:sym typeface="Courier New"/>
              </a:rPr>
              <a:t>(word,0)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err="1">
                <a:solidFill>
                  <a:srgbClr val="FFFF00"/>
                </a:solidFill>
                <a:latin typeface="Courier"/>
                <a:ea typeface="Courier"/>
                <a:cs typeface="Courier"/>
                <a:sym typeface="Courier New"/>
              </a:rPr>
              <a:t>bigcount</a:t>
            </a:r>
            <a:r>
              <a:rPr lang="en-US" sz="2800" dirty="0">
                <a:solidFill>
                  <a:srgbClr val="FFFF00"/>
                </a:solidFill>
                <a:latin typeface="Courier"/>
                <a:ea typeface="Courier"/>
                <a:cs typeface="Courier"/>
                <a:sym typeface="Courier New"/>
              </a:rPr>
              <a:t> = None</a:t>
            </a:r>
          </a:p>
          <a:p>
            <a:pPr lvl="0">
              <a:buClr>
                <a:srgbClr val="00FF00"/>
              </a:buClr>
              <a:buSzPct val="25000"/>
            </a:pPr>
            <a:r>
              <a:rPr lang="en-US" sz="2800" dirty="0" err="1">
                <a:solidFill>
                  <a:srgbClr val="FFFF00"/>
                </a:solidFill>
                <a:latin typeface="Courier"/>
                <a:ea typeface="Courier"/>
                <a:cs typeface="Courier"/>
                <a:sym typeface="Courier New"/>
              </a:rPr>
              <a:t>bigword</a:t>
            </a:r>
            <a:r>
              <a:rPr lang="en-US" sz="2800" dirty="0">
                <a:solidFill>
                  <a:srgbClr val="FFFF00"/>
                </a:solidFill>
                <a:latin typeface="Courier"/>
                <a:ea typeface="Courier"/>
                <a:cs typeface="Courier"/>
                <a:sym typeface="Courier New"/>
              </a:rPr>
              <a:t> = None</a:t>
            </a:r>
          </a:p>
          <a:p>
            <a:pPr lvl="0">
              <a:buClr>
                <a:srgbClr val="00FF00"/>
              </a:buClr>
              <a:buSzPct val="25000"/>
            </a:pPr>
            <a:r>
              <a:rPr lang="en-US" sz="2800" dirty="0">
                <a:solidFill>
                  <a:srgbClr val="00FA00"/>
                </a:solidFill>
                <a:latin typeface="Courier"/>
                <a:ea typeface="Courier"/>
                <a:cs typeface="Courier"/>
                <a:sym typeface="Courier New"/>
              </a:rPr>
              <a:t>for </a:t>
            </a:r>
            <a:r>
              <a:rPr lang="en-US" sz="2800" dirty="0" err="1">
                <a:solidFill>
                  <a:srgbClr val="00FA00"/>
                </a:solidFill>
                <a:latin typeface="Courier"/>
                <a:ea typeface="Courier"/>
                <a:cs typeface="Courier"/>
                <a:sym typeface="Courier New"/>
              </a:rPr>
              <a:t>word,count</a:t>
            </a:r>
            <a:r>
              <a:rPr lang="en-US" sz="2800" dirty="0">
                <a:solidFill>
                  <a:srgbClr val="00FA00"/>
                </a:solidFill>
                <a:latin typeface="Courier"/>
                <a:ea typeface="Courier"/>
                <a:cs typeface="Courier"/>
                <a:sym typeface="Courier New"/>
              </a:rPr>
              <a:t> in </a:t>
            </a:r>
            <a:r>
              <a:rPr lang="en-US" sz="2800" dirty="0" err="1">
                <a:solidFill>
                  <a:srgbClr val="00FA00"/>
                </a:solidFill>
                <a:latin typeface="Courier"/>
                <a:ea typeface="Courier"/>
                <a:cs typeface="Courier"/>
                <a:sym typeface="Courier New"/>
              </a:rPr>
              <a:t>counts.items</a:t>
            </a:r>
            <a:r>
              <a:rPr lang="en-US" sz="2800" dirty="0">
                <a:solidFill>
                  <a:srgbClr val="00FA00"/>
                </a:solidFill>
                <a:latin typeface="Courier"/>
                <a:ea typeface="Courier"/>
                <a:cs typeface="Courier"/>
                <a:sym typeface="Courier New"/>
              </a:rPr>
              <a:t>():</a:t>
            </a:r>
          </a:p>
          <a:p>
            <a:pPr lvl="0">
              <a:buClr>
                <a:srgbClr val="00FF00"/>
              </a:buClr>
              <a:buSzPct val="25000"/>
            </a:pPr>
            <a:r>
              <a:rPr lang="en-US" sz="2800" dirty="0">
                <a:solidFill>
                  <a:srgbClr val="FF9300"/>
                </a:solidFill>
                <a:latin typeface="Courier"/>
                <a:ea typeface="Courier"/>
                <a:cs typeface="Courier"/>
                <a:sym typeface="Courier New"/>
              </a:rPr>
              <a:t>    if </a:t>
            </a:r>
            <a:r>
              <a:rPr lang="en-US" sz="2800" dirty="0" err="1">
                <a:solidFill>
                  <a:srgbClr val="FF9300"/>
                </a:solidFill>
                <a:latin typeface="Courier"/>
                <a:ea typeface="Courier"/>
                <a:cs typeface="Courier"/>
                <a:sym typeface="Courier New"/>
              </a:rPr>
              <a:t>bigcount</a:t>
            </a:r>
            <a:r>
              <a:rPr lang="en-US" sz="2800" dirty="0">
                <a:solidFill>
                  <a:srgbClr val="FF9300"/>
                </a:solidFill>
                <a:latin typeface="Courier"/>
                <a:ea typeface="Courier"/>
                <a:cs typeface="Courier"/>
                <a:sym typeface="Courier New"/>
              </a:rPr>
              <a:t> is None or count &gt; </a:t>
            </a:r>
            <a:r>
              <a:rPr lang="en-US" sz="2800" dirty="0" err="1">
                <a:solidFill>
                  <a:srgbClr val="FF9300"/>
                </a:solidFill>
                <a:latin typeface="Courier"/>
                <a:ea typeface="Courier"/>
                <a:cs typeface="Courier"/>
                <a:sym typeface="Courier New"/>
              </a:rPr>
              <a:t>bigcount</a:t>
            </a:r>
            <a:r>
              <a:rPr lang="en-US" sz="2800" dirty="0">
                <a:solidFill>
                  <a:srgbClr val="FF9300"/>
                </a:solidFill>
                <a:latin typeface="Courier"/>
                <a:ea typeface="Courier"/>
                <a:cs typeface="Courier"/>
                <a:sym typeface="Courier New"/>
              </a:rPr>
              <a:t>:</a:t>
            </a:r>
          </a:p>
          <a:p>
            <a:pPr lvl="0">
              <a:buClr>
                <a:srgbClr val="00FF00"/>
              </a:buClr>
              <a:buSzPct val="25000"/>
            </a:pPr>
            <a:r>
              <a:rPr lang="en-US" sz="2800" dirty="0">
                <a:solidFill>
                  <a:srgbClr val="FF9300"/>
                </a:solidFill>
                <a:latin typeface="Courier"/>
                <a:ea typeface="Courier"/>
                <a:cs typeface="Courier"/>
                <a:sym typeface="Courier New"/>
              </a:rPr>
              <a:t>        </a:t>
            </a:r>
            <a:r>
              <a:rPr lang="en-US" sz="2800" dirty="0" err="1">
                <a:solidFill>
                  <a:srgbClr val="FF9300"/>
                </a:solidFill>
                <a:latin typeface="Courier"/>
                <a:ea typeface="Courier"/>
                <a:cs typeface="Courier"/>
                <a:sym typeface="Courier New"/>
              </a:rPr>
              <a:t>bigword</a:t>
            </a:r>
            <a:r>
              <a:rPr lang="en-US" sz="2800" dirty="0">
                <a:solidFill>
                  <a:srgbClr val="FF9300"/>
                </a:solidFill>
                <a:latin typeface="Courier"/>
                <a:ea typeface="Courier"/>
                <a:cs typeface="Courier"/>
                <a:sym typeface="Courier New"/>
              </a:rPr>
              <a:t> = word</a:t>
            </a:r>
          </a:p>
          <a:p>
            <a:pPr lvl="0">
              <a:buClr>
                <a:srgbClr val="00FF00"/>
              </a:buClr>
              <a:buSzPct val="25000"/>
            </a:pPr>
            <a:r>
              <a:rPr lang="en-US" sz="2800" dirty="0">
                <a:solidFill>
                  <a:srgbClr val="FF9300"/>
                </a:solidFill>
                <a:latin typeface="Courier"/>
                <a:ea typeface="Courier"/>
                <a:cs typeface="Courier"/>
                <a:sym typeface="Courier New"/>
              </a:rPr>
              <a:t>        </a:t>
            </a:r>
            <a:r>
              <a:rPr lang="en-US" sz="2800" dirty="0" err="1">
                <a:solidFill>
                  <a:srgbClr val="FF9300"/>
                </a:solidFill>
                <a:latin typeface="Courier"/>
                <a:ea typeface="Courier"/>
                <a:cs typeface="Courier"/>
                <a:sym typeface="Courier New"/>
              </a:rPr>
              <a:t>bigcount</a:t>
            </a:r>
            <a:r>
              <a:rPr lang="en-US" sz="2800" dirty="0">
                <a:solidFill>
                  <a:srgbClr val="FF9300"/>
                </a:solidFill>
                <a:latin typeface="Courier"/>
                <a:ea typeface="Courier"/>
                <a:cs typeface="Courier"/>
                <a:sym typeface="Courier New"/>
              </a:rPr>
              <a:t> = count</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FF00"/>
                </a:solidFill>
                <a:latin typeface="Courier"/>
                <a:ea typeface="Courier"/>
                <a:cs typeface="Courier"/>
                <a:sym typeface="Courier New"/>
              </a:rPr>
              <a:t>print(</a:t>
            </a:r>
            <a:r>
              <a:rPr lang="en-US" sz="2800" dirty="0" err="1">
                <a:solidFill>
                  <a:srgbClr val="FFFF00"/>
                </a:solidFill>
                <a:latin typeface="Courier"/>
                <a:ea typeface="Courier"/>
                <a:cs typeface="Courier"/>
                <a:sym typeface="Courier New"/>
              </a:rPr>
              <a:t>bigword</a:t>
            </a:r>
            <a:r>
              <a:rPr lang="en-US" sz="2800" dirty="0">
                <a:solidFill>
                  <a:srgbClr val="FFFF00"/>
                </a:solidFill>
                <a:latin typeface="Courier"/>
                <a:ea typeface="Courier"/>
                <a:cs typeface="Courier"/>
                <a:sym typeface="Courier New"/>
              </a:rPr>
              <a:t>, </a:t>
            </a:r>
            <a:r>
              <a:rPr lang="en-US" sz="2800" dirty="0" err="1">
                <a:solidFill>
                  <a:srgbClr val="FFFF00"/>
                </a:solidFill>
                <a:latin typeface="Courier"/>
                <a:ea typeface="Courier"/>
                <a:cs typeface="Courier"/>
                <a:sym typeface="Courier New"/>
              </a:rPr>
              <a:t>bigcount</a:t>
            </a:r>
            <a:r>
              <a:rPr lang="en-US" sz="2800" dirty="0">
                <a:solidFill>
                  <a:srgbClr val="FFFF00"/>
                </a:solidFill>
                <a:latin typeface="Courier"/>
                <a:ea typeface="Courier"/>
                <a:cs typeface="Courier"/>
                <a:sym typeface="Courier New"/>
              </a:rPr>
              <a:t>)</a:t>
            </a:r>
          </a:p>
        </p:txBody>
      </p:sp>
      <p:sp>
        <p:nvSpPr>
          <p:cNvPr id="626" name="Shape 626"/>
          <p:cNvSpPr txBox="1"/>
          <p:nvPr/>
        </p:nvSpPr>
        <p:spPr>
          <a:xfrm>
            <a:off x="12082000" y="615550"/>
            <a:ext cx="2550299" cy="2736599"/>
          </a:xfrm>
          <a:prstGeom prst="rect">
            <a:avLst/>
          </a:prstGeom>
          <a:noFill/>
          <a:ln>
            <a:noFill/>
          </a:ln>
        </p:spPr>
        <p:txBody>
          <a:bodyPr lIns="0" tIns="0" rIns="0" bIns="0" anchor="ctr" anchorCtr="0">
            <a:noAutofit/>
          </a:bodyPr>
          <a:lstStyle/>
          <a:p>
            <a:pPr marL="0" marR="0" lvl="0" indent="0" algn="ctr" rtl="0">
              <a:lnSpc>
                <a:spcPct val="150000"/>
              </a:lnSpc>
              <a:spcBef>
                <a:spcPts val="0"/>
              </a:spcBef>
              <a:spcAft>
                <a:spcPts val="0"/>
              </a:spcAft>
              <a:buClr>
                <a:schemeClr val="lt1"/>
              </a:buClr>
              <a:buSzPct val="25000"/>
              <a:buFont typeface="Cabin"/>
              <a:buNone/>
            </a:pPr>
            <a:r>
              <a:rPr lang="en-US" sz="3000">
                <a:solidFill>
                  <a:srgbClr val="FFFF00"/>
                </a:solidFill>
                <a:latin typeface="Arial" charset="0"/>
                <a:ea typeface="Arial" charset="0"/>
                <a:cs typeface="Arial" charset="0"/>
                <a:sym typeface="Cabin"/>
              </a:rPr>
              <a:t>Sequential</a:t>
            </a:r>
          </a:p>
          <a:p>
            <a:pPr marL="0" marR="0" lvl="0" indent="0" algn="ctr" rtl="0">
              <a:lnSpc>
                <a:spcPct val="150000"/>
              </a:lnSpc>
              <a:spcBef>
                <a:spcPts val="0"/>
              </a:spcBef>
              <a:spcAft>
                <a:spcPts val="0"/>
              </a:spcAft>
              <a:buClr>
                <a:srgbClr val="FF00FF"/>
              </a:buClr>
              <a:buSzPct val="25000"/>
              <a:buFont typeface="Cabin"/>
              <a:buNone/>
            </a:pPr>
            <a:r>
              <a:rPr lang="en-US" sz="3000">
                <a:solidFill>
                  <a:srgbClr val="00FF00"/>
                </a:solidFill>
                <a:latin typeface="Arial" charset="0"/>
                <a:ea typeface="Arial" charset="0"/>
                <a:cs typeface="Arial" charset="0"/>
                <a:sym typeface="Cabin"/>
              </a:rPr>
              <a:t>Repeated</a:t>
            </a:r>
          </a:p>
          <a:p>
            <a:pPr marL="0" marR="0" lvl="0" indent="0" algn="ctr" rtl="0">
              <a:lnSpc>
                <a:spcPct val="150000"/>
              </a:lnSpc>
              <a:spcBef>
                <a:spcPts val="0"/>
              </a:spcBef>
              <a:spcAft>
                <a:spcPts val="0"/>
              </a:spcAft>
              <a:buClr>
                <a:srgbClr val="FF00FF"/>
              </a:buClr>
              <a:buSzPct val="25000"/>
              <a:buFont typeface="Cabin"/>
              <a:buNone/>
            </a:pPr>
            <a:r>
              <a:rPr lang="en-US" sz="3000">
                <a:solidFill>
                  <a:srgbClr val="FF9900"/>
                </a:solidFill>
                <a:latin typeface="Arial" charset="0"/>
                <a:ea typeface="Arial" charset="0"/>
                <a:cs typeface="Arial" charset="0"/>
                <a:sym typeface="Cabin"/>
              </a:rPr>
              <a:t>Conditional</a:t>
            </a: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9" name="Shape 625"/>
          <p:cNvSpPr txBox="1"/>
          <p:nvPr/>
        </p:nvSpPr>
        <p:spPr>
          <a:xfrm>
            <a:off x="998325" y="778213"/>
            <a:ext cx="10035299" cy="754866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name = </a:t>
            </a:r>
            <a:r>
              <a:rPr lang="en-US" sz="2800" i="0" u="none" strike="noStrike" cap="none" dirty="0" smtClean="0">
                <a:solidFill>
                  <a:schemeClr val="bg1"/>
                </a:solidFill>
                <a:latin typeface="Courier"/>
                <a:ea typeface="Courier"/>
                <a:cs typeface="Courier"/>
                <a:sym typeface="Courier New"/>
              </a:rPr>
              <a:t>input</a:t>
            </a:r>
            <a:r>
              <a:rPr lang="en-US" sz="2800" i="0" u="none" strike="noStrike" cap="none" dirty="0">
                <a:solidFill>
                  <a:srgbClr val="FFFF00"/>
                </a:solidFill>
                <a:latin typeface="Courier"/>
                <a:ea typeface="Courier"/>
                <a:cs typeface="Courier"/>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handle = open(name, 'r')</a:t>
            </a:r>
          </a:p>
          <a:p>
            <a:pPr marL="0" marR="0" lvl="0" indent="0" algn="ctr" rtl="0">
              <a:lnSpc>
                <a:spcPct val="100000"/>
              </a:lnSpc>
              <a:spcBef>
                <a:spcPts val="0"/>
              </a:spcBef>
              <a:spcAft>
                <a:spcPts val="0"/>
              </a:spcAft>
              <a:buNone/>
            </a:pPr>
            <a:endParaRPr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counts = </a:t>
            </a:r>
            <a:r>
              <a:rPr lang="en-US" sz="2800" i="0" u="none" strike="noStrike" cap="none" dirty="0" err="1">
                <a:solidFill>
                  <a:srgbClr val="FFFF00"/>
                </a:solidFill>
                <a:latin typeface="Courier"/>
                <a:ea typeface="Courier"/>
                <a:cs typeface="Courier"/>
                <a:sym typeface="Courier New"/>
              </a:rPr>
              <a:t>dict</a:t>
            </a:r>
            <a:r>
              <a:rPr lang="en-US" sz="2800" i="0" u="none" strike="noStrike" cap="none" dirty="0">
                <a:solidFill>
                  <a:srgbClr val="FFFF00"/>
                </a:solidFill>
                <a:latin typeface="Courier"/>
                <a:ea typeface="Courier"/>
                <a:cs typeface="Courier"/>
                <a:sym typeface="Courier New"/>
              </a:rPr>
              <a:t>()</a:t>
            </a:r>
          </a:p>
          <a:p>
            <a:pPr lvl="0">
              <a:buClr>
                <a:srgbClr val="00FF00"/>
              </a:buClr>
              <a:buSzPct val="25000"/>
            </a:pPr>
            <a:r>
              <a:rPr lang="en-US" sz="2800" dirty="0">
                <a:solidFill>
                  <a:srgbClr val="00FF00"/>
                </a:solidFill>
                <a:latin typeface="Courier"/>
                <a:ea typeface="Courier"/>
                <a:cs typeface="Courier"/>
                <a:sym typeface="Courier New"/>
              </a:rPr>
              <a:t>for line in handle:</a:t>
            </a:r>
          </a:p>
          <a:p>
            <a:pPr lvl="0">
              <a:buClr>
                <a:srgbClr val="00FF00"/>
              </a:buClr>
              <a:buSzPct val="25000"/>
            </a:pPr>
            <a:r>
              <a:rPr lang="en-US" sz="2800" dirty="0">
                <a:solidFill>
                  <a:srgbClr val="00FF00"/>
                </a:solidFill>
                <a:latin typeface="Courier"/>
                <a:ea typeface="Courier"/>
                <a:cs typeface="Courier"/>
                <a:sym typeface="Courier New"/>
              </a:rPr>
              <a:t>    words = </a:t>
            </a:r>
            <a:r>
              <a:rPr lang="en-US" sz="2800" dirty="0" err="1">
                <a:solidFill>
                  <a:srgbClr val="00FF00"/>
                </a:solidFill>
                <a:latin typeface="Courier"/>
                <a:ea typeface="Courier"/>
                <a:cs typeface="Courier"/>
                <a:sym typeface="Courier New"/>
              </a:rPr>
              <a:t>line.split</a:t>
            </a:r>
            <a:r>
              <a:rPr lang="en-US" sz="2800" dirty="0">
                <a:solidFill>
                  <a:srgbClr val="00FF00"/>
                </a:solidFill>
                <a:latin typeface="Courier"/>
                <a:ea typeface="Courier"/>
                <a:cs typeface="Courier"/>
                <a:sym typeface="Courier New"/>
              </a:rPr>
              <a:t>()</a:t>
            </a:r>
          </a:p>
          <a:p>
            <a:pPr lvl="0">
              <a:buClr>
                <a:srgbClr val="00FF00"/>
              </a:buClr>
              <a:buSzPct val="25000"/>
            </a:pPr>
            <a:r>
              <a:rPr lang="en-US" sz="2800" dirty="0">
                <a:solidFill>
                  <a:srgbClr val="00FF00"/>
                </a:solidFill>
                <a:latin typeface="Courier"/>
                <a:ea typeface="Courier"/>
                <a:cs typeface="Courier"/>
                <a:sym typeface="Courier New"/>
              </a:rPr>
              <a:t>    for word in words:</a:t>
            </a:r>
          </a:p>
          <a:p>
            <a:pPr lvl="0">
              <a:buClr>
                <a:srgbClr val="00FF00"/>
              </a:buClr>
              <a:buSzPct val="25000"/>
            </a:pPr>
            <a:r>
              <a:rPr lang="en-US" sz="2800" dirty="0">
                <a:solidFill>
                  <a:srgbClr val="00FF00"/>
                </a:solidFill>
                <a:latin typeface="Courier"/>
                <a:ea typeface="Courier"/>
                <a:cs typeface="Courier"/>
                <a:sym typeface="Courier New"/>
              </a:rPr>
              <a:t>        counts[word] = </a:t>
            </a:r>
            <a:r>
              <a:rPr lang="en-US" sz="2800" dirty="0" err="1">
                <a:solidFill>
                  <a:srgbClr val="00FF00"/>
                </a:solidFill>
                <a:latin typeface="Courier"/>
                <a:ea typeface="Courier"/>
                <a:cs typeface="Courier"/>
                <a:sym typeface="Courier New"/>
              </a:rPr>
              <a:t>counts.get</a:t>
            </a:r>
            <a:r>
              <a:rPr lang="en-US" sz="2800" dirty="0">
                <a:solidFill>
                  <a:srgbClr val="00FF00"/>
                </a:solidFill>
                <a:latin typeface="Courier"/>
                <a:ea typeface="Courier"/>
                <a:cs typeface="Courier"/>
                <a:sym typeface="Courier New"/>
              </a:rPr>
              <a:t>(word,0) + 1</a:t>
            </a:r>
          </a:p>
          <a:p>
            <a:pPr marL="0" marR="0" lvl="0" indent="0" algn="l" rtl="0">
              <a:lnSpc>
                <a:spcPct val="100000"/>
              </a:lnSpc>
              <a:spcBef>
                <a:spcPts val="0"/>
              </a:spcBef>
              <a:spcAft>
                <a:spcPts val="0"/>
              </a:spcAft>
              <a:buClr>
                <a:srgbClr val="00FF00"/>
              </a:buClr>
              <a:buSzPct val="25000"/>
              <a:buFont typeface="Cabin"/>
              <a:buNone/>
            </a:pP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FFFF00"/>
                </a:solidFill>
                <a:latin typeface="Courier"/>
                <a:ea typeface="Courier"/>
                <a:cs typeface="Courier"/>
                <a:sym typeface="Courier New"/>
              </a:rPr>
              <a:t>bigcount</a:t>
            </a:r>
            <a:r>
              <a:rPr lang="en-US" sz="2800" i="0" u="none" strike="noStrike" cap="none" dirty="0">
                <a:solidFill>
                  <a:srgbClr val="FFFF00"/>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FFFF00"/>
                </a:solidFill>
                <a:latin typeface="Courier"/>
                <a:ea typeface="Courier"/>
                <a:cs typeface="Courier"/>
                <a:sym typeface="Courier New"/>
              </a:rPr>
              <a:t>bigword</a:t>
            </a:r>
            <a:r>
              <a:rPr lang="en-US" sz="2800" i="0" u="none" strike="noStrike" cap="none" dirty="0">
                <a:solidFill>
                  <a:srgbClr val="FFFF00"/>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smtClean="0">
                <a:solidFill>
                  <a:srgbClr val="00FF00"/>
                </a:solidFill>
                <a:latin typeface="Courier"/>
                <a:ea typeface="Courier"/>
                <a:cs typeface="Courier"/>
                <a:sym typeface="Courier New"/>
              </a:rPr>
              <a:t>for </a:t>
            </a:r>
            <a:r>
              <a:rPr lang="en-US" sz="2800" i="0" u="none" strike="noStrike" cap="none" dirty="0" err="1">
                <a:solidFill>
                  <a:srgbClr val="00FF00"/>
                </a:solidFill>
                <a:latin typeface="Courier"/>
                <a:ea typeface="Courier"/>
                <a:cs typeface="Courier"/>
                <a:sym typeface="Courier New"/>
              </a:rPr>
              <a:t>word,count</a:t>
            </a:r>
            <a:r>
              <a:rPr lang="en-US" sz="2800" i="0" u="none" strike="noStrike" cap="none" dirty="0">
                <a:solidFill>
                  <a:srgbClr val="00FF00"/>
                </a:solidFill>
                <a:latin typeface="Courier"/>
                <a:ea typeface="Courier"/>
                <a:cs typeface="Courier"/>
                <a:sym typeface="Courier New"/>
              </a:rPr>
              <a:t> in </a:t>
            </a:r>
            <a:r>
              <a:rPr lang="en-US" sz="2800" i="0" u="none" strike="noStrike" cap="none" dirty="0" err="1">
                <a:solidFill>
                  <a:srgbClr val="00FF00"/>
                </a:solidFill>
                <a:latin typeface="Courier"/>
                <a:ea typeface="Courier"/>
                <a:cs typeface="Courier"/>
                <a:sym typeface="Courier New"/>
              </a:rPr>
              <a:t>counts.items</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7F00"/>
                </a:solidFill>
                <a:latin typeface="Courier"/>
                <a:ea typeface="Courier"/>
                <a:cs typeface="Courier"/>
                <a:sym typeface="Courier New"/>
              </a:rPr>
              <a:t>  </a:t>
            </a:r>
            <a:r>
              <a:rPr lang="en-US" sz="2800" i="0" u="none" strike="noStrike" cap="none" dirty="0">
                <a:solidFill>
                  <a:srgbClr val="FF9900"/>
                </a:solidFill>
                <a:latin typeface="Courier"/>
                <a:ea typeface="Courier"/>
                <a:cs typeface="Courier"/>
                <a:sym typeface="Courier New"/>
              </a:rPr>
              <a:t>if </a:t>
            </a:r>
            <a:r>
              <a:rPr lang="en-US" sz="2800" i="0" u="none" strike="noStrike" cap="none" dirty="0" err="1">
                <a:solidFill>
                  <a:srgbClr val="FF9900"/>
                </a:solidFill>
                <a:latin typeface="Courier"/>
                <a:ea typeface="Courier"/>
                <a:cs typeface="Courier"/>
                <a:sym typeface="Courier New"/>
              </a:rPr>
              <a:t>bigcount</a:t>
            </a:r>
            <a:r>
              <a:rPr lang="en-US" sz="2800" i="0" u="none" strike="noStrike" cap="none" dirty="0">
                <a:solidFill>
                  <a:srgbClr val="FF9900"/>
                </a:solidFill>
                <a:latin typeface="Courier"/>
                <a:ea typeface="Courier"/>
                <a:cs typeface="Courier"/>
                <a:sym typeface="Courier New"/>
              </a:rPr>
              <a:t> is None or count &gt; </a:t>
            </a:r>
            <a:r>
              <a:rPr lang="en-US" sz="2800" i="0" u="none" strike="noStrike" cap="none" dirty="0" err="1">
                <a:solidFill>
                  <a:srgbClr val="FF9900"/>
                </a:solidFill>
                <a:latin typeface="Courier"/>
                <a:ea typeface="Courier"/>
                <a:cs typeface="Courier"/>
                <a:sym typeface="Courier New"/>
              </a:rPr>
              <a:t>bigcount</a:t>
            </a:r>
            <a:r>
              <a:rPr lang="en-US" sz="28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9900"/>
                </a:solidFill>
                <a:latin typeface="Courier"/>
                <a:ea typeface="Courier"/>
                <a:cs typeface="Courier"/>
                <a:sym typeface="Courier New"/>
              </a:rPr>
              <a:t>        </a:t>
            </a:r>
            <a:r>
              <a:rPr lang="en-US" sz="2800" i="0" u="none" strike="noStrike" cap="none" dirty="0" err="1">
                <a:solidFill>
                  <a:srgbClr val="FF9900"/>
                </a:solidFill>
                <a:latin typeface="Courier"/>
                <a:ea typeface="Courier"/>
                <a:cs typeface="Courier"/>
                <a:sym typeface="Courier New"/>
              </a:rPr>
              <a:t>bigword</a:t>
            </a:r>
            <a:r>
              <a:rPr lang="en-US" sz="2800" i="0" u="none" strike="noStrike" cap="none" dirty="0">
                <a:solidFill>
                  <a:srgbClr val="FF9900"/>
                </a:solidFill>
                <a:latin typeface="Courier"/>
                <a:ea typeface="Courier"/>
                <a:cs typeface="Courier"/>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9900"/>
                </a:solidFill>
                <a:latin typeface="Courier"/>
                <a:ea typeface="Courier"/>
                <a:cs typeface="Courier"/>
                <a:sym typeface="Courier New"/>
              </a:rPr>
              <a:t>        </a:t>
            </a:r>
            <a:r>
              <a:rPr lang="en-US" sz="2800" i="0" u="none" strike="noStrike" cap="none" dirty="0" err="1">
                <a:solidFill>
                  <a:srgbClr val="FF9900"/>
                </a:solidFill>
                <a:latin typeface="Courier"/>
                <a:ea typeface="Courier"/>
                <a:cs typeface="Courier"/>
                <a:sym typeface="Courier New"/>
              </a:rPr>
              <a:t>bigcount</a:t>
            </a:r>
            <a:r>
              <a:rPr lang="en-US" sz="2800" i="0" u="none" strike="noStrike" cap="none" dirty="0">
                <a:solidFill>
                  <a:srgbClr val="FF9900"/>
                </a:solidFill>
                <a:latin typeface="Courier"/>
                <a:ea typeface="Courier"/>
                <a:cs typeface="Courier"/>
                <a:sym typeface="Courier New"/>
              </a:rPr>
              <a:t> = count</a:t>
            </a:r>
          </a:p>
          <a:p>
            <a:pPr marL="0" marR="0" lvl="0" indent="0" algn="l" rtl="0">
              <a:lnSpc>
                <a:spcPct val="100000"/>
              </a:lnSpc>
              <a:spcBef>
                <a:spcPts val="0"/>
              </a:spcBef>
              <a:spcAft>
                <a:spcPts val="0"/>
              </a:spcAft>
              <a:buClr>
                <a:srgbClr val="00FF00"/>
              </a:buClr>
              <a:buFont typeface="Cabin"/>
              <a:buNone/>
            </a:pPr>
            <a:endParaRPr sz="28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err="1" smtClean="0">
                <a:solidFill>
                  <a:srgbClr val="FFFF00"/>
                </a:solidFill>
                <a:latin typeface="Courier"/>
                <a:ea typeface="Courier"/>
                <a:cs typeface="Courier"/>
                <a:sym typeface="Courier New"/>
              </a:rPr>
              <a:t>bigword</a:t>
            </a:r>
            <a:r>
              <a:rPr lang="en-US" sz="2800" i="0" u="none" strike="noStrike" cap="none" dirty="0">
                <a:solidFill>
                  <a:srgbClr val="FFFF00"/>
                </a:solidFill>
                <a:latin typeface="Courier"/>
                <a:ea typeface="Courier"/>
                <a:cs typeface="Courier"/>
                <a:sym typeface="Courier New"/>
              </a:rPr>
              <a:t>, </a:t>
            </a:r>
            <a:r>
              <a:rPr lang="en-US" sz="2800" i="0" u="none" strike="noStrike" cap="none" dirty="0" err="1" smtClean="0">
                <a:solidFill>
                  <a:srgbClr val="FFFF00"/>
                </a:solidFill>
                <a:latin typeface="Courier"/>
                <a:ea typeface="Courier"/>
                <a:cs typeface="Courier"/>
                <a:sym typeface="Courier New"/>
              </a:rPr>
              <a:t>bigcount</a:t>
            </a:r>
            <a:r>
              <a:rPr lang="en-US" sz="2800" i="0" u="none" strike="noStrike" cap="none" dirty="0" smtClean="0">
                <a:solidFill>
                  <a:srgbClr val="FFFF00"/>
                </a:solidFill>
                <a:latin typeface="Courier"/>
                <a:ea typeface="Courier"/>
                <a:cs typeface="Courier"/>
                <a:sym typeface="Courier New"/>
              </a:rPr>
              <a:t>)</a:t>
            </a:r>
            <a:endParaRPr lang="en-US" sz="2800" i="0" u="none" strike="noStrike" cap="none" dirty="0">
              <a:solidFill>
                <a:srgbClr val="FFFF00"/>
              </a:solidFill>
              <a:latin typeface="Courier"/>
              <a:ea typeface="Courier"/>
              <a:cs typeface="Courier"/>
              <a:sym typeface="Courier New"/>
            </a:endParaRPr>
          </a:p>
        </p:txBody>
      </p:sp>
      <p:sp>
        <p:nvSpPr>
          <p:cNvPr id="632" name="Shape 632"/>
          <p:cNvSpPr txBox="1"/>
          <p:nvPr/>
        </p:nvSpPr>
        <p:spPr>
          <a:xfrm>
            <a:off x="12003133" y="712245"/>
            <a:ext cx="3996000" cy="7680599"/>
          </a:xfrm>
          <a:prstGeom prst="rect">
            <a:avLst/>
          </a:prstGeom>
          <a:noFill/>
          <a:ln w="9525"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15000"/>
              </a:lnSpc>
              <a:spcBef>
                <a:spcPts val="0"/>
              </a:spcBef>
              <a:spcAft>
                <a:spcPts val="0"/>
              </a:spcAft>
              <a:buClr>
                <a:srgbClr val="FF00FF"/>
              </a:buClr>
              <a:buSzPct val="25000"/>
              <a:buFont typeface="Cabin"/>
              <a:buNone/>
            </a:pPr>
            <a:r>
              <a:rPr lang="en-US" sz="3000" dirty="0">
                <a:solidFill>
                  <a:srgbClr val="FFFF00"/>
                </a:solidFill>
                <a:latin typeface="Arial" charset="0"/>
                <a:ea typeface="Arial" charset="0"/>
                <a:cs typeface="Arial" charset="0"/>
                <a:sym typeface="Cabin"/>
              </a:rPr>
              <a:t>A short Python “Story” about how to count words in a file</a:t>
            </a:r>
          </a:p>
          <a:p>
            <a:pPr marL="0" marR="0" lvl="0" indent="0" algn="ctr" rtl="0">
              <a:lnSpc>
                <a:spcPct val="115000"/>
              </a:lnSpc>
              <a:spcBef>
                <a:spcPts val="0"/>
              </a:spcBef>
              <a:spcAft>
                <a:spcPts val="0"/>
              </a:spcAft>
              <a:buClr>
                <a:srgbClr val="FF00FF"/>
              </a:buClr>
              <a:buFont typeface="Cabin"/>
              <a:buNone/>
            </a:pPr>
            <a:endParaRPr sz="3000" dirty="0">
              <a:solidFill>
                <a:srgbClr val="00FF00"/>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FFFFFF"/>
                </a:solidFill>
                <a:latin typeface="Arial" charset="0"/>
                <a:ea typeface="Arial" charset="0"/>
                <a:cs typeface="Arial" charset="0"/>
                <a:sym typeface="Cabin"/>
              </a:rPr>
              <a:t>A word used to read data from a user </a:t>
            </a:r>
          </a:p>
          <a:p>
            <a:pPr marL="0" marR="0" lvl="0" indent="0" algn="ctr" rtl="0">
              <a:lnSpc>
                <a:spcPct val="115000"/>
              </a:lnSpc>
              <a:spcBef>
                <a:spcPts val="0"/>
              </a:spcBef>
              <a:spcAft>
                <a:spcPts val="0"/>
              </a:spcAft>
              <a:buClr>
                <a:srgbClr val="FF00FF"/>
              </a:buClr>
              <a:buFont typeface="Cabin"/>
              <a:buNone/>
            </a:pPr>
            <a:endParaRPr sz="3000" dirty="0">
              <a:solidFill>
                <a:srgbClr val="00FF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00FA00"/>
                </a:solidFill>
                <a:latin typeface="Arial" charset="0"/>
                <a:ea typeface="Arial" charset="0"/>
                <a:cs typeface="Arial" charset="0"/>
                <a:sym typeface="Cabin"/>
              </a:rPr>
              <a:t>A sentence about updating one of the many counts</a:t>
            </a:r>
          </a:p>
          <a:p>
            <a:pPr marL="0" marR="0" lvl="0" indent="0" algn="ctr" rtl="0">
              <a:lnSpc>
                <a:spcPct val="115000"/>
              </a:lnSpc>
              <a:spcBef>
                <a:spcPts val="0"/>
              </a:spcBef>
              <a:spcAft>
                <a:spcPts val="0"/>
              </a:spcAft>
              <a:buClr>
                <a:srgbClr val="FF00FF"/>
              </a:buClr>
              <a:buFont typeface="Cabin"/>
              <a:buNone/>
            </a:pPr>
            <a:endParaRPr sz="3000" dirty="0">
              <a:solidFill>
                <a:srgbClr val="FF00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FF9900"/>
                </a:solidFill>
                <a:latin typeface="Arial" charset="0"/>
                <a:ea typeface="Arial" charset="0"/>
                <a:cs typeface="Arial" charset="0"/>
                <a:sym typeface="Cabin"/>
              </a:rPr>
              <a:t>A paragraph about how  to find the largest item in a list</a:t>
            </a:r>
          </a:p>
        </p:txBody>
      </p:sp>
      <p:cxnSp>
        <p:nvCxnSpPr>
          <p:cNvPr id="633" name="Shape 633"/>
          <p:cNvCxnSpPr/>
          <p:nvPr/>
        </p:nvCxnSpPr>
        <p:spPr>
          <a:xfrm>
            <a:off x="6986588" y="1211263"/>
            <a:ext cx="5172986" cy="2323998"/>
          </a:xfrm>
          <a:prstGeom prst="straightConnector1">
            <a:avLst/>
          </a:prstGeom>
          <a:noFill/>
          <a:ln w="38100" cap="flat" cmpd="sng">
            <a:solidFill>
              <a:srgbClr val="FFFFFF"/>
            </a:solidFill>
            <a:prstDash val="solid"/>
            <a:round/>
            <a:headEnd type="none" w="lg" len="lg"/>
            <a:tailEnd type="none" w="lg" len="lg"/>
          </a:ln>
        </p:spPr>
      </p:cxnSp>
      <p:cxnSp>
        <p:nvCxnSpPr>
          <p:cNvPr id="634" name="Shape 634"/>
          <p:cNvCxnSpPr/>
          <p:nvPr/>
        </p:nvCxnSpPr>
        <p:spPr>
          <a:xfrm>
            <a:off x="9890125" y="4349750"/>
            <a:ext cx="2269449" cy="857115"/>
          </a:xfrm>
          <a:prstGeom prst="straightConnector1">
            <a:avLst/>
          </a:prstGeom>
          <a:noFill/>
          <a:ln w="38100" cap="flat" cmpd="sng">
            <a:solidFill>
              <a:srgbClr val="FFFF00"/>
            </a:solidFill>
            <a:prstDash val="solid"/>
            <a:round/>
            <a:headEnd type="none" w="lg" len="lg"/>
            <a:tailEnd type="none" w="lg" len="lg"/>
          </a:ln>
        </p:spPr>
      </p:cxnSp>
      <p:cxnSp>
        <p:nvCxnSpPr>
          <p:cNvPr id="635" name="Shape 635"/>
          <p:cNvCxnSpPr/>
          <p:nvPr/>
        </p:nvCxnSpPr>
        <p:spPr>
          <a:xfrm>
            <a:off x="10214043" y="6887183"/>
            <a:ext cx="1789090" cy="680936"/>
          </a:xfrm>
          <a:prstGeom prst="straightConnector1">
            <a:avLst/>
          </a:prstGeom>
          <a:noFill/>
          <a:ln w="38100" cap="flat" cmpd="sng">
            <a:solidFill>
              <a:srgbClr val="FF9900"/>
            </a:solidFill>
            <a:prstDash val="solid"/>
            <a:round/>
            <a:headEnd type="none" w="lg" len="lg"/>
            <a:tailEnd type="none" w="lg" len="lg"/>
          </a:ln>
        </p:spPr>
      </p:cxn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Shape 6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Summary</a:t>
            </a:r>
          </a:p>
        </p:txBody>
      </p:sp>
      <p:sp>
        <p:nvSpPr>
          <p:cNvPr id="641" name="Shape 641"/>
          <p:cNvSpPr txBox="1">
            <a:spLocks noGrp="1"/>
          </p:cNvSpPr>
          <p:nvPr>
            <p:ph type="body" idx="1"/>
          </p:nvPr>
        </p:nvSpPr>
        <p:spPr>
          <a:xfrm>
            <a:off x="812800" y="2138869"/>
            <a:ext cx="14630400" cy="5109732"/>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This is a quick overview of </a:t>
            </a:r>
            <a:r>
              <a:rPr lang="en-US" sz="3600" u="none" strike="noStrike" cap="none">
                <a:solidFill>
                  <a:srgbClr val="FFFF00"/>
                </a:solidFill>
                <a:latin typeface="Arial" charset="0"/>
                <a:ea typeface="Arial" charset="0"/>
                <a:cs typeface="Arial" charset="0"/>
                <a:sym typeface="Cabin"/>
              </a:rPr>
              <a:t>Chapter 1</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We will revisit these concepts throughout the course</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Focus on the big picture</a:t>
            </a: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US" sz="3600" dirty="0">
                <a:solidFill>
                  <a:srgbClr val="FFFF00"/>
                </a:solidFill>
              </a:rPr>
              <a:t>Acknowledgements / Contributions</a:t>
            </a: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t>
            </a:r>
            <a:r>
              <a:rPr lang="en-US" sz="1800" dirty="0" smtClean="0">
                <a:solidFill>
                  <a:srgbClr val="FFFFFF"/>
                </a:solidFill>
              </a:rPr>
              <a:t>and </a:t>
            </a:r>
            <a:r>
              <a:rPr lang="en-US" sz="1800" dirty="0">
                <a:solidFill>
                  <a:srgbClr val="FFFFFF"/>
                </a:solidFill>
              </a:rPr>
              <a:t>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Clr>
                <a:schemeClr val="dk2"/>
              </a:buClr>
              <a:buSzPct val="61111"/>
              <a:buFont typeface="Arial"/>
              <a:buNone/>
            </a:pPr>
            <a:r>
              <a:rPr lang="en-US" sz="1800" dirty="0">
                <a:solidFill>
                  <a:schemeClr val="lt1"/>
                </a:solidFill>
              </a:rPr>
              <a:t>… Insert new Contributors and Translators here</a:t>
            </a: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n-US" sz="1800" dirty="0" smtClean="0">
                <a:solidFill>
                  <a:srgbClr val="FFFFFF"/>
                </a:solidFill>
              </a:rPr>
              <a:t>Continue</a:t>
            </a:r>
            <a:r>
              <a:rPr lang="is-IS" sz="1800" dirty="0" smtClean="0">
                <a:solidFill>
                  <a:srgbClr val="FFFFFF"/>
                </a:solidFill>
              </a:rPr>
              <a:t>…</a:t>
            </a:r>
            <a:endParaRPr lang="en-US" sz="1800" dirty="0">
              <a:solidFill>
                <a:srgbClr val="FFFFFF"/>
              </a:solidFill>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Why be a Programmer?</a:t>
            </a:r>
          </a:p>
        </p:txBody>
      </p:sp>
      <p:sp>
        <p:nvSpPr>
          <p:cNvPr id="282" name="Shape 28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FFFF00"/>
              </a:buClr>
              <a:buSzPct val="100000"/>
              <a:buFont typeface="Cabin"/>
              <a:buChar char="•"/>
            </a:pPr>
            <a:r>
              <a:rPr lang="en-US" sz="3600" u="none" strike="noStrike" cap="none" dirty="0">
                <a:solidFill>
                  <a:srgbClr val="FFFF00"/>
                </a:solidFill>
                <a:latin typeface="Arial" charset="0"/>
                <a:ea typeface="Arial" charset="0"/>
                <a:cs typeface="Arial" charset="0"/>
                <a:sym typeface="Cabin"/>
              </a:rPr>
              <a:t>To get some task done - we are the user and programmer</a:t>
            </a: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n-US" sz="3600" u="none" strike="noStrike" cap="none" dirty="0">
                <a:solidFill>
                  <a:schemeClr val="lt1"/>
                </a:solidFill>
                <a:latin typeface="Arial" charset="0"/>
                <a:ea typeface="Arial" charset="0"/>
                <a:cs typeface="Arial" charset="0"/>
                <a:sym typeface="Cabin"/>
              </a:rPr>
              <a:t>Clean up survey data</a:t>
            </a:r>
          </a:p>
          <a:p>
            <a:pPr marL="749300" marR="0" lvl="0" indent="-371094" algn="l" rtl="0">
              <a:lnSpc>
                <a:spcPct val="100000"/>
              </a:lnSpc>
              <a:spcBef>
                <a:spcPts val="3500"/>
              </a:spcBef>
              <a:spcAft>
                <a:spcPts val="0"/>
              </a:spcAft>
              <a:buClr>
                <a:srgbClr val="FFFF00"/>
              </a:buClr>
              <a:buSzPct val="100000"/>
              <a:buFont typeface="Cabin"/>
              <a:buChar char="•"/>
            </a:pPr>
            <a:r>
              <a:rPr lang="en-US" sz="3600" u="none" strike="noStrike" cap="none" dirty="0">
                <a:solidFill>
                  <a:srgbClr val="FFFF00"/>
                </a:solidFill>
                <a:latin typeface="Arial" charset="0"/>
                <a:ea typeface="Arial" charset="0"/>
                <a:cs typeface="Arial" charset="0"/>
                <a:sym typeface="Cabin"/>
              </a:rPr>
              <a:t>To produce something for others to use - a programming job</a:t>
            </a: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n-US" sz="3600" u="none" strike="noStrike" cap="none" dirty="0">
                <a:solidFill>
                  <a:schemeClr val="lt1"/>
                </a:solidFill>
                <a:latin typeface="Arial" charset="0"/>
                <a:ea typeface="Arial" charset="0"/>
                <a:cs typeface="Arial" charset="0"/>
                <a:sym typeface="Cabin"/>
              </a:rPr>
              <a:t>Fix a performance problem in the Sakai software</a:t>
            </a: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n-US" sz="3600" u="none" strike="noStrike" cap="none" dirty="0">
                <a:solidFill>
                  <a:schemeClr val="lt1"/>
                </a:solidFill>
                <a:latin typeface="Arial" charset="0"/>
                <a:ea typeface="Arial" charset="0"/>
                <a:cs typeface="Arial" charset="0"/>
                <a:sym typeface="Cabin"/>
              </a:rPr>
              <a:t>Add a guestbook to a web site</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0" name="Shape 260"/>
          <p:cNvCxnSpPr/>
          <p:nvPr/>
        </p:nvCxnSpPr>
        <p:spPr>
          <a:xfrm rot="10800000" flipH="1">
            <a:off x="5083700" y="4085193"/>
            <a:ext cx="1042306" cy="1261323"/>
          </a:xfrm>
          <a:prstGeom prst="straightConnector1">
            <a:avLst/>
          </a:prstGeom>
          <a:noFill/>
          <a:ln w="215900" cap="rnd" cmpd="sng">
            <a:solidFill>
              <a:srgbClr val="2E2F30"/>
            </a:solidFill>
            <a:prstDash val="solid"/>
            <a:miter/>
            <a:headEnd type="none" w="med" len="med"/>
            <a:tailEnd type="none" w="med" len="med"/>
          </a:ln>
        </p:spPr>
      </p:cxnSp>
      <p:cxnSp>
        <p:nvCxnSpPr>
          <p:cNvPr id="261" name="Shape 261"/>
          <p:cNvCxnSpPr/>
          <p:nvPr/>
        </p:nvCxnSpPr>
        <p:spPr>
          <a:xfrm rot="10800000" flipH="1">
            <a:off x="7743561" y="4196022"/>
            <a:ext cx="67287" cy="1009322"/>
          </a:xfrm>
          <a:prstGeom prst="straightConnector1">
            <a:avLst/>
          </a:prstGeom>
          <a:noFill/>
          <a:ln w="215900" cap="rnd" cmpd="sng">
            <a:solidFill>
              <a:srgbClr val="2E2F30"/>
            </a:solidFill>
            <a:prstDash val="solid"/>
            <a:miter/>
            <a:headEnd type="none" w="med" len="med"/>
            <a:tailEnd type="none" w="med" len="med"/>
          </a:ln>
        </p:spPr>
      </p:cxnSp>
      <p:cxnSp>
        <p:nvCxnSpPr>
          <p:cNvPr id="262" name="Shape 262"/>
          <p:cNvCxnSpPr/>
          <p:nvPr/>
        </p:nvCxnSpPr>
        <p:spPr>
          <a:xfrm rot="10800000">
            <a:off x="8919123" y="4176231"/>
            <a:ext cx="2303628" cy="773154"/>
          </a:xfrm>
          <a:prstGeom prst="straightConnector1">
            <a:avLst/>
          </a:prstGeom>
          <a:noFill/>
          <a:ln w="215900" cap="rnd" cmpd="sng">
            <a:solidFill>
              <a:srgbClr val="2E2F30"/>
            </a:solidFill>
            <a:prstDash val="solid"/>
            <a:miter/>
            <a:headEnd type="none" w="med" len="med"/>
            <a:tailEnd type="none" w="med" len="med"/>
          </a:ln>
        </p:spPr>
      </p:cxnSp>
      <p:pic>
        <p:nvPicPr>
          <p:cNvPr id="263" name="Shape 263"/>
          <p:cNvPicPr preferRelativeResize="0"/>
          <p:nvPr/>
        </p:nvPicPr>
        <p:blipFill rotWithShape="1">
          <a:blip r:embed="rId3">
            <a:alphaModFix/>
          </a:blip>
          <a:srcRect/>
          <a:stretch/>
        </p:blipFill>
        <p:spPr>
          <a:xfrm>
            <a:off x="9155292" y="1148265"/>
            <a:ext cx="986892" cy="1403815"/>
          </a:xfrm>
          <a:prstGeom prst="rect">
            <a:avLst/>
          </a:prstGeom>
          <a:noFill/>
          <a:ln>
            <a:noFill/>
          </a:ln>
        </p:spPr>
      </p:pic>
      <p:sp>
        <p:nvSpPr>
          <p:cNvPr id="264" name="Shape 264"/>
          <p:cNvSpPr txBox="1"/>
          <p:nvPr/>
        </p:nvSpPr>
        <p:spPr>
          <a:xfrm>
            <a:off x="4004451" y="2963725"/>
            <a:ext cx="8254011" cy="1319374"/>
          </a:xfrm>
          <a:prstGeom prst="rect">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Computer</a:t>
            </a:r>
          </a:p>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Hardware + Software</a:t>
            </a:r>
          </a:p>
        </p:txBody>
      </p:sp>
      <p:sp>
        <p:nvSpPr>
          <p:cNvPr id="265" name="Shape 265"/>
          <p:cNvSpPr/>
          <p:nvPr/>
        </p:nvSpPr>
        <p:spPr>
          <a:xfrm>
            <a:off x="10052467" y="4853071"/>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Networks</a:t>
            </a:r>
          </a:p>
        </p:txBody>
      </p:sp>
      <p:sp>
        <p:nvSpPr>
          <p:cNvPr id="266" name="Shape 266"/>
          <p:cNvSpPr txBox="1"/>
          <p:nvPr/>
        </p:nvSpPr>
        <p:spPr>
          <a:xfrm>
            <a:off x="9155292" y="5237008"/>
            <a:ext cx="774898" cy="52775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a:t>
            </a:r>
          </a:p>
        </p:txBody>
      </p:sp>
      <p:pic>
        <p:nvPicPr>
          <p:cNvPr id="267" name="Shape 267"/>
          <p:cNvPicPr preferRelativeResize="0"/>
          <p:nvPr/>
        </p:nvPicPr>
        <p:blipFill rotWithShape="1">
          <a:blip r:embed="rId5">
            <a:alphaModFix/>
          </a:blip>
          <a:srcRect/>
          <a:stretch/>
        </p:blipFill>
        <p:spPr>
          <a:xfrm>
            <a:off x="4437206" y="1053270"/>
            <a:ext cx="3018730" cy="1585888"/>
          </a:xfrm>
          <a:prstGeom prst="rect">
            <a:avLst/>
          </a:prstGeom>
          <a:noFill/>
          <a:ln>
            <a:noFill/>
          </a:ln>
        </p:spPr>
      </p:pic>
      <p:pic>
        <p:nvPicPr>
          <p:cNvPr id="268" name="Shape 268"/>
          <p:cNvPicPr preferRelativeResize="0"/>
          <p:nvPr/>
        </p:nvPicPr>
        <p:blipFill rotWithShape="1">
          <a:blip r:embed="rId6">
            <a:alphaModFix/>
          </a:blip>
          <a:srcRect/>
          <a:stretch/>
        </p:blipFill>
        <p:spPr>
          <a:xfrm>
            <a:off x="10559107" y="894945"/>
            <a:ext cx="1026473" cy="1905177"/>
          </a:xfrm>
          <a:prstGeom prst="rect">
            <a:avLst/>
          </a:prstGeom>
          <a:noFill/>
          <a:ln>
            <a:noFill/>
          </a:ln>
        </p:spPr>
      </p:pic>
      <p:sp>
        <p:nvSpPr>
          <p:cNvPr id="269" name="Shape 269"/>
          <p:cNvSpPr txBox="1"/>
          <p:nvPr/>
        </p:nvSpPr>
        <p:spPr>
          <a:xfrm>
            <a:off x="2830286" y="6469592"/>
            <a:ext cx="11248571" cy="205755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2800" u="none" strike="noStrike" cap="none" dirty="0">
                <a:solidFill>
                  <a:schemeClr val="lt1"/>
                </a:solidFill>
                <a:latin typeface="Arial" charset="0"/>
                <a:ea typeface="Arial" charset="0"/>
                <a:cs typeface="Arial" charset="0"/>
                <a:sym typeface="Cabin"/>
              </a:rPr>
              <a:t>From a software creator’s point of view, we build the software. The end users (stakeholders/actors) are our masters - who we want to please - often they pay us money when they are pleased.  But the data, information, and networks are our problem to solve on their behalf.  The hardware and software are our friends and allies in this quest.</a:t>
            </a:r>
          </a:p>
        </p:txBody>
      </p:sp>
      <p:sp>
        <p:nvSpPr>
          <p:cNvPr id="270" name="Shape 270"/>
          <p:cNvSpPr/>
          <p:nvPr/>
        </p:nvSpPr>
        <p:spPr>
          <a:xfrm>
            <a:off x="6251891" y="4843856"/>
            <a:ext cx="2667232"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Information</a:t>
            </a:r>
          </a:p>
        </p:txBody>
      </p:sp>
      <p:sp>
        <p:nvSpPr>
          <p:cNvPr id="271" name="Shape 271"/>
          <p:cNvSpPr/>
          <p:nvPr/>
        </p:nvSpPr>
        <p:spPr>
          <a:xfrm>
            <a:off x="3363235" y="4843856"/>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Data</a:t>
            </a:r>
          </a:p>
        </p:txBody>
      </p:sp>
      <p:sp>
        <p:nvSpPr>
          <p:cNvPr id="272" name="Shape 272"/>
          <p:cNvSpPr txBox="1"/>
          <p:nvPr/>
        </p:nvSpPr>
        <p:spPr>
          <a:xfrm>
            <a:off x="7866261" y="1639073"/>
            <a:ext cx="1052862" cy="54886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User</a:t>
            </a:r>
          </a:p>
        </p:txBody>
      </p:sp>
      <p:pic>
        <p:nvPicPr>
          <p:cNvPr id="274" name="Shape 274"/>
          <p:cNvPicPr preferRelativeResize="0"/>
          <p:nvPr/>
        </p:nvPicPr>
        <p:blipFill rotWithShape="1">
          <a:blip r:embed="rId3">
            <a:alphaModFix/>
          </a:blip>
          <a:srcRect/>
          <a:stretch/>
        </p:blipFill>
        <p:spPr>
          <a:xfrm>
            <a:off x="11168657" y="3352940"/>
            <a:ext cx="379980" cy="540943"/>
          </a:xfrm>
          <a:prstGeom prst="rect">
            <a:avLst/>
          </a:prstGeom>
          <a:noFill/>
          <a:ln>
            <a:noFill/>
          </a:ln>
        </p:spPr>
      </p:pic>
      <p:sp>
        <p:nvSpPr>
          <p:cNvPr id="275" name="Shape 275"/>
          <p:cNvSpPr txBox="1"/>
          <p:nvPr/>
        </p:nvSpPr>
        <p:spPr>
          <a:xfrm>
            <a:off x="12399437" y="3348982"/>
            <a:ext cx="3125907" cy="5487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Programmer</a:t>
            </a:r>
          </a:p>
        </p:txBody>
      </p:sp>
      <p:cxnSp>
        <p:nvCxnSpPr>
          <p:cNvPr id="276" name="Shape 276"/>
          <p:cNvCxnSpPr/>
          <p:nvPr/>
        </p:nvCxnSpPr>
        <p:spPr>
          <a:xfrm rot="10800000">
            <a:off x="10024759" y="2479513"/>
            <a:ext cx="915646" cy="883981"/>
          </a:xfrm>
          <a:prstGeom prst="straightConnector1">
            <a:avLst/>
          </a:prstGeom>
          <a:noFill/>
          <a:ln w="101600" cap="rnd" cmpd="sng">
            <a:solidFill>
              <a:srgbClr val="FFFF00"/>
            </a:solidFill>
            <a:prstDash val="solid"/>
            <a:miter/>
            <a:headEnd type="stealth" w="med" len="med"/>
            <a:tailEnd type="none" w="med" len="med"/>
          </a:ln>
        </p:spPr>
      </p:cxn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000" u="none" strike="noStrike" cap="none" dirty="0">
                <a:solidFill>
                  <a:srgbClr val="FFD966"/>
                </a:solidFill>
                <a:latin typeface="Arial" charset="0"/>
                <a:ea typeface="Arial" charset="0"/>
                <a:cs typeface="Arial" charset="0"/>
                <a:sym typeface="Cabin"/>
              </a:rPr>
              <a:t>What is Code?  Software? </a:t>
            </a:r>
            <a:r>
              <a:rPr lang="en-US" sz="6000" u="none" strike="noStrike" cap="none" dirty="0" smtClean="0">
                <a:solidFill>
                  <a:srgbClr val="FFD966"/>
                </a:solidFill>
                <a:latin typeface="Arial" charset="0"/>
                <a:ea typeface="Arial" charset="0"/>
                <a:cs typeface="Arial" charset="0"/>
                <a:sym typeface="Cabin"/>
              </a:rPr>
              <a:t>A </a:t>
            </a:r>
            <a:r>
              <a:rPr lang="en-US" sz="6000" u="none" strike="noStrike" cap="none" dirty="0">
                <a:solidFill>
                  <a:srgbClr val="FFD966"/>
                </a:solidFill>
                <a:latin typeface="Arial" charset="0"/>
                <a:ea typeface="Arial" charset="0"/>
                <a:cs typeface="Arial" charset="0"/>
                <a:sym typeface="Cabin"/>
              </a:rPr>
              <a:t>Program?</a:t>
            </a:r>
          </a:p>
        </p:txBody>
      </p:sp>
      <p:sp>
        <p:nvSpPr>
          <p:cNvPr id="288" name="Shape 28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sequence of stored instructions </a:t>
            </a:r>
          </a:p>
          <a:p>
            <a:pPr marL="695706" marR="0" lvl="1" indent="0" algn="l" rtl="0">
              <a:lnSpc>
                <a:spcPct val="100000"/>
              </a:lnSpc>
              <a:spcBef>
                <a:spcPts val="3500"/>
              </a:spcBef>
              <a:spcAft>
                <a:spcPts val="0"/>
              </a:spcAft>
              <a:buClr>
                <a:schemeClr val="lt1"/>
              </a:buClr>
              <a:buSzPct val="100000"/>
              <a:buNone/>
            </a:pPr>
            <a:r>
              <a:rPr lang="en-US" sz="3200" u="none" strike="noStrike" cap="none" dirty="0">
                <a:solidFill>
                  <a:schemeClr val="lt1"/>
                </a:solidFill>
                <a:latin typeface="Arial" charset="0"/>
                <a:ea typeface="Arial" charset="0"/>
                <a:cs typeface="Arial" charset="0"/>
                <a:sym typeface="Cabin"/>
              </a:rPr>
              <a:t>-  It is a little piece of our intelligence in the computer</a:t>
            </a:r>
          </a:p>
          <a:p>
            <a:pPr marL="695706" marR="0" lvl="1" indent="0" algn="l" rtl="0">
              <a:lnSpc>
                <a:spcPct val="100000"/>
              </a:lnSpc>
              <a:spcBef>
                <a:spcPts val="3500"/>
              </a:spcBef>
              <a:spcAft>
                <a:spcPts val="0"/>
              </a:spcAft>
              <a:buClr>
                <a:schemeClr val="lt1"/>
              </a:buClr>
              <a:buSzPct val="100000"/>
              <a:buNone/>
            </a:pPr>
            <a:r>
              <a:rPr lang="en-US" sz="3200" u="none" strike="noStrike" cap="none" dirty="0" smtClean="0">
                <a:solidFill>
                  <a:schemeClr val="lt1"/>
                </a:solidFill>
                <a:latin typeface="Arial" charset="0"/>
                <a:ea typeface="Arial" charset="0"/>
                <a:cs typeface="Arial" charset="0"/>
                <a:sym typeface="Cabin"/>
              </a:rPr>
              <a:t>-  We figure </a:t>
            </a:r>
            <a:r>
              <a:rPr lang="en-US" sz="3200" u="none" strike="noStrike" cap="none" dirty="0">
                <a:solidFill>
                  <a:schemeClr val="lt1"/>
                </a:solidFill>
                <a:latin typeface="Arial" charset="0"/>
                <a:ea typeface="Arial" charset="0"/>
                <a:cs typeface="Arial" charset="0"/>
                <a:sym typeface="Cabin"/>
              </a:rPr>
              <a:t>something out and then we encode it and then give it to someone else to save them the time and energy of figuring it out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piece of creative art</a:t>
            </a:r>
            <a:r>
              <a:rPr lang="en-US" sz="3200" u="none" strike="noStrike" cap="none" dirty="0">
                <a:solidFill>
                  <a:schemeClr val="lt1"/>
                </a:solidFill>
                <a:latin typeface="Arial" charset="0"/>
                <a:ea typeface="Arial" charset="0"/>
                <a:cs typeface="Arial" charset="0"/>
                <a:sym typeface="Cabin"/>
              </a:rPr>
              <a:t> - particularly when we do a good job on user experience</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Humans...</a:t>
            </a:r>
          </a:p>
        </p:txBody>
      </p:sp>
      <p:sp>
        <p:nvSpPr>
          <p:cNvPr id="294"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3"/>
              </a:rPr>
              <a:t>https://www.youtube.com/watch?v=XiBYM6g8Tck</a:t>
            </a:r>
          </a:p>
        </p:txBody>
      </p:sp>
      <p:pic>
        <p:nvPicPr>
          <p:cNvPr id="295" name="Shape 295"/>
          <p:cNvPicPr preferRelativeResize="0"/>
          <p:nvPr/>
        </p:nvPicPr>
        <p:blipFill rotWithShape="1">
          <a:blip r:embed="rId4">
            <a:alphaModFix/>
          </a:blip>
          <a:srcRect/>
          <a:stretch/>
        </p:blipFill>
        <p:spPr>
          <a:xfrm>
            <a:off x="8267700" y="2781300"/>
            <a:ext cx="5905500" cy="427990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Humans...</a:t>
            </a:r>
          </a:p>
        </p:txBody>
      </p:sp>
      <p:sp>
        <p:nvSpPr>
          <p:cNvPr id="301"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ham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pic>
        <p:nvPicPr>
          <p:cNvPr id="302" name="Shape 302"/>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491</TotalTime>
  <Words>2476</Words>
  <Application>Microsoft Macintosh PowerPoint</Application>
  <PresentationFormat>Custom</PresentationFormat>
  <Paragraphs>419</Paragraphs>
  <Slides>45</Slides>
  <Notes>45</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Title &amp; Subtitle</vt:lpstr>
      <vt:lpstr>Why Program?</vt:lpstr>
      <vt:lpstr>Computers Want to be Helpful...</vt:lpstr>
      <vt:lpstr>Programmers Anticipate Needs</vt:lpstr>
      <vt:lpstr>Users vs. Programmers</vt:lpstr>
      <vt:lpstr>Why be a Programmer?</vt:lpstr>
      <vt:lpstr>PowerPoint Presentation</vt:lpstr>
      <vt:lpstr>What is Code?  Software? A Program?</vt:lpstr>
      <vt:lpstr>Programs for Humans...</vt:lpstr>
      <vt:lpstr>Programs for Humans...</vt:lpstr>
      <vt:lpstr>Programs for Humans...</vt:lpstr>
      <vt:lpstr>Programs for Humans...</vt:lpstr>
      <vt:lpstr>Programs for Python...</vt:lpstr>
      <vt:lpstr>Programs for Python...</vt:lpstr>
      <vt:lpstr>PowerPoint Presentation</vt:lpstr>
      <vt:lpstr>Hardware Architecture</vt:lpstr>
      <vt:lpstr>PowerPoint Presentation</vt:lpstr>
      <vt:lpstr>PowerPoint Presentation</vt:lpstr>
      <vt:lpstr>Definitions</vt:lpstr>
      <vt:lpstr>PowerPoint Presentation</vt:lpstr>
      <vt:lpstr>PowerPoint Presentation</vt:lpstr>
      <vt:lpstr>Totally Hot CPU</vt:lpstr>
      <vt:lpstr>Hard Disk in Action</vt:lpstr>
      <vt:lpstr>Python as a Language</vt:lpstr>
      <vt:lpstr>PowerPoint Presentation</vt:lpstr>
      <vt:lpstr>PowerPoint Presentation</vt:lpstr>
      <vt:lpstr>Early Learner: Syntax Errors</vt:lpstr>
      <vt:lpstr>Talking to Python</vt:lpstr>
      <vt:lpstr>PowerPoint Presentation</vt:lpstr>
      <vt:lpstr>PowerPoint Presentation</vt:lpstr>
      <vt:lpstr>What Do We Say?</vt:lpstr>
      <vt:lpstr>Elements of Python</vt:lpstr>
      <vt:lpstr>PowerPoint Presentation</vt:lpstr>
      <vt:lpstr>Reserved Words</vt:lpstr>
      <vt:lpstr>Sentences or Lines</vt:lpstr>
      <vt:lpstr>Programming Paragraphs</vt:lpstr>
      <vt:lpstr>Python Scripts</vt:lpstr>
      <vt:lpstr>Interactive versus Script</vt:lpstr>
      <vt:lpstr>Program Steps or Program Flow</vt:lpstr>
      <vt:lpstr>Sequential Steps</vt:lpstr>
      <vt:lpstr>Conditional Steps</vt:lpstr>
      <vt:lpstr>Repeated Steps</vt:lpstr>
      <vt:lpstr>PowerPoint Presentation</vt:lpstr>
      <vt:lpstr>PowerPoint Presentation</vt:lpstr>
      <vt:lpstr>Summary</vt:lpstr>
      <vt:lpstr>Acknowledgements / Contributions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Program?</dc:title>
  <cp:lastModifiedBy>Sue Blumenberg</cp:lastModifiedBy>
  <cp:revision>68</cp:revision>
  <dcterms:modified xsi:type="dcterms:W3CDTF">2017-04-18T04:37:35Z</dcterms:modified>
</cp:coreProperties>
</file>