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6" r:id="rId4"/>
    <p:sldId id="260" r:id="rId5"/>
    <p:sldId id="262" r:id="rId6"/>
    <p:sldId id="269" r:id="rId7"/>
    <p:sldId id="272" r:id="rId8"/>
    <p:sldId id="267" r:id="rId9"/>
    <p:sldId id="275" r:id="rId10"/>
    <p:sldId id="263" r:id="rId11"/>
    <p:sldId id="268" r:id="rId12"/>
    <p:sldId id="274" r:id="rId13"/>
    <p:sldId id="273" r:id="rId14"/>
    <p:sldId id="276" r:id="rId15"/>
    <p:sldId id="261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048BF-5118-6923-F71C-EACB80567548}" v="1339" dt="2024-12-05T03:17:55.741"/>
    <p1510:client id="{2687C953-88AE-CCEF-2910-F5A02F57DECA}" v="359" dt="2024-12-04T19:33:26.019"/>
    <p1510:client id="{4CA430C5-A58B-AA2B-016F-7CBFC9504721}" v="52" dt="2024-12-03T04:27:35.605"/>
    <p1510:client id="{5C8EDB8B-E6DB-B592-3A83-52631390FFB1}" v="60" dt="2024-12-05T03:27:55.921"/>
    <p1510:client id="{E98A64B1-D7DE-38B3-AF95-0D0B7C75B75F}" v="988" dt="2024-12-05T03:41:27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02:17:21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12287 9096 16383 0 0,'4'0'0'0'0,"6"0"0"0"0,5 0 0 0 0,4 3 0 0 0,-1 3 0 0 0,1 1 0 0 0,0-1 0 0 0,2 2 0 0 0,2 1 0 0 0,0 3 0 0 0,1-2 0 0 0,1 2 0 0 0,-1-3 0 0 0,-3 1 0 0 0,-2-2 0 0 0,0-2 0 0 0,-3 0 0 0 0,0 3 0 0 0,2-1 0 0 0,1 1 0 0 0,6-1 0 0 0,3 4 0 0 0,1 2 0 0 0,-1-1 0 0 0,0-3 0 0 0,-6 0 0 0 0,-2-3 0 0 0,-4 2 0 0 0,-1-2 0 0 0,1-2 0 0 0,2-1 0 0 0,2 3 0 0 0,10 4 0 0 0,13 5 0 0 0,2 0 0 0 0,7 2 0 0 0,-2 2 0 0 0,4-1 0 0 0,0-3 0 0 0,-1 1 0 0 0,-4-3 0 0 0,-4 0 0 0 0,-4-3 0 0 0,-5-1 0 0 0,-1-2 0 0 0,2-2 0 0 0,4 0 0 0 0,-6 2 0 0 0,-1 0 0 0 0,3-2 0 0 0,3 2 0 0 0,-5 0 0 0 0,-1 1 0 0 0,3-2 0 0 0,-1 0 0 0 0,-3 0 0 0 0,2 0 0 0 0,3 0 0 0 0,-1 1 0 0 0,-2-1 0 0 0,-4 2 0 0 0,-2-2 0 0 0,-2-1 0 0 0,2 1 0 0 0,1-2 0 0 0,-1 3 0 0 0,-1-2 0 0 0,3 2 0 0 0,0 0 0 0 0,0-3 0 0 0,-3-1 0 0 0,4-1 0 0 0,4-2 0 0 0,4-1 0 0 0,-1 3 0 0 0,2 0 0 0 0,2 3 0 0 0,2 0 0 0 0,-3-1 0 0 0,-4-1 0 0 0,0-2 0 0 0,1 2 0 0 0,3 1 0 0 0,-2-2 0 0 0,1 0 0 0 0,1-1 0 0 0,-2-1 0 0 0,1-1 0 0 0,1 0 0 0 0,2 0 0 0 0,1 0 0 0 0,-2 0 0 0 0,-4-1 0 0 0,-1 1 0 0 0,1 0 0 0 0,-1 0 0 0 0,1 0 0 0 0,-3 0 0 0 0,-2 0 0 0 0,-3 0 0 0 0,-3 0 0 0 0,-2 0 0 0 0,-6-2 0 0 0,-1-2 0 0 0,-5-2 0 0 0,0-1 0 0 0,10 2 0 0 0,9 1 0 0 0,7-1 0 0 0,6 0 0 0 0,10-2 0 0 0,10 0 0 0 0,4 0 0 0 0,0-1 0 0 0,0 0 0 0 0,-4 0 0 0 0,-4 2 0 0 0,-9 2 0 0 0,-10 2 0 0 0,-7 1 0 0 0,-6-2 0 0 0,4-3 0 0 0,1-1 0 0 0,-2 1 0 0 0,3 2 0 0 0,-2-5 0 0 0,-2 0 0 0 0,-2 2 0 0 0,-7-2 0 0 0,-2-1 0 0 0,-2 1 0 0 0,1 2 0 0 0,6-1 0 0 0,5 2 0 0 0,7-2 0 0 0,5 1 0 0 0,3 2 0 0 0,2 1 0 0 0,-2 2 0 0 0,-6 1 0 0 0,-5 1 0 0 0,-4 0 0 0 0,-4 0 0 0 0,-6-2 0 0 0,-11-2 0 0 0,-7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02:16:49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16118 9350 16383 0 0,'21'0'0'0'0,"22"0"0"0"0,14 6 0 0 0,2 0 0 0 0,-3 1 0 0 0,-7-2 0 0 0,-6-1 0 0 0,-5-2 0 0 0,-4-1 0 0 0,8 5 0 0 0,1 6 0 0 0,-1 1 0 0 0,-2-1 0 0 0,-4-4 0 0 0,-7 3 0 0 0,-4 0 0 0 0,-5 2 0 0 0,-2-1 0 0 0,1 4 0 0 0,3-3 0 0 0,-2 4 0 0 0,-5 2 0 0 0,-5 4 0 0 0,-4 3 0 0 0,-3 3 0 0 0,-7 5 0 0 0,-3 4 0 0 0,-1 4 0 0 0,-3-4 0 0 0,0-3 0 0 0,1-4 0 0 0,3 0 0 0 0,-3-7 0 0 0,1-2 0 0 0,-4-4 0 0 0,1-1 0 0 0,-3 3 0 0 0,-4 2 0 0 0,-4-2 0 0 0,2-5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80911-CA12-4E25-9751-DFC5CF6C960F}" type="datetimeFigureOut"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BDCC3-02EE-4787-A79F-8994062A2C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BDCC3-02EE-4787-A79F-8994062A2C1A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1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BDCC3-02EE-4787-A79F-8994062A2C1A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48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BDCC3-02EE-4787-A79F-8994062A2C1A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0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BDCC3-02EE-4787-A79F-8994062A2C1A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47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BDCC3-02EE-4787-A79F-8994062A2C1A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8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BDCC3-02EE-4787-A79F-8994062A2C1A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5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BDCC3-02EE-4787-A79F-8994062A2C1A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7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BDCC3-02EE-4787-A79F-8994062A2C1A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24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BDCC3-02EE-4787-A79F-8994062A2C1A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0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BDCC3-02EE-4787-A79F-8994062A2C1A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6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BDCC3-02EE-4787-A79F-8994062A2C1A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BDCC3-02EE-4787-A79F-8994062A2C1A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51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BDCC3-02EE-4787-A79F-8994062A2C1A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BDCC3-02EE-4787-A79F-8994062A2C1A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2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8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8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7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9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7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8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2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0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6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7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bs.ifi.lmu.de/Publikationen/Papers/KDD-96.final.frame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1.0845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9.0748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Handwriting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By: Ashley Jacob and Brendan Barnett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601F-06FD-43C1-F264-9426DA97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Results (Test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85CF-7A2E-2E81-467F-E03D5D2D8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694" y="1968157"/>
            <a:ext cx="7822559" cy="380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ea typeface="+mn-lt"/>
                <a:cs typeface="+mn-lt"/>
              </a:rPr>
              <a:t>20% holdout for testing:</a:t>
            </a:r>
          </a:p>
          <a:p>
            <a:r>
              <a:rPr lang="en-US" sz="3200">
                <a:ea typeface="+mn-lt"/>
                <a:cs typeface="+mn-lt"/>
              </a:rPr>
              <a:t>Accuracy: 0.9918512701</a:t>
            </a:r>
            <a:endParaRPr lang="en-US"/>
          </a:p>
          <a:p>
            <a:r>
              <a:rPr lang="en-US" sz="3200">
                <a:ea typeface="+mn-lt"/>
                <a:cs typeface="+mn-lt"/>
              </a:rPr>
              <a:t>Precision: 0.99186832351</a:t>
            </a:r>
            <a:endParaRPr lang="en-US" sz="3200" i="1">
              <a:ea typeface="+mn-lt"/>
              <a:cs typeface="+mn-lt"/>
            </a:endParaRPr>
          </a:p>
          <a:p>
            <a:r>
              <a:rPr lang="en-US" sz="3200">
                <a:ea typeface="+mn-lt"/>
                <a:cs typeface="+mn-lt"/>
              </a:rPr>
              <a:t>Recall: 0.99185125520</a:t>
            </a:r>
            <a:endParaRPr lang="en-US" sz="3200"/>
          </a:p>
          <a:p>
            <a:r>
              <a:rPr lang="en-US" sz="3200">
                <a:ea typeface="+mn-lt"/>
                <a:cs typeface="+mn-lt"/>
              </a:rPr>
              <a:t>F1-Score: 0.99185087003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2066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B24B9C3-C6EE-BCFF-579C-1EB8F0A11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07367" y="789937"/>
            <a:ext cx="6664097" cy="42075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5439C-951D-1DF9-87AA-D8FC29A59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372" y="4990425"/>
            <a:ext cx="6656294" cy="1143389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close up of words&#10;&#10;Description automatically generated">
            <a:extLst>
              <a:ext uri="{FF2B5EF4-FFF2-40B4-BE49-F238E27FC236}">
                <a16:creationId xmlns:a16="http://schemas.microsoft.com/office/drawing/2014/main" id="{3E45C168-EE89-A534-2043-822196241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77" y="1281113"/>
            <a:ext cx="4856391" cy="1236890"/>
          </a:xfrm>
          <a:prstGeom prst="rect">
            <a:avLst/>
          </a:prstGeom>
        </p:spPr>
      </p:pic>
      <p:pic>
        <p:nvPicPr>
          <p:cNvPr id="5" name="Picture 4" descr="A grid with a white circle&#10;&#10;Description automatically generated">
            <a:extLst>
              <a:ext uri="{FF2B5EF4-FFF2-40B4-BE49-F238E27FC236}">
                <a16:creationId xmlns:a16="http://schemas.microsoft.com/office/drawing/2014/main" id="{8BE13391-058D-2877-737E-3F79BBA29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242" y="3161620"/>
            <a:ext cx="3392261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9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601F-06FD-43C1-F264-9426DA97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Results (Custom  tests)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85CF-7A2E-2E81-467F-E03D5D2D8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46812"/>
            <a:ext cx="10691265" cy="40824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Using commonly mixed-up letters with my own handwriting (</a:t>
            </a:r>
            <a:r>
              <a:rPr lang="en-US">
                <a:ea typeface="+mn-lt"/>
                <a:cs typeface="+mn-lt"/>
              </a:rPr>
              <a:t>rigid</a:t>
            </a:r>
            <a:r>
              <a:rPr lang="en-US"/>
              <a:t>). </a:t>
            </a:r>
          </a:p>
          <a:p>
            <a:r>
              <a:rPr lang="en-US"/>
              <a:t>Probabilities from </a:t>
            </a:r>
            <a:r>
              <a:rPr lang="en-US" err="1"/>
              <a:t>softmax</a:t>
            </a:r>
            <a:r>
              <a:rPr lang="en-US"/>
              <a:t> output activation.</a:t>
            </a:r>
          </a:p>
        </p:txBody>
      </p:sp>
      <p:pic>
        <p:nvPicPr>
          <p:cNvPr id="4" name="Picture 3" descr="A close up of black text&#10;&#10;Description automatically generated">
            <a:extLst>
              <a:ext uri="{FF2B5EF4-FFF2-40B4-BE49-F238E27FC236}">
                <a16:creationId xmlns:a16="http://schemas.microsoft.com/office/drawing/2014/main" id="{F5979C24-8089-DBEA-A728-0CC9D9A4E0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702" r="612" b="-5256"/>
          <a:stretch/>
        </p:blipFill>
        <p:spPr>
          <a:xfrm>
            <a:off x="92969" y="4900722"/>
            <a:ext cx="3868900" cy="707718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A close up of black text&#10;&#10;Description automatically generated">
            <a:extLst>
              <a:ext uri="{FF2B5EF4-FFF2-40B4-BE49-F238E27FC236}">
                <a16:creationId xmlns:a16="http://schemas.microsoft.com/office/drawing/2014/main" id="{21C37048-2D84-7975-E002-AAA15170C0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645" b="949"/>
          <a:stretch/>
        </p:blipFill>
        <p:spPr>
          <a:xfrm>
            <a:off x="3954115" y="4899934"/>
            <a:ext cx="3971923" cy="679472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A close up of black text&#10;&#10;Description automatically generated">
            <a:extLst>
              <a:ext uri="{FF2B5EF4-FFF2-40B4-BE49-F238E27FC236}">
                <a16:creationId xmlns:a16="http://schemas.microsoft.com/office/drawing/2014/main" id="{FA1C1C9F-5C44-EBFD-A029-38F29B88015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6087" r="274" b="4619"/>
          <a:stretch/>
        </p:blipFill>
        <p:spPr>
          <a:xfrm>
            <a:off x="7824149" y="4892448"/>
            <a:ext cx="4271305" cy="694910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6CEEDAB4-CED7-DAEF-23D5-23D5F1087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3204" y="2991010"/>
            <a:ext cx="1590675" cy="1676400"/>
          </a:xfrm>
          <a:prstGeom prst="rect">
            <a:avLst/>
          </a:prstGeom>
        </p:spPr>
      </p:pic>
      <p:pic>
        <p:nvPicPr>
          <p:cNvPr id="8" name="Picture 7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22704263-A9B3-7871-79D1-BF4C69FF9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9130" y="3014183"/>
            <a:ext cx="1647825" cy="1628775"/>
          </a:xfrm>
          <a:prstGeom prst="rect">
            <a:avLst/>
          </a:prstGeom>
        </p:spPr>
      </p:pic>
      <p:pic>
        <p:nvPicPr>
          <p:cNvPr id="9" name="Picture 8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E42613C5-C09E-EC99-F6CF-8B6AFE95D7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1452" y="3009420"/>
            <a:ext cx="16287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1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DFB7-EA10-A011-FA41-DC9AF606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Attempts (Letter Isolation)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E5606-C8A3-D824-CC41-70557D6B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893983"/>
            <a:ext cx="4401742" cy="1543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20B0604020202020204" pitchFamily="34" charset="0"/>
            </a:pPr>
            <a:r>
              <a:rPr lang="en-US" sz="2400" dirty="0"/>
              <a:t>Used K-means for clustering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 dirty="0"/>
              <a:t>Grouped pixels inaccurately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 dirty="0"/>
              <a:t>Inconsistent results</a:t>
            </a:r>
          </a:p>
          <a:p>
            <a:pPr>
              <a:buFont typeface="Arial,Sans-Serif" panose="020B0604020202020204" pitchFamily="34" charset="0"/>
              <a:buChar char="•"/>
            </a:pPr>
            <a:endParaRPr lang="en-US" sz="2400" dirty="0"/>
          </a:p>
          <a:p>
            <a:pPr lvl="1">
              <a:buFont typeface="Courier New,monospace" panose="020B0604020202020204" pitchFamily="34" charset="0"/>
              <a:buChar char="o"/>
            </a:pPr>
            <a:endParaRPr lang="en-US" sz="2200" dirty="0"/>
          </a:p>
          <a:p>
            <a:pPr lvl="1">
              <a:buFont typeface="Courier New,monospace" panose="020B0604020202020204" pitchFamily="34" charset="0"/>
              <a:buChar char="o"/>
            </a:pPr>
            <a:endParaRPr lang="en-US" sz="2200" dirty="0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4163F7B8-32B9-0984-43FB-4F9DB678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874" y="2864002"/>
            <a:ext cx="4936822" cy="1819426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C2C37D38-7376-AEDB-A46E-CE30517E66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2" r="787" b="71968"/>
          <a:stretch/>
        </p:blipFill>
        <p:spPr>
          <a:xfrm>
            <a:off x="543998" y="3660988"/>
            <a:ext cx="1512572" cy="115009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14879-64C5-C653-6383-18D0AD8139BC}"/>
              </a:ext>
            </a:extLst>
          </p:cNvPr>
          <p:cNvSpPr txBox="1"/>
          <p:nvPr/>
        </p:nvSpPr>
        <p:spPr>
          <a:xfrm>
            <a:off x="7443434" y="1885447"/>
            <a:ext cx="34084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baseline="0">
                <a:latin typeface="Calisto MT"/>
              </a:rPr>
              <a:t>Issues with padding and centering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302610-7B50-C862-9449-980EE56BE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890" y="4811788"/>
            <a:ext cx="1762125" cy="11049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9" name="Picture 8" descr="A black letter with a white background&#10;&#10;Description automatically generated">
            <a:extLst>
              <a:ext uri="{FF2B5EF4-FFF2-40B4-BE49-F238E27FC236}">
                <a16:creationId xmlns:a16="http://schemas.microsoft.com/office/drawing/2014/main" id="{CBDB09D5-3CAF-BC3A-4549-6C1999DF1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579" y="3429908"/>
            <a:ext cx="1876425" cy="113347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605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601F-06FD-43C1-F264-9426DA97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(DBSCAN)</a:t>
            </a:r>
          </a:p>
        </p:txBody>
      </p:sp>
      <p:pic>
        <p:nvPicPr>
          <p:cNvPr id="3" name="Content Placeholder 2" descr="A black dots on a white background&#10;&#10;Description automatically generated">
            <a:extLst>
              <a:ext uri="{FF2B5EF4-FFF2-40B4-BE49-F238E27FC236}">
                <a16:creationId xmlns:a16="http://schemas.microsoft.com/office/drawing/2014/main" id="{96823D36-7110-5FA4-E663-B7867CC81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47667" y="3925151"/>
            <a:ext cx="4995023" cy="2008095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EFFF22-E558-8078-F1A8-9CBCE113422B}"/>
              </a:ext>
            </a:extLst>
          </p:cNvPr>
          <p:cNvSpPr txBox="1">
            <a:spLocks/>
          </p:cNvSpPr>
          <p:nvPr/>
        </p:nvSpPr>
        <p:spPr>
          <a:xfrm>
            <a:off x="700635" y="1846812"/>
            <a:ext cx="10691265" cy="4082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"...DBSCAN is significantly more effective in discovering clusters of arbitrary shape than the well-known algorithm..."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>
                <a:ea typeface="+mn-lt"/>
                <a:cs typeface="+mn-lt"/>
              </a:rPr>
              <a:t>A Density-Based Algorithm for Discovering Clusters in Large Spatial Databases with Noise, </a:t>
            </a:r>
            <a:r>
              <a:rPr lang="en-US" sz="2400" dirty="0">
                <a:ea typeface="+mn-lt"/>
                <a:cs typeface="+mn-lt"/>
                <a:hlinkClick r:id="rId4"/>
              </a:rPr>
              <a:t>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851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1FBB-9DCF-30FF-9A49-C1F97C5E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8D5E-05AF-8878-D974-A00127BC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Eventually chose DBSCAN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Always returns the same clusters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Two layers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 dirty="0"/>
              <a:t>One isolates words, other isolates letters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 dirty="0"/>
              <a:t>Sorted the cluster centers to figure out order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Take points from each cluster and create a new image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 dirty="0"/>
              <a:t>Make sure to pad and center letters to match dataset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0D307D1-A7A5-08A6-CFFA-3BA01A2D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33" y="1455813"/>
            <a:ext cx="4714723" cy="16845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71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D68-8AA4-C02B-1E17-EE165BBA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Results (Custom 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31E69-6991-365E-4BC6-FCC6510B5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05221"/>
            <a:ext cx="5538694" cy="36239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writing neatly, the model seems to predict the sentence very well</a:t>
            </a:r>
          </a:p>
        </p:txBody>
      </p:sp>
      <p:pic>
        <p:nvPicPr>
          <p:cNvPr id="4" name="Picture 3" descr="A close-up of a text&#10;&#10;Description automatically generated">
            <a:extLst>
              <a:ext uri="{FF2B5EF4-FFF2-40B4-BE49-F238E27FC236}">
                <a16:creationId xmlns:a16="http://schemas.microsoft.com/office/drawing/2014/main" id="{3213ACD8-33DF-F6AF-9809-2998EBBF7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90" y="1906663"/>
            <a:ext cx="5585127" cy="1218291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ack and white image of a couple of letters&#10;&#10;Description automatically generated">
            <a:extLst>
              <a:ext uri="{FF2B5EF4-FFF2-40B4-BE49-F238E27FC236}">
                <a16:creationId xmlns:a16="http://schemas.microsoft.com/office/drawing/2014/main" id="{CB5125C8-41D1-E24D-D787-6E1C28126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20" y="3554553"/>
            <a:ext cx="6446761" cy="595561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A black letter with a white background&#10;&#10;Description automatically generated">
            <a:extLst>
              <a:ext uri="{FF2B5EF4-FFF2-40B4-BE49-F238E27FC236}">
                <a16:creationId xmlns:a16="http://schemas.microsoft.com/office/drawing/2014/main" id="{8EAA695D-EB9B-5B78-62CC-B5D5180B2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48" y="4896399"/>
            <a:ext cx="6096000" cy="1032440"/>
          </a:xfrm>
          <a:prstGeom prst="rect">
            <a:avLst/>
          </a:prstGeom>
        </p:spPr>
      </p:pic>
      <p:pic>
        <p:nvPicPr>
          <p:cNvPr id="11" name="Picture 10" descr="A close up of a text&#10;&#10;Description automatically generated">
            <a:extLst>
              <a:ext uri="{FF2B5EF4-FFF2-40B4-BE49-F238E27FC236}">
                <a16:creationId xmlns:a16="http://schemas.microsoft.com/office/drawing/2014/main" id="{64FCA3DC-72EE-C73C-7194-F87405A78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853" y="3249614"/>
            <a:ext cx="3206296" cy="1217536"/>
          </a:xfrm>
          <a:prstGeom prst="rect">
            <a:avLst/>
          </a:prstGeom>
        </p:spPr>
      </p:pic>
      <p:pic>
        <p:nvPicPr>
          <p:cNvPr id="12" name="Picture 11" descr="A close up of a text&#10;&#10;Description automatically generated">
            <a:extLst>
              <a:ext uri="{FF2B5EF4-FFF2-40B4-BE49-F238E27FC236}">
                <a16:creationId xmlns:a16="http://schemas.microsoft.com/office/drawing/2014/main" id="{47E59112-4FEB-FDB0-3FE2-D67330CF9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684" y="4879445"/>
            <a:ext cx="3224288" cy="10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1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972A-3C4C-1A54-302B-2196F510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Errors and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AB3C-E1C0-6F45-40B7-A975AD48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05221"/>
            <a:ext cx="4921837" cy="36239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Letters cannot touch</a:t>
            </a:r>
          </a:p>
          <a:p>
            <a:r>
              <a:rPr lang="en-US" dirty="0"/>
              <a:t>Letters cannot have gaps</a:t>
            </a:r>
          </a:p>
          <a:p>
            <a:r>
              <a:rPr lang="en-US" dirty="0"/>
              <a:t>Assumes certain distance between letters and words</a:t>
            </a:r>
          </a:p>
          <a:p>
            <a:r>
              <a:rPr lang="en-US" dirty="0"/>
              <a:t>Some letters look very similar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20F7306F-9159-47F7-5AD2-9F829151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24" y="1662869"/>
            <a:ext cx="3831770" cy="11495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B4F4329-B5C7-8939-3F87-D0ED4BF60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329" y="3788606"/>
            <a:ext cx="2710240" cy="1167341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A black and white check mark&#10;&#10;Description automatically generated">
            <a:extLst>
              <a:ext uri="{FF2B5EF4-FFF2-40B4-BE49-F238E27FC236}">
                <a16:creationId xmlns:a16="http://schemas.microsoft.com/office/drawing/2014/main" id="{61B42A07-E9B1-3046-104E-198F01626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780" y="3084058"/>
            <a:ext cx="2739572" cy="1031421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black and white image of a check mark and a light bulb&#10;&#10;Description automatically generated">
            <a:extLst>
              <a:ext uri="{FF2B5EF4-FFF2-40B4-BE49-F238E27FC236}">
                <a16:creationId xmlns:a16="http://schemas.microsoft.com/office/drawing/2014/main" id="{A5BBC767-C531-5EDB-2F3F-26FEB1377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09" y="5236818"/>
            <a:ext cx="11732380" cy="5330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6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650C-FCE5-F4D5-5B95-2BF21CED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0994-5C69-7255-1570-12948B3F8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8032"/>
            <a:ext cx="10691265" cy="36360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/>
              <a:t>Handwriting recognition</a:t>
            </a:r>
            <a:endParaRPr lang="en-US"/>
          </a:p>
          <a:p>
            <a:r>
              <a:rPr lang="en-US" sz="2400"/>
              <a:t>Initial Task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/>
              <a:t>Classify an image of any given capital letter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/>
              <a:t>26 classes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/>
              <a:t>~3.8% accuracy if guessed at random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/>
              <a:t>Originally aimed for 80% accuracy</a:t>
            </a:r>
            <a:endParaRPr lang="en-US"/>
          </a:p>
          <a:p>
            <a:r>
              <a:rPr lang="en-US" sz="2400"/>
              <a:t>End Goal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/>
              <a:t>Analyze an image of handwriting and return a string with the correct text</a:t>
            </a:r>
            <a:endParaRPr lang="en-US"/>
          </a:p>
        </p:txBody>
      </p:sp>
      <p:pic>
        <p:nvPicPr>
          <p:cNvPr id="4" name="Picture 3" descr="A black and white image of a hexagon&#10;&#10;Description automatically generated">
            <a:extLst>
              <a:ext uri="{FF2B5EF4-FFF2-40B4-BE49-F238E27FC236}">
                <a16:creationId xmlns:a16="http://schemas.microsoft.com/office/drawing/2014/main" id="{88781AB0-6FA0-2568-50E9-E987C446F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69" y="5363988"/>
            <a:ext cx="11683999" cy="5689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11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F0DC-26B2-4CF8-677D-A38B1FF1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</a:t>
            </a:r>
            <a:r>
              <a:rPr lang="en-US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B12A-F0A5-98AB-0B1B-4D4B39AE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Model Creation: Brendan, Ashley</a:t>
            </a:r>
            <a:endParaRPr lang="en-US"/>
          </a:p>
          <a:p>
            <a:r>
              <a:rPr lang="en-US" sz="2400"/>
              <a:t>Dataset Analysis: Brendan</a:t>
            </a:r>
          </a:p>
          <a:p>
            <a:r>
              <a:rPr lang="en-US" sz="2400"/>
              <a:t>Image Preprocessing: Ashley, Brendan</a:t>
            </a:r>
          </a:p>
          <a:p>
            <a:r>
              <a:rPr lang="en-US" sz="2400"/>
              <a:t>Letter Isolation: Ashley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4768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3DA2-6EA6-D36C-574B-E5425F87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C568-A979-06D5-3C01-52BABE29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Initial dataset was too small and resulted in overfitting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Only 55 samples per letter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Data augmentation</a:t>
            </a:r>
          </a:p>
          <a:p>
            <a:r>
              <a:rPr lang="en-US" sz="2400" dirty="0"/>
              <a:t>New dataset had tens of thousands of images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28 x 28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More data improved accuracy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4315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DFB7-EA10-A011-FA41-DC9AF606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E5606-C8A3-D824-CC41-70557D6B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"</a:t>
            </a:r>
            <a:r>
              <a:rPr lang="en-US" sz="2400">
                <a:ea typeface="+mn-lt"/>
                <a:cs typeface="+mn-lt"/>
              </a:rPr>
              <a:t>CNNs are primarily used in the field of pattern recognition within images, allowing for the encoding of image-specific features into the architecture, making the network more suited for image-focused tasks."</a:t>
            </a:r>
            <a:endParaRPr lang="en-US" sz="24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>
                <a:ea typeface="+mn-lt"/>
                <a:cs typeface="+mn-lt"/>
              </a:rPr>
              <a:t>An Introduction to Convolutional Neural Networks,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  <a:hlinkClick r:id="rId3"/>
              </a:rPr>
              <a:t>source</a:t>
            </a:r>
            <a:endParaRPr lang="en-US" sz="2400" dirty="0"/>
          </a:p>
          <a:p>
            <a:pPr>
              <a:buFont typeface="Arial"/>
              <a:buChar char="•"/>
            </a:pPr>
            <a:endParaRPr lang="en-US" sz="2400"/>
          </a:p>
          <a:p>
            <a:pPr marL="971550" lvl="1" indent="-285750">
              <a:buFont typeface="Arial"/>
              <a:buChar char="•"/>
            </a:pP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4815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DFB7-EA10-A011-FA41-DC9AF606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 (Pooling)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E5606-C8A3-D824-CC41-70557D6B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"Pooling is a key-step in convolutional based systems that reduces the dimensionality of the feature maps. It combines a set of values into a smaller number of values, i.e., the reduction in the dimensionality of the feature map."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Pooling Methods in Deep Neural Networks, </a:t>
            </a:r>
            <a:r>
              <a:rPr lang="en-US" sz="2400">
                <a:ea typeface="+mn-lt"/>
                <a:cs typeface="+mn-lt"/>
                <a:hlinkClick r:id="rId3"/>
              </a:rPr>
              <a:t>source</a:t>
            </a:r>
            <a:endParaRPr lang="en-US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37784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DFB7-EA10-A011-FA41-DC9AF606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Attempt (MODEL)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E5606-C8A3-D824-CC41-70557D6B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/>
              <a:t>1st, we overfit...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Too many </a:t>
            </a:r>
            <a:r>
              <a:rPr lang="en-US" sz="2200">
                <a:ea typeface="+mn-lt"/>
                <a:cs typeface="+mn-lt"/>
              </a:rPr>
              <a:t>epochs</a:t>
            </a:r>
            <a:r>
              <a:rPr lang="en-US" sz="2200"/>
              <a:t>, no dropout layers</a:t>
            </a:r>
          </a:p>
          <a:p>
            <a:r>
              <a:rPr lang="en-US" sz="2400"/>
              <a:t> Then underfit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Too much dropout, batch size too big</a:t>
            </a:r>
          </a:p>
          <a:p>
            <a:r>
              <a:rPr lang="en-US" sz="2400">
                <a:ea typeface="+mn-lt"/>
                <a:cs typeface="+mn-lt"/>
              </a:rPr>
              <a:t> And poor preprocessing</a:t>
            </a:r>
            <a:endParaRPr lang="en-US" sz="2400"/>
          </a:p>
        </p:txBody>
      </p:sp>
      <p:pic>
        <p:nvPicPr>
          <p:cNvPr id="4" name="Picture 3" descr="A white letter in a black background&#10;&#10;Description automatically generated">
            <a:extLst>
              <a:ext uri="{FF2B5EF4-FFF2-40B4-BE49-F238E27FC236}">
                <a16:creationId xmlns:a16="http://schemas.microsoft.com/office/drawing/2014/main" id="{E2A31138-ADA7-4275-FE92-505EC447E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34" y="3432642"/>
            <a:ext cx="2381250" cy="2390775"/>
          </a:xfrm>
          <a:prstGeom prst="rect">
            <a:avLst/>
          </a:prstGeom>
        </p:spPr>
      </p:pic>
      <p:pic>
        <p:nvPicPr>
          <p:cNvPr id="5" name="Picture 4" descr="A black and white pixelated letter&#10;&#10;Description automatically generated">
            <a:extLst>
              <a:ext uri="{FF2B5EF4-FFF2-40B4-BE49-F238E27FC236}">
                <a16:creationId xmlns:a16="http://schemas.microsoft.com/office/drawing/2014/main" id="{9069D460-EC72-8309-26D0-EFB245D4B6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996" t="8487" r="13884" b="10650"/>
          <a:stretch/>
        </p:blipFill>
        <p:spPr>
          <a:xfrm>
            <a:off x="9266545" y="3431833"/>
            <a:ext cx="2102829" cy="2388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588B9-A086-B730-4024-68201F6CC288}"/>
              </a:ext>
            </a:extLst>
          </p:cNvPr>
          <p:cNvSpPr txBox="1"/>
          <p:nvPr/>
        </p:nvSpPr>
        <p:spPr>
          <a:xfrm>
            <a:off x="6941391" y="3059666"/>
            <a:ext cx="1497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Expected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081D5-F734-0D4A-A34D-D07D3153260D}"/>
              </a:ext>
            </a:extLst>
          </p:cNvPr>
          <p:cNvSpPr txBox="1"/>
          <p:nvPr/>
        </p:nvSpPr>
        <p:spPr>
          <a:xfrm>
            <a:off x="9561967" y="2787843"/>
            <a:ext cx="14971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Reality (thin, no padding)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7F8D9B-8868-D8BE-55EA-18F1D1896C94}"/>
                  </a:ext>
                </a:extLst>
              </p14:cNvPr>
              <p14:cNvContentPartPr/>
              <p14:nvPr/>
            </p14:nvContentPartPr>
            <p14:xfrm>
              <a:off x="4278084" y="4710792"/>
              <a:ext cx="1759395" cy="240063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7F8D9B-8868-D8BE-55EA-18F1D1896C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0087" y="4692823"/>
                <a:ext cx="1795029" cy="275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9829017-AF16-D9DE-2EED-20D19221A111}"/>
                  </a:ext>
                </a:extLst>
              </p14:cNvPr>
              <p14:cNvContentPartPr/>
              <p14:nvPr/>
            </p14:nvContentPartPr>
            <p14:xfrm>
              <a:off x="5812970" y="4710792"/>
              <a:ext cx="284261" cy="24446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9829017-AF16-D9DE-2EED-20D19221A1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95002" y="4692817"/>
                <a:ext cx="319839" cy="2800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008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3B32-01B4-42CB-E32D-E738FAE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Model Architecture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C994485-36EA-4409-D515-A27E829C2F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6" t="234" r="146" b="13817"/>
          <a:stretch/>
        </p:blipFill>
        <p:spPr>
          <a:xfrm>
            <a:off x="1947333" y="1610630"/>
            <a:ext cx="8321330" cy="44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3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DECABB-DD8A-AA91-7EF1-F10DF686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317" y="773485"/>
            <a:ext cx="6717367" cy="53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8481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ChronicleVTI</vt:lpstr>
      <vt:lpstr>Handwriting Recognition</vt:lpstr>
      <vt:lpstr>Problem</vt:lpstr>
      <vt:lpstr>Division of Work</vt:lpstr>
      <vt:lpstr>Datasets</vt:lpstr>
      <vt:lpstr>Literature Review (CNN)</vt:lpstr>
      <vt:lpstr>Literature Review (Pooling)</vt:lpstr>
      <vt:lpstr>Initial Attempt (MODEL)</vt:lpstr>
      <vt:lpstr>Final Model Architecture</vt:lpstr>
      <vt:lpstr>PowerPoint Presentation</vt:lpstr>
      <vt:lpstr>Model Results (Test Set)</vt:lpstr>
      <vt:lpstr>PowerPoint Presentation</vt:lpstr>
      <vt:lpstr>Model Results (Custom  tests)</vt:lpstr>
      <vt:lpstr>Initial Attempts (Letter Isolation)</vt:lpstr>
      <vt:lpstr>Literature review (DBSCAN)</vt:lpstr>
      <vt:lpstr>Letter Isolation</vt:lpstr>
      <vt:lpstr>Model Results (Custom Samples)</vt:lpstr>
      <vt:lpstr>Errors and Shortcomings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670</cp:revision>
  <dcterms:created xsi:type="dcterms:W3CDTF">2024-12-03T04:22:09Z</dcterms:created>
  <dcterms:modified xsi:type="dcterms:W3CDTF">2024-12-05T03:42:48Z</dcterms:modified>
</cp:coreProperties>
</file>