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Open Sans" panose="020B060603050402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6327"/>
  </p:normalViewPr>
  <p:slideViewPr>
    <p:cSldViewPr snapToGrid="0" snapToObjects="1">
      <p:cViewPr varScale="1">
        <p:scale>
          <a:sx n="164" d="100"/>
          <a:sy n="164" d="100"/>
        </p:scale>
        <p:origin x="6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5d04492dc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5d04492dc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d6d4cc2e8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5d04492dc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5d04492dc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google.com/spreadsheets/d/17kkhOV3LfFRJrKhqfAeK9nSn5WfCUjZnQzrrBjITpQE/edit?usp=sharing"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532025"/>
            <a:ext cx="8520600" cy="572700"/>
          </a:xfrm>
          <a:prstGeom prst="rect">
            <a:avLst/>
          </a:prstGeom>
          <a:solidFill>
            <a:srgbClr val="76A5AF"/>
          </a:solidFill>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D9D9D9"/>
                </a:solidFill>
              </a:rPr>
              <a:t>NYSE Data Project Submission</a:t>
            </a:r>
            <a:endParaRPr>
              <a:solidFill>
                <a:srgbClr val="D9D9D9"/>
              </a:solidFill>
            </a:endParaRPr>
          </a:p>
          <a:p>
            <a:pPr marL="0" lvl="0" indent="0" algn="l" rtl="0">
              <a:spcBef>
                <a:spcPts val="0"/>
              </a:spcBef>
              <a:spcAft>
                <a:spcPts val="0"/>
              </a:spcAft>
              <a:buNone/>
            </a:pPr>
            <a:endParaRPr/>
          </a:p>
        </p:txBody>
      </p:sp>
      <p:sp>
        <p:nvSpPr>
          <p:cNvPr id="55" name="Google Shape;55;p13"/>
          <p:cNvSpPr txBox="1"/>
          <p:nvPr/>
        </p:nvSpPr>
        <p:spPr>
          <a:xfrm>
            <a:off x="2611925" y="3501550"/>
            <a:ext cx="3996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NYSE Data Analysis Google Workbook</a:t>
            </a:r>
            <a:r>
              <a:rPr lang="en" sz="1600" dirty="0"/>
              <a:t> </a:t>
            </a:r>
            <a:r>
              <a:rPr lang="en" sz="1600" u="sng" dirty="0">
                <a:solidFill>
                  <a:schemeClr val="hlink"/>
                </a:solidFill>
                <a:hlinkClick r:id="rId3"/>
              </a:rPr>
              <a:t>HERE</a:t>
            </a:r>
            <a:endParaRPr sz="1600" dirty="0"/>
          </a:p>
        </p:txBody>
      </p:sp>
      <p:sp>
        <p:nvSpPr>
          <p:cNvPr id="56" name="Google Shape;56;p13"/>
          <p:cNvSpPr txBox="1"/>
          <p:nvPr/>
        </p:nvSpPr>
        <p:spPr>
          <a:xfrm>
            <a:off x="2778400" y="2426350"/>
            <a:ext cx="420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57" name="Google Shape;57;p13"/>
          <p:cNvPicPr preferRelativeResize="0"/>
          <p:nvPr/>
        </p:nvPicPr>
        <p:blipFill>
          <a:blip r:embed="rId4">
            <a:alphaModFix/>
          </a:blip>
          <a:stretch>
            <a:fillRect/>
          </a:stretch>
        </p:blipFill>
        <p:spPr>
          <a:xfrm>
            <a:off x="433013" y="1212738"/>
            <a:ext cx="8277975" cy="1742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body" idx="1"/>
          </p:nvPr>
        </p:nvSpPr>
        <p:spPr>
          <a:xfrm>
            <a:off x="54988" y="4107600"/>
            <a:ext cx="2204400" cy="10359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700" b="1">
                <a:latin typeface="Open Sans"/>
                <a:ea typeface="Open Sans"/>
                <a:cs typeface="Open Sans"/>
                <a:sym typeface="Open Sans"/>
              </a:rPr>
              <a:t>Median</a:t>
            </a:r>
            <a:r>
              <a:rPr lang="en" sz="700">
                <a:latin typeface="Open Sans"/>
                <a:ea typeface="Open Sans"/>
                <a:cs typeface="Open Sans"/>
                <a:sym typeface="Open Sans"/>
              </a:rPr>
              <a:t>- The median total revenue for Oil &amp; Gas Refining Marketing &amp; Transportation ($56,342,000,000) was higher compared to the median total revenue for all energy industries ($11,777,257,500). This indicates that there’s much higher revenue income in this sub industry than that of the overall sector.</a:t>
            </a:r>
            <a:endParaRPr sz="700">
              <a:latin typeface="Open Sans"/>
              <a:ea typeface="Open Sans"/>
              <a:cs typeface="Open Sans"/>
              <a:sym typeface="Open Sans"/>
            </a:endParaRPr>
          </a:p>
          <a:p>
            <a:pPr marL="0" lvl="0" indent="0" algn="l" rtl="0">
              <a:spcBef>
                <a:spcPts val="1600"/>
              </a:spcBef>
              <a:spcAft>
                <a:spcPts val="0"/>
              </a:spcAft>
              <a:buNone/>
            </a:pPr>
            <a:endParaRPr sz="700">
              <a:latin typeface="Open Sans"/>
              <a:ea typeface="Open Sans"/>
              <a:cs typeface="Open Sans"/>
              <a:sym typeface="Open Sans"/>
            </a:endParaRPr>
          </a:p>
          <a:p>
            <a:pPr marL="0" lvl="0" indent="0" algn="l" rtl="0">
              <a:spcBef>
                <a:spcPts val="1600"/>
              </a:spcBef>
              <a:spcAft>
                <a:spcPts val="0"/>
              </a:spcAft>
              <a:buNone/>
            </a:pPr>
            <a:endParaRPr sz="700">
              <a:latin typeface="Open Sans"/>
              <a:ea typeface="Open Sans"/>
              <a:cs typeface="Open Sans"/>
              <a:sym typeface="Open Sans"/>
            </a:endParaRPr>
          </a:p>
          <a:p>
            <a:pPr marL="914400" lvl="0" indent="0" algn="l" rtl="0">
              <a:spcBef>
                <a:spcPts val="1600"/>
              </a:spcBef>
              <a:spcAft>
                <a:spcPts val="1600"/>
              </a:spcAft>
              <a:buNone/>
            </a:pPr>
            <a:endParaRPr sz="700">
              <a:latin typeface="Open Sans"/>
              <a:ea typeface="Open Sans"/>
              <a:cs typeface="Open Sans"/>
              <a:sym typeface="Open Sans"/>
            </a:endParaRPr>
          </a:p>
        </p:txBody>
      </p:sp>
      <p:sp>
        <p:nvSpPr>
          <p:cNvPr id="63" name="Google Shape;63;p14"/>
          <p:cNvSpPr txBox="1">
            <a:spLocks noGrp="1"/>
          </p:cNvSpPr>
          <p:nvPr>
            <p:ph type="title"/>
          </p:nvPr>
        </p:nvSpPr>
        <p:spPr>
          <a:xfrm>
            <a:off x="0" y="0"/>
            <a:ext cx="9144000" cy="859500"/>
          </a:xfrm>
          <a:prstGeom prst="rect">
            <a:avLst/>
          </a:prstGeom>
          <a:solidFill>
            <a:srgbClr val="6AA84F"/>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FFFFFF"/>
                </a:solidFill>
                <a:latin typeface="Open Sans"/>
                <a:ea typeface="Open Sans"/>
                <a:cs typeface="Open Sans"/>
                <a:sym typeface="Open Sans"/>
              </a:rPr>
              <a:t>Summary of GICS Energy Sectors and It’s Sub Industries</a:t>
            </a:r>
            <a:endParaRPr sz="2000">
              <a:solidFill>
                <a:srgbClr val="FFFFFF"/>
              </a:solidFill>
              <a:latin typeface="Open Sans"/>
              <a:ea typeface="Open Sans"/>
              <a:cs typeface="Open Sans"/>
              <a:sym typeface="Open Sans"/>
            </a:endParaRPr>
          </a:p>
        </p:txBody>
      </p:sp>
      <p:pic>
        <p:nvPicPr>
          <p:cNvPr id="64" name="Google Shape;64;p14" title="Average Total Revenue VS Median Total Revenue"/>
          <p:cNvPicPr preferRelativeResize="0"/>
          <p:nvPr/>
        </p:nvPicPr>
        <p:blipFill rotWithShape="1">
          <a:blip r:embed="rId3">
            <a:alphaModFix/>
          </a:blip>
          <a:srcRect l="-37280" t="-227670" r="37280" b="227670"/>
          <a:stretch/>
        </p:blipFill>
        <p:spPr>
          <a:xfrm>
            <a:off x="257175" y="859425"/>
            <a:ext cx="3371849" cy="2321925"/>
          </a:xfrm>
          <a:prstGeom prst="rect">
            <a:avLst/>
          </a:prstGeom>
          <a:noFill/>
          <a:ln>
            <a:noFill/>
          </a:ln>
        </p:spPr>
      </p:pic>
      <p:pic>
        <p:nvPicPr>
          <p:cNvPr id="65" name="Google Shape;65;p14"/>
          <p:cNvPicPr preferRelativeResize="0"/>
          <p:nvPr/>
        </p:nvPicPr>
        <p:blipFill>
          <a:blip r:embed="rId4">
            <a:alphaModFix/>
          </a:blip>
          <a:stretch>
            <a:fillRect/>
          </a:stretch>
        </p:blipFill>
        <p:spPr>
          <a:xfrm>
            <a:off x="2537975" y="960475"/>
            <a:ext cx="6286951" cy="4137250"/>
          </a:xfrm>
          <a:prstGeom prst="rect">
            <a:avLst/>
          </a:prstGeom>
          <a:noFill/>
          <a:ln>
            <a:noFill/>
          </a:ln>
        </p:spPr>
      </p:pic>
      <p:sp>
        <p:nvSpPr>
          <p:cNvPr id="66" name="Google Shape;66;p14"/>
          <p:cNvSpPr txBox="1"/>
          <p:nvPr/>
        </p:nvSpPr>
        <p:spPr>
          <a:xfrm>
            <a:off x="55000" y="2005900"/>
            <a:ext cx="2204400" cy="9120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600"/>
              </a:spcAft>
              <a:buClr>
                <a:schemeClr val="dk1"/>
              </a:buClr>
              <a:buSzPts val="1100"/>
              <a:buFont typeface="Arial"/>
              <a:buNone/>
            </a:pPr>
            <a:r>
              <a:rPr lang="en" sz="700" b="1">
                <a:solidFill>
                  <a:schemeClr val="dk2"/>
                </a:solidFill>
                <a:latin typeface="Open Sans"/>
                <a:ea typeface="Open Sans"/>
                <a:cs typeface="Open Sans"/>
                <a:sym typeface="Open Sans"/>
              </a:rPr>
              <a:t>Standard deviation</a:t>
            </a:r>
            <a:r>
              <a:rPr lang="en" sz="700">
                <a:solidFill>
                  <a:schemeClr val="dk2"/>
                </a:solidFill>
                <a:latin typeface="Open Sans"/>
                <a:ea typeface="Open Sans"/>
                <a:cs typeface="Open Sans"/>
                <a:sym typeface="Open Sans"/>
              </a:rPr>
              <a:t> - The standard deviation for Integrated Oil &amp; Gas companies is higher than the standard deviation of all Energy Sector industries. It seems there is higher variability of revenue within the Integrated Oil &amp; Gas companies over all other companies in the Energy Industry sector.</a:t>
            </a:r>
            <a:endParaRPr/>
          </a:p>
        </p:txBody>
      </p:sp>
      <p:sp>
        <p:nvSpPr>
          <p:cNvPr id="67" name="Google Shape;67;p14"/>
          <p:cNvSpPr txBox="1"/>
          <p:nvPr/>
        </p:nvSpPr>
        <p:spPr>
          <a:xfrm>
            <a:off x="55000" y="909713"/>
            <a:ext cx="2204400" cy="10359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15000"/>
              </a:lnSpc>
              <a:spcBef>
                <a:spcPts val="0"/>
              </a:spcBef>
              <a:spcAft>
                <a:spcPts val="1600"/>
              </a:spcAft>
              <a:buNone/>
            </a:pPr>
            <a:r>
              <a:rPr lang="en" sz="700" b="1">
                <a:solidFill>
                  <a:schemeClr val="dk2"/>
                </a:solidFill>
                <a:latin typeface="Open Sans"/>
                <a:ea typeface="Open Sans"/>
                <a:cs typeface="Open Sans"/>
                <a:sym typeface="Open Sans"/>
              </a:rPr>
              <a:t>Mean </a:t>
            </a:r>
            <a:r>
              <a:rPr lang="en" sz="700">
                <a:solidFill>
                  <a:schemeClr val="dk2"/>
                </a:solidFill>
                <a:latin typeface="Open Sans"/>
                <a:ea typeface="Open Sans"/>
                <a:cs typeface="Open Sans"/>
                <a:sym typeface="Open Sans"/>
              </a:rPr>
              <a:t>- The mean total revenue for companies categorized under Integrated Oil &amp; Gas (</a:t>
            </a:r>
            <a:r>
              <a:rPr lang="en" sz="600">
                <a:solidFill>
                  <a:schemeClr val="dk1"/>
                </a:solidFill>
                <a:latin typeface="Open Sans"/>
                <a:ea typeface="Open Sans"/>
                <a:cs typeface="Open Sans"/>
                <a:sym typeface="Open Sans"/>
              </a:rPr>
              <a:t>$121,695,414,900</a:t>
            </a:r>
            <a:r>
              <a:rPr lang="en" sz="700">
                <a:solidFill>
                  <a:schemeClr val="dk2"/>
                </a:solidFill>
                <a:latin typeface="Open Sans"/>
                <a:ea typeface="Open Sans"/>
                <a:cs typeface="Open Sans"/>
                <a:sym typeface="Open Sans"/>
              </a:rPr>
              <a:t>) is the higher compared to all industries in the energy sector($38,984,796,516). It looks like Integrated Oil &amp; Gas companies have a higher total revenue average than all Energy sector industries.</a:t>
            </a:r>
            <a:endParaRPr>
              <a:solidFill>
                <a:schemeClr val="dk1"/>
              </a:solidFill>
            </a:endParaRPr>
          </a:p>
        </p:txBody>
      </p:sp>
      <p:sp>
        <p:nvSpPr>
          <p:cNvPr id="68" name="Google Shape;68;p14"/>
          <p:cNvSpPr txBox="1"/>
          <p:nvPr/>
        </p:nvSpPr>
        <p:spPr>
          <a:xfrm>
            <a:off x="55000" y="2994805"/>
            <a:ext cx="2204400" cy="10359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600"/>
              </a:spcAft>
              <a:buNone/>
            </a:pPr>
            <a:r>
              <a:rPr lang="en" sz="700" b="1">
                <a:solidFill>
                  <a:schemeClr val="dk2"/>
                </a:solidFill>
                <a:latin typeface="Open Sans"/>
                <a:ea typeface="Open Sans"/>
                <a:cs typeface="Open Sans"/>
                <a:sym typeface="Open Sans"/>
              </a:rPr>
              <a:t>Range </a:t>
            </a:r>
            <a:r>
              <a:rPr lang="en" sz="700">
                <a:solidFill>
                  <a:schemeClr val="dk2"/>
                </a:solidFill>
                <a:latin typeface="Open Sans"/>
                <a:ea typeface="Open Sans"/>
                <a:cs typeface="Open Sans"/>
                <a:sym typeface="Open Sans"/>
              </a:rPr>
              <a:t>- The range for Oil &amp; Gas refining companies vs the range for Oil &amp; Gas Drilling companies is drastically different by about $170 Billion. It looks like the Marketing &amp; Transportation industries have about 5 times as many companies as the Drilling industry which can account for the variability in revenue. </a:t>
            </a:r>
            <a:endParaRPr sz="500">
              <a:solidFill>
                <a:schemeClr val="dk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5" title="Oil &amp; Gas Refining Marketing &amp; Transportation Revenue"/>
          <p:cNvPicPr preferRelativeResize="0"/>
          <p:nvPr/>
        </p:nvPicPr>
        <p:blipFill>
          <a:blip r:embed="rId3">
            <a:alphaModFix/>
          </a:blip>
          <a:stretch>
            <a:fillRect/>
          </a:stretch>
        </p:blipFill>
        <p:spPr>
          <a:xfrm>
            <a:off x="0" y="391575"/>
            <a:ext cx="6337500" cy="4418374"/>
          </a:xfrm>
          <a:prstGeom prst="rect">
            <a:avLst/>
          </a:prstGeom>
          <a:noFill/>
          <a:ln>
            <a:noFill/>
          </a:ln>
        </p:spPr>
      </p:pic>
      <p:sp>
        <p:nvSpPr>
          <p:cNvPr id="74" name="Google Shape;74;p15"/>
          <p:cNvSpPr txBox="1"/>
          <p:nvPr/>
        </p:nvSpPr>
        <p:spPr>
          <a:xfrm>
            <a:off x="6417475" y="1537275"/>
            <a:ext cx="2523300" cy="18471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This Histogram shows the total revenue over 4 years in the Oil &amp; Gas Refining  Marketing &amp; Transportation. This histogram is right skewed and shows that the majority of revenue is under $40 billion but the next largest revenue frequency is between $75 and $110 billion.</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t>This sub industry had the highest Median of Total Revenue in the Energy Industry which leads me to believe these companies have periods of extremely high revenue compared to the other sub industries. </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A873-5165-AEB7-A379-0357E294A327}"/>
              </a:ext>
            </a:extLst>
          </p:cNvPr>
          <p:cNvSpPr>
            <a:spLocks noGrp="1"/>
          </p:cNvSpPr>
          <p:nvPr>
            <p:ph type="title"/>
          </p:nvPr>
        </p:nvSpPr>
        <p:spPr/>
        <p:txBody>
          <a:bodyPr/>
          <a:lstStyle/>
          <a:p>
            <a:r>
              <a:rPr lang="en-US" dirty="0"/>
              <a:t>Works Cited</a:t>
            </a:r>
          </a:p>
        </p:txBody>
      </p:sp>
      <p:sp>
        <p:nvSpPr>
          <p:cNvPr id="3" name="Text Placeholder 2">
            <a:extLst>
              <a:ext uri="{FF2B5EF4-FFF2-40B4-BE49-F238E27FC236}">
                <a16:creationId xmlns:a16="http://schemas.microsoft.com/office/drawing/2014/main" id="{F7BECFA7-B8FB-0421-4388-3C034C88ABDE}"/>
              </a:ext>
            </a:extLst>
          </p:cNvPr>
          <p:cNvSpPr>
            <a:spLocks noGrp="1"/>
          </p:cNvSpPr>
          <p:nvPr>
            <p:ph type="body" idx="1"/>
          </p:nvPr>
        </p:nvSpPr>
        <p:spPr/>
        <p:txBody>
          <a:bodyPr/>
          <a:lstStyle/>
          <a:p>
            <a:r>
              <a:rPr lang="en-US" dirty="0"/>
              <a:t>N/A</a:t>
            </a:r>
          </a:p>
        </p:txBody>
      </p:sp>
    </p:spTree>
    <p:extLst>
      <p:ext uri="{BB962C8B-B14F-4D97-AF65-F5344CB8AC3E}">
        <p14:creationId xmlns:p14="http://schemas.microsoft.com/office/powerpoint/2010/main" val="404492182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315</Words>
  <Application>Microsoft Macintosh PowerPoint</Application>
  <PresentationFormat>On-screen Show (16:9)</PresentationFormat>
  <Paragraphs>13</Paragraphs>
  <Slides>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Open Sans</vt:lpstr>
      <vt:lpstr>Arial</vt:lpstr>
      <vt:lpstr>Simple Light</vt:lpstr>
      <vt:lpstr>NYSE Data Project Submission </vt:lpstr>
      <vt:lpstr>Summary of GICS Energy Sectors and It’s Sub Industries</vt:lpstr>
      <vt:lpstr>PowerPoint Presentation</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NYSE Data Project Submission </dc:title>
  <cp:lastModifiedBy>Ashley Reichow</cp:lastModifiedBy>
  <cp:revision>2</cp:revision>
  <dcterms:modified xsi:type="dcterms:W3CDTF">2022-09-23T02:35:04Z</dcterms:modified>
</cp:coreProperties>
</file>