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DF0113-8983-9CF2-8F8F-DB1747DFB104}" v="1104" dt="2024-06-20T20:09:10.290"/>
    <p1510:client id="{8C2FD773-CE56-83A4-EF97-C4F8320E3EED}" v="39" dt="2024-06-20T21:35:04.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C1658-E95B-4AC9-B334-4FBBA49B9E10}" type="datetimeFigureOut">
              <a:t>6/20/2024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08E57-36BC-410F-8CF5-2AD7366DBA11}" type="slidenum">
              <a:t>‹#›</a:t>
            </a:fld>
            <a:endParaRPr lang="en-US"/>
          </a:p>
        </p:txBody>
      </p:sp>
    </p:spTree>
    <p:extLst>
      <p:ext uri="{BB962C8B-B14F-4D97-AF65-F5344CB8AC3E}">
        <p14:creationId xmlns:p14="http://schemas.microsoft.com/office/powerpoint/2010/main" val="222478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Tijuana, Mexico a manufacturing company has been building electronic boards that end up going through a welding process. The company has recently been experiencing an increase in demand for the products they produce while simultaneously noticing that within the welding process of the electronic boards and the components named Thru-Holes has also had an increase in defects. The known defects are missing components, damaged components, lifted components, solder bridge defect, insufficient solder, and excessive solder. These defects have ultimately led to an insufferable increase in the number of assembly and electronic test issues after these electronic boards have gone through the final process of the assembly. The manufacturing companies desired outcomes for this issue are completing a project to reduce the number of defects produced during the manufacturing process by 20% and increase the capacity of their three double production lines where they produce and process the electronic boards by 20%. The manufacturing company would like to achieve these outcomes without any increase in the percentage of defects. </a:t>
            </a:r>
          </a:p>
        </p:txBody>
      </p:sp>
      <p:sp>
        <p:nvSpPr>
          <p:cNvPr id="4" name="Slide Number Placeholder 3"/>
          <p:cNvSpPr>
            <a:spLocks noGrp="1"/>
          </p:cNvSpPr>
          <p:nvPr>
            <p:ph type="sldNum" sz="quarter" idx="5"/>
          </p:nvPr>
        </p:nvSpPr>
        <p:spPr/>
        <p:txBody>
          <a:bodyPr/>
          <a:lstStyle/>
          <a:p>
            <a:fld id="{21008E57-36BC-410F-8CF5-2AD7366DBA11}" type="slidenum">
              <a:rPr lang="en-US"/>
              <a:t>2</a:t>
            </a:fld>
            <a:endParaRPr lang="en-US"/>
          </a:p>
        </p:txBody>
      </p:sp>
    </p:spTree>
    <p:extLst>
      <p:ext uri="{BB962C8B-B14F-4D97-AF65-F5344CB8AC3E}">
        <p14:creationId xmlns:p14="http://schemas.microsoft.com/office/powerpoint/2010/main" val="9918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For this analysis we have created four pareto charts for the defects of the entire facility, model 595310-001-00, model 595407-XXX-00, and model 595481-00X-00. </a:t>
            </a:r>
            <a:endParaRPr lang="en-US">
              <a:ea typeface="Calibri"/>
              <a:cs typeface="Calibri"/>
            </a:endParaRPr>
          </a:p>
        </p:txBody>
      </p:sp>
      <p:sp>
        <p:nvSpPr>
          <p:cNvPr id="4" name="Slide Number Placeholder 3"/>
          <p:cNvSpPr>
            <a:spLocks noGrp="1"/>
          </p:cNvSpPr>
          <p:nvPr>
            <p:ph type="sldNum" sz="quarter" idx="5"/>
          </p:nvPr>
        </p:nvSpPr>
        <p:spPr/>
        <p:txBody>
          <a:bodyPr/>
          <a:lstStyle/>
          <a:p>
            <a:fld id="{21008E57-36BC-410F-8CF5-2AD7366DBA11}" type="slidenum">
              <a:t>3</a:t>
            </a:fld>
            <a:endParaRPr lang="en-US"/>
          </a:p>
        </p:txBody>
      </p:sp>
    </p:spTree>
    <p:extLst>
      <p:ext uri="{BB962C8B-B14F-4D97-AF65-F5344CB8AC3E}">
        <p14:creationId xmlns:p14="http://schemas.microsoft.com/office/powerpoint/2010/main" val="539739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Here we have the pareto chart showing the entire facility. The most defects are found with the solder bridge, excessive solder, missing component, lifted component, damaged component, pin damaged, and wrong component. </a:t>
            </a:r>
          </a:p>
        </p:txBody>
      </p:sp>
      <p:sp>
        <p:nvSpPr>
          <p:cNvPr id="4" name="Slide Number Placeholder 3"/>
          <p:cNvSpPr>
            <a:spLocks noGrp="1"/>
          </p:cNvSpPr>
          <p:nvPr>
            <p:ph type="sldNum" sz="quarter" idx="5"/>
          </p:nvPr>
        </p:nvSpPr>
        <p:spPr/>
        <p:txBody>
          <a:bodyPr/>
          <a:lstStyle/>
          <a:p>
            <a:fld id="{21008E57-36BC-410F-8CF5-2AD7366DBA11}" type="slidenum">
              <a:t>4</a:t>
            </a:fld>
            <a:endParaRPr lang="en-US"/>
          </a:p>
        </p:txBody>
      </p:sp>
    </p:spTree>
    <p:extLst>
      <p:ext uri="{BB962C8B-B14F-4D97-AF65-F5344CB8AC3E}">
        <p14:creationId xmlns:p14="http://schemas.microsoft.com/office/powerpoint/2010/main" val="3176954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pareto chart for model 595310-001-00. Analyzing the chart, we can see that the most occurring defect for this model is excessive solder at about 87%. The next two most occurring defects for this model are solder bridge at around 44% and damaged component at about 38%. Excessive solder has 34 defects in this model. The solder bridge has 17 defects, and the damaged component has 14 defects.</a:t>
            </a:r>
          </a:p>
        </p:txBody>
      </p:sp>
      <p:sp>
        <p:nvSpPr>
          <p:cNvPr id="4" name="Slide Number Placeholder 3"/>
          <p:cNvSpPr>
            <a:spLocks noGrp="1"/>
          </p:cNvSpPr>
          <p:nvPr>
            <p:ph type="sldNum" sz="quarter" idx="5"/>
          </p:nvPr>
        </p:nvSpPr>
        <p:spPr/>
        <p:txBody>
          <a:bodyPr/>
          <a:lstStyle/>
          <a:p>
            <a:fld id="{21008E57-36BC-410F-8CF5-2AD7366DBA11}" type="slidenum">
              <a:t>5</a:t>
            </a:fld>
            <a:endParaRPr lang="en-US"/>
          </a:p>
        </p:txBody>
      </p:sp>
    </p:spTree>
    <p:extLst>
      <p:ext uri="{BB962C8B-B14F-4D97-AF65-F5344CB8AC3E}">
        <p14:creationId xmlns:p14="http://schemas.microsoft.com/office/powerpoint/2010/main" val="221143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pareto chart displays the data from model 595407-XXX-00. Looking at the chart we can see that about 85% of the defects with this model are due to the solder bridge. The next most occurring defect is the missing component at about 40%. Lastly the third defect that has happened the most within this model is with the lifted component at about 35%. With this model the most significant cause of defects is solder bridge with 30 defects, missing component with 14 defects, and lifted component with 12 total defects.</a:t>
            </a:r>
          </a:p>
        </p:txBody>
      </p:sp>
      <p:sp>
        <p:nvSpPr>
          <p:cNvPr id="4" name="Slide Number Placeholder 3"/>
          <p:cNvSpPr>
            <a:spLocks noGrp="1"/>
          </p:cNvSpPr>
          <p:nvPr>
            <p:ph type="sldNum" sz="quarter" idx="5"/>
          </p:nvPr>
        </p:nvSpPr>
        <p:spPr/>
        <p:txBody>
          <a:bodyPr/>
          <a:lstStyle/>
          <a:p>
            <a:fld id="{21008E57-36BC-410F-8CF5-2AD7366DBA11}" type="slidenum">
              <a:t>6</a:t>
            </a:fld>
            <a:endParaRPr lang="en-US"/>
          </a:p>
        </p:txBody>
      </p:sp>
    </p:spTree>
    <p:extLst>
      <p:ext uri="{BB962C8B-B14F-4D97-AF65-F5344CB8AC3E}">
        <p14:creationId xmlns:p14="http://schemas.microsoft.com/office/powerpoint/2010/main" val="32254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pareto chart for model 595481-00X-00. The data in this chart shows that solder bridge contributes to the greatest number of defects at 90%. We then have lifted component next with 80% of defects. Lastly, the third and fourth part that produces the majority of defects are wrong component at about 65% and pin damaged at about 55%. For this model solder bridge had 18 defects, lifted component had 16 defects, pin damaged had 11 defects, and missing component had 9 defects.</a:t>
            </a:r>
          </a:p>
        </p:txBody>
      </p:sp>
      <p:sp>
        <p:nvSpPr>
          <p:cNvPr id="4" name="Slide Number Placeholder 3"/>
          <p:cNvSpPr>
            <a:spLocks noGrp="1"/>
          </p:cNvSpPr>
          <p:nvPr>
            <p:ph type="sldNum" sz="quarter" idx="5"/>
          </p:nvPr>
        </p:nvSpPr>
        <p:spPr/>
        <p:txBody>
          <a:bodyPr/>
          <a:lstStyle/>
          <a:p>
            <a:fld id="{21008E57-36BC-410F-8CF5-2AD7366DBA11}" type="slidenum">
              <a:t>7</a:t>
            </a:fld>
            <a:endParaRPr lang="en-US"/>
          </a:p>
        </p:txBody>
      </p:sp>
    </p:spTree>
    <p:extLst>
      <p:ext uri="{BB962C8B-B14F-4D97-AF65-F5344CB8AC3E}">
        <p14:creationId xmlns:p14="http://schemas.microsoft.com/office/powerpoint/2010/main" val="156816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hypothesis is that there is a statistical difference in the percentage of defects between the three different production lines that is significant. To complete the hypothesis test with the sample evidence we used R. I first imported the data into the R script using the </a:t>
            </a:r>
            <a:r>
              <a:rPr lang="en-US" dirty="0" err="1"/>
              <a:t>df</a:t>
            </a:r>
            <a:r>
              <a:rPr lang="en-US" dirty="0"/>
              <a:t> &lt;- read.csv function. Once the data set was imported, I was able to run a one-way ANOVA test on the sample evidence data set. To perform a one-way ANOVA test I used the </a:t>
            </a:r>
            <a:r>
              <a:rPr lang="en-US" dirty="0" err="1"/>
              <a:t>aov</a:t>
            </a:r>
            <a:r>
              <a:rPr lang="en-US" dirty="0"/>
              <a:t>() function. After running the one-way ANOVA test we can see that the F-statistic is 5.285 and the p-value is 0.0226. With these results we can say that there is a significant difference between the defect percentages across the three models.</a:t>
            </a:r>
          </a:p>
        </p:txBody>
      </p:sp>
      <p:sp>
        <p:nvSpPr>
          <p:cNvPr id="4" name="Slide Number Placeholder 3"/>
          <p:cNvSpPr>
            <a:spLocks noGrp="1"/>
          </p:cNvSpPr>
          <p:nvPr>
            <p:ph type="sldNum" sz="quarter" idx="5"/>
          </p:nvPr>
        </p:nvSpPr>
        <p:spPr/>
        <p:txBody>
          <a:bodyPr/>
          <a:lstStyle/>
          <a:p>
            <a:fld id="{21008E57-36BC-410F-8CF5-2AD7366DBA11}" type="slidenum">
              <a:rPr lang="en-US"/>
              <a:t>8</a:t>
            </a:fld>
            <a:endParaRPr lang="en-US"/>
          </a:p>
        </p:txBody>
      </p:sp>
    </p:spTree>
    <p:extLst>
      <p:ext uri="{BB962C8B-B14F-4D97-AF65-F5344CB8AC3E}">
        <p14:creationId xmlns:p14="http://schemas.microsoft.com/office/powerpoint/2010/main" val="243046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After the ANOVA test I proceeded to use the </a:t>
            </a:r>
            <a:r>
              <a:rPr lang="en-US" dirty="0" err="1">
                <a:ea typeface="Calibri"/>
                <a:cs typeface="Calibri"/>
              </a:rPr>
              <a:t>TukeyHSD</a:t>
            </a:r>
            <a:r>
              <a:rPr lang="en-US" dirty="0">
                <a:ea typeface="Calibri"/>
                <a:cs typeface="Calibri"/>
              </a:rPr>
              <a:t>() function to provide a comparison of the means between the models. The </a:t>
            </a:r>
            <a:r>
              <a:rPr lang="en-US" dirty="0" err="1">
                <a:ea typeface="Calibri"/>
                <a:cs typeface="Calibri"/>
              </a:rPr>
              <a:t>TukeyHSD</a:t>
            </a:r>
            <a:r>
              <a:rPr lang="en-US" dirty="0">
                <a:ea typeface="Calibri"/>
                <a:cs typeface="Calibri"/>
              </a:rPr>
              <a:t> analysis shows a significant difference between the Model 1 compared to the other two models. We do not see any significant differences between Model 2 and Model 3. With the information gathered, we can come to the conclusion that the null hypothesis will have to be rejected. The alternative hypothesis would be accepted. So, there is a significant difference in percentage of defects between the models specifically Model 1 compared to Model 2 and Model 3. With this information proceeding forward, we should take a deeper look into the manufacturing process of Model 1 and what could be the cause of the defects.</a:t>
            </a:r>
          </a:p>
        </p:txBody>
      </p:sp>
      <p:sp>
        <p:nvSpPr>
          <p:cNvPr id="4" name="Slide Number Placeholder 3"/>
          <p:cNvSpPr>
            <a:spLocks noGrp="1"/>
          </p:cNvSpPr>
          <p:nvPr>
            <p:ph type="sldNum" sz="quarter" idx="5"/>
          </p:nvPr>
        </p:nvSpPr>
        <p:spPr/>
        <p:txBody>
          <a:bodyPr/>
          <a:lstStyle/>
          <a:p>
            <a:fld id="{21008E57-36BC-410F-8CF5-2AD7366DBA11}" type="slidenum">
              <a:rPr lang="en-US"/>
              <a:t>9</a:t>
            </a:fld>
            <a:endParaRPr lang="en-US"/>
          </a:p>
        </p:txBody>
      </p:sp>
    </p:spTree>
    <p:extLst>
      <p:ext uri="{BB962C8B-B14F-4D97-AF65-F5344CB8AC3E}">
        <p14:creationId xmlns:p14="http://schemas.microsoft.com/office/powerpoint/2010/main" val="1299603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 summary, after performing the hypothesis and ANOVA tests we rejected the null hypothesis and accepted the alternative hypothesis of there is a significant difference in defect percentages between the three production models. We then proceeded to use the TukeyHSD function which showed us a significant difference between model 1 in comparison to model 2 and model 3. Our pareto charts that were created for the entire facility and each of the models can be utilized in showing the stakeholders what model ultimately produces the most amount of defects. We then can look into model 1 because it has shown to have the highest percentage of defects. Based on our findings we can attempt the solution of completing a project that will improve the manufacturing defects with a 20% reduction in the defects generated during the welding process in the three double production lines of the Manual Finish area and a 20% increase in the capacity of the three double production lines. </a:t>
            </a:r>
          </a:p>
        </p:txBody>
      </p:sp>
      <p:sp>
        <p:nvSpPr>
          <p:cNvPr id="4" name="Slide Number Placeholder 3"/>
          <p:cNvSpPr>
            <a:spLocks noGrp="1"/>
          </p:cNvSpPr>
          <p:nvPr>
            <p:ph type="sldNum" sz="quarter" idx="5"/>
          </p:nvPr>
        </p:nvSpPr>
        <p:spPr/>
        <p:txBody>
          <a:bodyPr/>
          <a:lstStyle/>
          <a:p>
            <a:fld id="{21008E57-36BC-410F-8CF5-2AD7366DBA11}" type="slidenum">
              <a:rPr lang="en-US"/>
              <a:t>10</a:t>
            </a:fld>
            <a:endParaRPr lang="en-US"/>
          </a:p>
        </p:txBody>
      </p:sp>
    </p:spTree>
    <p:extLst>
      <p:ext uri="{BB962C8B-B14F-4D97-AF65-F5344CB8AC3E}">
        <p14:creationId xmlns:p14="http://schemas.microsoft.com/office/powerpoint/2010/main" val="35459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6/20/2024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74276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0945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0103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2329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502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32192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6/20/2024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381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722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6/20/2024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5318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05804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1570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6/20/2024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683343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bloggers.com/2021/08/how-to-perform-tukey-hsd-test-in-r/" TargetMode="External"/><Relationship Id="rId2" Type="http://schemas.openxmlformats.org/officeDocument/2006/relationships/hyperlink" Target="https://bookdown.org/steve_midway/DAR/understanding-anova-in-r.html" TargetMode="External"/><Relationship Id="rId1" Type="http://schemas.openxmlformats.org/officeDocument/2006/relationships/slideLayout" Target="../slideLayouts/slideLayout2.xml"/><Relationship Id="rId4" Type="http://schemas.openxmlformats.org/officeDocument/2006/relationships/hyperlink" Target="https://learn.snhu.edu/content/enforced/1610838-DAT-475-12752.202451-1/course_documents/DAT%20475%20Project%20Case%20Study.pdf?ou=161083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pette adding DNA sample to a petri dish">
            <a:extLst>
              <a:ext uri="{FF2B5EF4-FFF2-40B4-BE49-F238E27FC236}">
                <a16:creationId xmlns:a16="http://schemas.microsoft.com/office/drawing/2014/main" id="{C9F11517-CBDA-882B-84BD-AE96029F0A12}"/>
              </a:ext>
            </a:extLst>
          </p:cNvPr>
          <p:cNvPicPr>
            <a:picLocks noChangeAspect="1"/>
          </p:cNvPicPr>
          <p:nvPr/>
        </p:nvPicPr>
        <p:blipFill rotWithShape="1">
          <a:blip r:embed="rId2">
            <a:alphaModFix amt="40000"/>
          </a:blip>
          <a:srcRect t="25000" r="-2" b="-2"/>
          <a:stretch/>
        </p:blipFill>
        <p:spPr>
          <a:xfrm>
            <a:off x="20" y="-2"/>
            <a:ext cx="12191980" cy="6858000"/>
          </a:xfrm>
          <a:prstGeom prst="rect">
            <a:avLst/>
          </a:prstGeom>
        </p:spPr>
      </p:pic>
      <p:sp>
        <p:nvSpPr>
          <p:cNvPr id="2" name="Title 1"/>
          <p:cNvSpPr>
            <a:spLocks noGrp="1"/>
          </p:cNvSpPr>
          <p:nvPr>
            <p:ph type="ctrTitle"/>
          </p:nvPr>
        </p:nvSpPr>
        <p:spPr>
          <a:xfrm>
            <a:off x="1261872" y="758952"/>
            <a:ext cx="9418320" cy="4041648"/>
          </a:xfrm>
        </p:spPr>
        <p:txBody>
          <a:bodyPr>
            <a:normAutofit/>
          </a:bodyPr>
          <a:lstStyle/>
          <a:p>
            <a:r>
              <a:rPr lang="en-US" dirty="0"/>
              <a:t>Manufacturing Defect Analysis</a:t>
            </a:r>
          </a:p>
        </p:txBody>
      </p:sp>
      <p:sp>
        <p:nvSpPr>
          <p:cNvPr id="3" name="Subtitle 2"/>
          <p:cNvSpPr>
            <a:spLocks noGrp="1"/>
          </p:cNvSpPr>
          <p:nvPr>
            <p:ph type="subTitle" idx="1"/>
          </p:nvPr>
        </p:nvSpPr>
        <p:spPr>
          <a:xfrm>
            <a:off x="1261872" y="4800600"/>
            <a:ext cx="9418320" cy="1691640"/>
          </a:xfrm>
        </p:spPr>
        <p:txBody>
          <a:bodyPr vert="horz" lIns="91440" tIns="45720" rIns="91440" bIns="45720" rtlCol="0">
            <a:normAutofit/>
          </a:bodyPr>
          <a:lstStyle/>
          <a:p>
            <a:r>
              <a:rPr lang="en-US">
                <a:solidFill>
                  <a:schemeClr val="tx1"/>
                </a:solidFill>
              </a:rPr>
              <a:t>By: Ashley Littles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D9FA-0B56-A662-3C53-0A0533B104E7}"/>
              </a:ext>
            </a:extLst>
          </p:cNvPr>
          <p:cNvSpPr>
            <a:spLocks noGrp="1"/>
          </p:cNvSpPr>
          <p:nvPr>
            <p:ph type="title"/>
          </p:nvPr>
        </p:nvSpPr>
        <p:spPr>
          <a:xfrm>
            <a:off x="6420464" y="539087"/>
            <a:ext cx="4534047" cy="1584895"/>
          </a:xfrm>
        </p:spPr>
        <p:txBody>
          <a:bodyPr>
            <a:normAutofit/>
          </a:bodyPr>
          <a:lstStyle/>
          <a:p>
            <a:r>
              <a:rPr lang="en-US" sz="4100"/>
              <a:t>Analysis Findings</a:t>
            </a:r>
          </a:p>
        </p:txBody>
      </p:sp>
      <p:pic>
        <p:nvPicPr>
          <p:cNvPr id="5" name="Picture 4" descr="Financial graphs on a dark display">
            <a:extLst>
              <a:ext uri="{FF2B5EF4-FFF2-40B4-BE49-F238E27FC236}">
                <a16:creationId xmlns:a16="http://schemas.microsoft.com/office/drawing/2014/main" id="{11C69FAF-A3E0-DC4B-ACFD-EE25D45EF3B7}"/>
              </a:ext>
            </a:extLst>
          </p:cNvPr>
          <p:cNvPicPr>
            <a:picLocks noChangeAspect="1"/>
          </p:cNvPicPr>
          <p:nvPr/>
        </p:nvPicPr>
        <p:blipFill rotWithShape="1">
          <a:blip r:embed="rId3"/>
          <a:srcRect l="19522" r="24935" b="4"/>
          <a:stretch/>
        </p:blipFill>
        <p:spPr>
          <a:xfrm>
            <a:off x="20" y="10"/>
            <a:ext cx="6094799" cy="6857990"/>
          </a:xfrm>
          <a:prstGeom prst="rect">
            <a:avLst/>
          </a:prstGeom>
        </p:spPr>
      </p:pic>
      <p:sp>
        <p:nvSpPr>
          <p:cNvPr id="3" name="Content Placeholder 2">
            <a:extLst>
              <a:ext uri="{FF2B5EF4-FFF2-40B4-BE49-F238E27FC236}">
                <a16:creationId xmlns:a16="http://schemas.microsoft.com/office/drawing/2014/main" id="{C5B1E03A-837C-668D-FAEE-796C8BE77D47}"/>
              </a:ext>
            </a:extLst>
          </p:cNvPr>
          <p:cNvSpPr>
            <a:spLocks noGrp="1"/>
          </p:cNvSpPr>
          <p:nvPr>
            <p:ph idx="1"/>
          </p:nvPr>
        </p:nvSpPr>
        <p:spPr>
          <a:xfrm>
            <a:off x="6420463" y="2438399"/>
            <a:ext cx="4572002" cy="3880514"/>
          </a:xfrm>
        </p:spPr>
        <p:txBody>
          <a:bodyPr vert="horz" lIns="91440" tIns="45720" rIns="91440" bIns="45720" rtlCol="0" anchor="t">
            <a:noAutofit/>
          </a:bodyPr>
          <a:lstStyle/>
          <a:p>
            <a:r>
              <a:rPr lang="en-US" sz="1200"/>
              <a:t>The Hypothesis and ANOVA tests show that the null hypothesis is rejected, and the alternative hypothesis is favored for there being a significant difference in percentages between the three production models. </a:t>
            </a:r>
          </a:p>
          <a:p>
            <a:r>
              <a:rPr lang="en-US" sz="1200"/>
              <a:t>The </a:t>
            </a:r>
            <a:r>
              <a:rPr lang="en-US" sz="1200" err="1"/>
              <a:t>TukeyHSD</a:t>
            </a:r>
            <a:r>
              <a:rPr lang="en-US" sz="1200"/>
              <a:t> function also showed a significant difference between model 1 in comparison to the other two models. </a:t>
            </a:r>
          </a:p>
          <a:p>
            <a:r>
              <a:rPr lang="en-US" sz="1200"/>
              <a:t>The pareto charts and test results can be used to show the stakeholders which defects have the highest rates and what model needs to be investigated further.</a:t>
            </a:r>
          </a:p>
          <a:p>
            <a:r>
              <a:rPr lang="en-US" sz="1200"/>
              <a:t>Looking to correct the defects with model 1 can help the overall defect percentage for the entire facility.</a:t>
            </a:r>
          </a:p>
          <a:p>
            <a:r>
              <a:rPr lang="en-US" sz="1200"/>
              <a:t>Based on our findings completing a project to improve the manufacturing defects can provide a 20% reduction in defects and increase capacity by 20%.</a:t>
            </a:r>
          </a:p>
          <a:p>
            <a:endParaRPr lang="en-US" sz="1100"/>
          </a:p>
        </p:txBody>
      </p:sp>
    </p:spTree>
    <p:extLst>
      <p:ext uri="{BB962C8B-B14F-4D97-AF65-F5344CB8AC3E}">
        <p14:creationId xmlns:p14="http://schemas.microsoft.com/office/powerpoint/2010/main" val="255123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0"/>
            <a:ext cx="122072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2556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40FFD-6631-417C-FD0C-C9EC8BBDA87D}"/>
              </a:ext>
            </a:extLst>
          </p:cNvPr>
          <p:cNvSpPr>
            <a:spLocks noGrp="1"/>
          </p:cNvSpPr>
          <p:nvPr>
            <p:ph type="title"/>
          </p:nvPr>
        </p:nvSpPr>
        <p:spPr>
          <a:xfrm rot="16200000">
            <a:off x="-1322904" y="2514944"/>
            <a:ext cx="5054601" cy="1955108"/>
          </a:xfrm>
        </p:spPr>
        <p:txBody>
          <a:bodyPr anchor="b">
            <a:normAutofit/>
          </a:bodyPr>
          <a:lstStyle/>
          <a:p>
            <a:pPr algn="r"/>
            <a:r>
              <a:rPr lang="en-US" sz="4000">
                <a:solidFill>
                  <a:srgbClr val="FFFFFF"/>
                </a:solidFill>
              </a:rPr>
              <a:t>References</a:t>
            </a:r>
          </a:p>
        </p:txBody>
      </p:sp>
      <p:sp>
        <p:nvSpPr>
          <p:cNvPr id="3" name="Content Placeholder 2">
            <a:extLst>
              <a:ext uri="{FF2B5EF4-FFF2-40B4-BE49-F238E27FC236}">
                <a16:creationId xmlns:a16="http://schemas.microsoft.com/office/drawing/2014/main" id="{9E145F7A-F070-A680-0382-E270C18F6E3F}"/>
              </a:ext>
            </a:extLst>
          </p:cNvPr>
          <p:cNvSpPr>
            <a:spLocks noGrp="1"/>
          </p:cNvSpPr>
          <p:nvPr>
            <p:ph idx="1"/>
          </p:nvPr>
        </p:nvSpPr>
        <p:spPr>
          <a:xfrm>
            <a:off x="3073900" y="965199"/>
            <a:ext cx="8194519" cy="5207002"/>
          </a:xfrm>
          <a:noFill/>
        </p:spPr>
        <p:txBody>
          <a:bodyPr anchor="t">
            <a:normAutofit/>
          </a:bodyPr>
          <a:lstStyle/>
          <a:p>
            <a:r>
              <a:rPr lang="en-US" sz="2000" dirty="0"/>
              <a:t>Midway, S. (n.d.) “Chapter 7 Understanding ANOVA in R.” </a:t>
            </a:r>
            <a:r>
              <a:rPr lang="en-US" sz="2000" dirty="0">
                <a:hlinkClick r:id="rId2"/>
              </a:rPr>
              <a:t>https://bookdown.org/steve_midway/DAR/understanding-anova-in-r.html</a:t>
            </a:r>
            <a:endParaRPr lang="en-US"/>
          </a:p>
          <a:p>
            <a:r>
              <a:rPr lang="en-US" sz="2000" dirty="0" err="1"/>
              <a:t>finnstats</a:t>
            </a:r>
            <a:r>
              <a:rPr lang="en-US" sz="2000" dirty="0"/>
              <a:t> (August 28, 2021) “How to Perform Tukey HSD Test in R.” r-bloggers </a:t>
            </a:r>
            <a:r>
              <a:rPr lang="en-US" sz="2000" dirty="0">
                <a:hlinkClick r:id="rId3"/>
              </a:rPr>
              <a:t>https://www.r-bloggers.com/2021/08/how-to-perform-tukey-hsd-test-in-r/</a:t>
            </a:r>
            <a:r>
              <a:rPr lang="en-US" sz="2000" dirty="0"/>
              <a:t> </a:t>
            </a:r>
          </a:p>
          <a:p>
            <a:r>
              <a:rPr lang="en-US" sz="2000" dirty="0"/>
              <a:t>Southern New Hampshire University (n.d.) “DAT 475 Project Case Study” </a:t>
            </a:r>
            <a:r>
              <a:rPr lang="en-US" sz="2000" dirty="0">
                <a:hlinkClick r:id="rId4"/>
              </a:rPr>
              <a:t>https://learn.snhu.edu/content/enforced/1610838-DAT-475-12752.202451-1/course_documents/DAT%20475%20Project%20Case%20Study.pdf?ou=1610838</a:t>
            </a:r>
            <a:endParaRPr lang="en-US" sz="2000" dirty="0"/>
          </a:p>
          <a:p>
            <a:endParaRPr lang="en-US" sz="2000" dirty="0"/>
          </a:p>
          <a:p>
            <a:endParaRPr lang="en-US" sz="2000" dirty="0"/>
          </a:p>
          <a:p>
            <a:endParaRPr lang="en-US" sz="2000" dirty="0"/>
          </a:p>
          <a:p>
            <a:endParaRPr lang="en-US" sz="2400" dirty="0"/>
          </a:p>
        </p:txBody>
      </p:sp>
      <p:sp>
        <p:nvSpPr>
          <p:cNvPr id="12" name="Rectangle 11">
            <a:extLst>
              <a:ext uri="{FF2B5EF4-FFF2-40B4-BE49-F238E27FC236}">
                <a16:creationId xmlns:a16="http://schemas.microsoft.com/office/drawing/2014/main" id="{B41BF6CF-E1B8-4EE2-9AE1-86A58DAFD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736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F706E-6187-E6DD-725A-08685F79BD91}"/>
              </a:ext>
            </a:extLst>
          </p:cNvPr>
          <p:cNvSpPr>
            <a:spLocks noGrp="1"/>
          </p:cNvSpPr>
          <p:nvPr>
            <p:ph type="title"/>
          </p:nvPr>
        </p:nvSpPr>
        <p:spPr/>
        <p:txBody>
          <a:bodyPr/>
          <a:lstStyle/>
          <a:p>
            <a:r>
              <a:rPr lang="en-US" dirty="0"/>
              <a:t>Increase In Defects</a:t>
            </a:r>
          </a:p>
        </p:txBody>
      </p:sp>
      <p:sp>
        <p:nvSpPr>
          <p:cNvPr id="3" name="Content Placeholder 2">
            <a:extLst>
              <a:ext uri="{FF2B5EF4-FFF2-40B4-BE49-F238E27FC236}">
                <a16:creationId xmlns:a16="http://schemas.microsoft.com/office/drawing/2014/main" id="{4A0F53C6-2805-B20D-051E-B43158F9809E}"/>
              </a:ext>
            </a:extLst>
          </p:cNvPr>
          <p:cNvSpPr>
            <a:spLocks noGrp="1"/>
          </p:cNvSpPr>
          <p:nvPr>
            <p:ph idx="1"/>
          </p:nvPr>
        </p:nvSpPr>
        <p:spPr/>
        <p:txBody>
          <a:bodyPr vert="horz" lIns="91440" tIns="45720" rIns="91440" bIns="45720" rtlCol="0" anchor="t">
            <a:normAutofit/>
          </a:bodyPr>
          <a:lstStyle/>
          <a:p>
            <a:r>
              <a:rPr lang="en-US" dirty="0"/>
              <a:t>As a company we have noticed the increase in demand for the manufactured products we produce.</a:t>
            </a:r>
          </a:p>
          <a:p>
            <a:r>
              <a:rPr lang="en-US" dirty="0"/>
              <a:t>With this increase in demand there has also been an increase in defects. </a:t>
            </a:r>
          </a:p>
          <a:p>
            <a:r>
              <a:rPr lang="en-US" dirty="0"/>
              <a:t>The errors we are experiencing are solder bridge defects, lifted components, missing components, insufficient solder, excessive solder, and damaged components. </a:t>
            </a:r>
          </a:p>
          <a:p>
            <a:r>
              <a:rPr lang="en-US" dirty="0"/>
              <a:t>To be in compliance with the IPCA-610E standard for electronic components, we must correct the defects. </a:t>
            </a:r>
          </a:p>
          <a:p>
            <a:r>
              <a:rPr lang="en-US" dirty="0"/>
              <a:t>We will be completing a project to improve the manufacturing defects with two ideal outcomes. </a:t>
            </a:r>
          </a:p>
          <a:p>
            <a:endParaRPr lang="en-US" dirty="0"/>
          </a:p>
        </p:txBody>
      </p:sp>
    </p:spTree>
    <p:extLst>
      <p:ext uri="{BB962C8B-B14F-4D97-AF65-F5344CB8AC3E}">
        <p14:creationId xmlns:p14="http://schemas.microsoft.com/office/powerpoint/2010/main" val="97595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60CBE9-C3F4-9C70-2F42-0DA28C49A62D}"/>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2400">
                <a:solidFill>
                  <a:srgbClr val="FFFFFF"/>
                </a:solidFill>
              </a:rPr>
              <a:t>The Pareto Charts</a:t>
            </a:r>
          </a:p>
        </p:txBody>
      </p:sp>
      <p:sp>
        <p:nvSpPr>
          <p:cNvPr id="11" name="Content Placeholder 10">
            <a:extLst>
              <a:ext uri="{FF2B5EF4-FFF2-40B4-BE49-F238E27FC236}">
                <a16:creationId xmlns:a16="http://schemas.microsoft.com/office/drawing/2014/main" id="{DF985BBF-9F7B-FBAB-C8C4-40D0675F06D9}"/>
              </a:ext>
            </a:extLst>
          </p:cNvPr>
          <p:cNvSpPr>
            <a:spLocks noGrp="1"/>
          </p:cNvSpPr>
          <p:nvPr>
            <p:ph idx="1"/>
          </p:nvPr>
        </p:nvSpPr>
        <p:spPr>
          <a:xfrm>
            <a:off x="8318089" y="4800600"/>
            <a:ext cx="2802195" cy="1691640"/>
          </a:xfrm>
        </p:spPr>
        <p:txBody>
          <a:bodyPr vert="horz" lIns="91440" tIns="45720" rIns="91440" bIns="45720" rtlCol="0">
            <a:normAutofit/>
          </a:bodyPr>
          <a:lstStyle/>
          <a:p>
            <a:pPr marL="0" indent="0">
              <a:buNone/>
            </a:pPr>
            <a:r>
              <a:rPr lang="en-US">
                <a:solidFill>
                  <a:srgbClr val="D9D9D9"/>
                </a:solidFill>
              </a:rPr>
              <a:t>The completed pareto charts for the entire facility and the three models.</a:t>
            </a:r>
          </a:p>
        </p:txBody>
      </p:sp>
      <p:sp useBgFill="1">
        <p:nvSpPr>
          <p:cNvPr id="33" name="Rectangle 32">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995EFD5-2486-7F71-DF5D-706F53FC8FE0}"/>
              </a:ext>
            </a:extLst>
          </p:cNvPr>
          <p:cNvPicPr>
            <a:picLocks noChangeAspect="1"/>
          </p:cNvPicPr>
          <p:nvPr/>
        </p:nvPicPr>
        <p:blipFill>
          <a:blip r:embed="rId3"/>
          <a:stretch>
            <a:fillRect/>
          </a:stretch>
        </p:blipFill>
        <p:spPr>
          <a:xfrm>
            <a:off x="670769" y="554197"/>
            <a:ext cx="7039386" cy="5675591"/>
          </a:xfrm>
          <a:prstGeom prst="rect">
            <a:avLst/>
          </a:prstGeom>
        </p:spPr>
      </p:pic>
      <p:sp>
        <p:nvSpPr>
          <p:cNvPr id="35" name="Rectangle 34">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687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8401-4ABE-FF03-0641-91F106F293AF}"/>
              </a:ext>
            </a:extLst>
          </p:cNvPr>
          <p:cNvSpPr>
            <a:spLocks noGrp="1"/>
          </p:cNvSpPr>
          <p:nvPr>
            <p:ph type="title"/>
          </p:nvPr>
        </p:nvSpPr>
        <p:spPr/>
        <p:txBody>
          <a:bodyPr/>
          <a:lstStyle/>
          <a:p>
            <a:r>
              <a:rPr lang="en-US" dirty="0"/>
              <a:t>Entire Facility</a:t>
            </a:r>
            <a:endParaRPr lang="en-US"/>
          </a:p>
        </p:txBody>
      </p:sp>
      <p:pic>
        <p:nvPicPr>
          <p:cNvPr id="6" name="Content Placeholder 5" descr="A graph with red lines&#10;&#10;Description automatically generated">
            <a:extLst>
              <a:ext uri="{FF2B5EF4-FFF2-40B4-BE49-F238E27FC236}">
                <a16:creationId xmlns:a16="http://schemas.microsoft.com/office/drawing/2014/main" id="{A2EDA2C9-ED33-7A42-3C04-BDA66E041EBB}"/>
              </a:ext>
            </a:extLst>
          </p:cNvPr>
          <p:cNvPicPr>
            <a:picLocks noGrp="1" noChangeAspect="1"/>
          </p:cNvPicPr>
          <p:nvPr>
            <p:ph idx="1"/>
          </p:nvPr>
        </p:nvPicPr>
        <p:blipFill rotWithShape="1">
          <a:blip r:embed="rId3"/>
          <a:srcRect r="19318" b="4242"/>
          <a:stretch/>
        </p:blipFill>
        <p:spPr>
          <a:xfrm>
            <a:off x="1978892" y="1699973"/>
            <a:ext cx="6575533" cy="4943024"/>
          </a:xfrm>
        </p:spPr>
      </p:pic>
    </p:spTree>
    <p:extLst>
      <p:ext uri="{BB962C8B-B14F-4D97-AF65-F5344CB8AC3E}">
        <p14:creationId xmlns:p14="http://schemas.microsoft.com/office/powerpoint/2010/main" val="10873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5C0F-D9E3-5EAF-2B04-5571100AAA0A}"/>
              </a:ext>
            </a:extLst>
          </p:cNvPr>
          <p:cNvSpPr>
            <a:spLocks noGrp="1"/>
          </p:cNvSpPr>
          <p:nvPr>
            <p:ph type="title"/>
          </p:nvPr>
        </p:nvSpPr>
        <p:spPr/>
        <p:txBody>
          <a:bodyPr/>
          <a:lstStyle/>
          <a:p>
            <a:r>
              <a:rPr lang="en-US" dirty="0"/>
              <a:t>Model 595310-001-00</a:t>
            </a:r>
          </a:p>
        </p:txBody>
      </p:sp>
      <p:pic>
        <p:nvPicPr>
          <p:cNvPr id="6" name="Content Placeholder 5" descr="A graph with a line going up&#10;&#10;Description automatically generated">
            <a:extLst>
              <a:ext uri="{FF2B5EF4-FFF2-40B4-BE49-F238E27FC236}">
                <a16:creationId xmlns:a16="http://schemas.microsoft.com/office/drawing/2014/main" id="{BA018C29-0981-AFEC-7C89-E1F04664976B}"/>
              </a:ext>
            </a:extLst>
          </p:cNvPr>
          <p:cNvPicPr>
            <a:picLocks noGrp="1" noChangeAspect="1"/>
          </p:cNvPicPr>
          <p:nvPr>
            <p:ph idx="1"/>
          </p:nvPr>
        </p:nvPicPr>
        <p:blipFill rotWithShape="1">
          <a:blip r:embed="rId3"/>
          <a:srcRect b="3107"/>
          <a:stretch/>
        </p:blipFill>
        <p:spPr>
          <a:xfrm>
            <a:off x="1919707" y="2106866"/>
            <a:ext cx="7242699" cy="4387052"/>
          </a:xfrm>
        </p:spPr>
      </p:pic>
    </p:spTree>
    <p:extLst>
      <p:ext uri="{BB962C8B-B14F-4D97-AF65-F5344CB8AC3E}">
        <p14:creationId xmlns:p14="http://schemas.microsoft.com/office/powerpoint/2010/main" val="108679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E953-1B9F-99DE-6602-D71FD4A0BC37}"/>
              </a:ext>
            </a:extLst>
          </p:cNvPr>
          <p:cNvSpPr>
            <a:spLocks noGrp="1"/>
          </p:cNvSpPr>
          <p:nvPr>
            <p:ph type="title"/>
          </p:nvPr>
        </p:nvSpPr>
        <p:spPr/>
        <p:txBody>
          <a:bodyPr/>
          <a:lstStyle/>
          <a:p>
            <a:r>
              <a:rPr lang="en-US" dirty="0"/>
              <a:t>Model 595407-XXX-00</a:t>
            </a:r>
          </a:p>
        </p:txBody>
      </p:sp>
      <p:pic>
        <p:nvPicPr>
          <p:cNvPr id="6" name="Content Placeholder 5" descr="A graph with purple lines&#10;&#10;Description automatically generated">
            <a:extLst>
              <a:ext uri="{FF2B5EF4-FFF2-40B4-BE49-F238E27FC236}">
                <a16:creationId xmlns:a16="http://schemas.microsoft.com/office/drawing/2014/main" id="{213172EE-2307-2A1D-7940-6C4F6DACDBB1}"/>
              </a:ext>
            </a:extLst>
          </p:cNvPr>
          <p:cNvPicPr>
            <a:picLocks noGrp="1" noChangeAspect="1"/>
          </p:cNvPicPr>
          <p:nvPr>
            <p:ph idx="1"/>
          </p:nvPr>
        </p:nvPicPr>
        <p:blipFill rotWithShape="1">
          <a:blip r:embed="rId3"/>
          <a:srcRect l="485" r="25971" b="3495"/>
          <a:stretch/>
        </p:blipFill>
        <p:spPr>
          <a:xfrm>
            <a:off x="1934503" y="1707371"/>
            <a:ext cx="6081211" cy="4978894"/>
          </a:xfrm>
        </p:spPr>
      </p:pic>
    </p:spTree>
    <p:extLst>
      <p:ext uri="{BB962C8B-B14F-4D97-AF65-F5344CB8AC3E}">
        <p14:creationId xmlns:p14="http://schemas.microsoft.com/office/powerpoint/2010/main" val="413381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CAEE-27D9-91E2-089A-7F555C87846D}"/>
              </a:ext>
            </a:extLst>
          </p:cNvPr>
          <p:cNvSpPr>
            <a:spLocks noGrp="1"/>
          </p:cNvSpPr>
          <p:nvPr>
            <p:ph type="title"/>
          </p:nvPr>
        </p:nvSpPr>
        <p:spPr/>
        <p:txBody>
          <a:bodyPr/>
          <a:lstStyle/>
          <a:p>
            <a:r>
              <a:rPr lang="en-US" dirty="0"/>
              <a:t>Model 595481-00X-00</a:t>
            </a:r>
          </a:p>
        </p:txBody>
      </p:sp>
      <p:pic>
        <p:nvPicPr>
          <p:cNvPr id="6" name="Content Placeholder 5">
            <a:extLst>
              <a:ext uri="{FF2B5EF4-FFF2-40B4-BE49-F238E27FC236}">
                <a16:creationId xmlns:a16="http://schemas.microsoft.com/office/drawing/2014/main" id="{244CABDC-07F5-A6FC-0D51-28A901144EEB}"/>
              </a:ext>
            </a:extLst>
          </p:cNvPr>
          <p:cNvPicPr>
            <a:picLocks noGrp="1" noChangeAspect="1"/>
          </p:cNvPicPr>
          <p:nvPr>
            <p:ph idx="1"/>
          </p:nvPr>
        </p:nvPicPr>
        <p:blipFill rotWithShape="1">
          <a:blip r:embed="rId3"/>
          <a:srcRect l="243" r="26213" b="3107"/>
          <a:stretch/>
        </p:blipFill>
        <p:spPr>
          <a:xfrm>
            <a:off x="2141649" y="1699973"/>
            <a:ext cx="6155193" cy="5067673"/>
          </a:xfrm>
        </p:spPr>
      </p:pic>
    </p:spTree>
    <p:extLst>
      <p:ext uri="{BB962C8B-B14F-4D97-AF65-F5344CB8AC3E}">
        <p14:creationId xmlns:p14="http://schemas.microsoft.com/office/powerpoint/2010/main" val="178293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1338-9080-AEF7-3714-54AEAC556A28}"/>
              </a:ext>
            </a:extLst>
          </p:cNvPr>
          <p:cNvSpPr>
            <a:spLocks noGrp="1"/>
          </p:cNvSpPr>
          <p:nvPr>
            <p:ph type="title"/>
          </p:nvPr>
        </p:nvSpPr>
        <p:spPr>
          <a:xfrm>
            <a:off x="718874" y="677863"/>
            <a:ext cx="4936613" cy="1325562"/>
          </a:xfrm>
        </p:spPr>
        <p:txBody>
          <a:bodyPr>
            <a:normAutofit/>
          </a:bodyPr>
          <a:lstStyle/>
          <a:p>
            <a:r>
              <a:rPr lang="en-US" sz="3400" dirty="0"/>
              <a:t>Hypothesis and ANOVA Tests</a:t>
            </a:r>
          </a:p>
        </p:txBody>
      </p:sp>
      <p:sp>
        <p:nvSpPr>
          <p:cNvPr id="8" name="Content Placeholder 7">
            <a:extLst>
              <a:ext uri="{FF2B5EF4-FFF2-40B4-BE49-F238E27FC236}">
                <a16:creationId xmlns:a16="http://schemas.microsoft.com/office/drawing/2014/main" id="{2694C5D0-210F-339B-60CC-8E54D81CCD17}"/>
              </a:ext>
            </a:extLst>
          </p:cNvPr>
          <p:cNvSpPr>
            <a:spLocks noGrp="1"/>
          </p:cNvSpPr>
          <p:nvPr>
            <p:ph idx="1"/>
          </p:nvPr>
        </p:nvSpPr>
        <p:spPr>
          <a:xfrm>
            <a:off x="718874" y="2325158"/>
            <a:ext cx="4534048" cy="3854979"/>
          </a:xfrm>
        </p:spPr>
        <p:txBody>
          <a:bodyPr vert="horz" lIns="91440" tIns="45720" rIns="91440" bIns="45720" rtlCol="0" anchor="t">
            <a:normAutofit/>
          </a:bodyPr>
          <a:lstStyle/>
          <a:p>
            <a:r>
              <a:rPr lang="en-US" dirty="0"/>
              <a:t>A hypothesis test was created along with an ANOVA test for this case study.</a:t>
            </a:r>
          </a:p>
          <a:p>
            <a:r>
              <a:rPr lang="en-US" dirty="0"/>
              <a:t>These tests will aid in determining which model has a significant difference in defects. </a:t>
            </a:r>
          </a:p>
          <a:p>
            <a:r>
              <a:rPr lang="en-US" dirty="0"/>
              <a:t>The ANOVA test shows that the F-statistic is 5.285 and the p-value is 0.0226. </a:t>
            </a:r>
          </a:p>
        </p:txBody>
      </p:sp>
      <p:pic>
        <p:nvPicPr>
          <p:cNvPr id="4" name="Content Placeholder 3" descr="A close-up of a number&#10;&#10;Description automatically generated">
            <a:extLst>
              <a:ext uri="{FF2B5EF4-FFF2-40B4-BE49-F238E27FC236}">
                <a16:creationId xmlns:a16="http://schemas.microsoft.com/office/drawing/2014/main" id="{F51E3F69-27D0-5365-E3DD-953E899D32EF}"/>
              </a:ext>
            </a:extLst>
          </p:cNvPr>
          <p:cNvPicPr>
            <a:picLocks noChangeAspect="1"/>
          </p:cNvPicPr>
          <p:nvPr/>
        </p:nvPicPr>
        <p:blipFill>
          <a:blip r:embed="rId3"/>
          <a:stretch>
            <a:fillRect/>
          </a:stretch>
        </p:blipFill>
        <p:spPr>
          <a:xfrm>
            <a:off x="5633157" y="2862414"/>
            <a:ext cx="5209989" cy="1133171"/>
          </a:xfrm>
          <a:prstGeom prst="rect">
            <a:avLst/>
          </a:prstGeom>
        </p:spPr>
      </p:pic>
    </p:spTree>
    <p:extLst>
      <p:ext uri="{BB962C8B-B14F-4D97-AF65-F5344CB8AC3E}">
        <p14:creationId xmlns:p14="http://schemas.microsoft.com/office/powerpoint/2010/main" val="71944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D56DEA-F343-6B93-DA9D-28F65FE1F0DB}"/>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a:solidFill>
                  <a:srgbClr val="FFFFFF"/>
                </a:solidFill>
              </a:rPr>
              <a:t>TukeyHSD</a:t>
            </a:r>
          </a:p>
        </p:txBody>
      </p:sp>
      <p:sp>
        <p:nvSpPr>
          <p:cNvPr id="15" name="Rectangle 14">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code&#10;&#10;Description automatically generated">
            <a:extLst>
              <a:ext uri="{FF2B5EF4-FFF2-40B4-BE49-F238E27FC236}">
                <a16:creationId xmlns:a16="http://schemas.microsoft.com/office/drawing/2014/main" id="{2CB9DC37-6095-BE5D-C9A4-65385F46092F}"/>
              </a:ext>
            </a:extLst>
          </p:cNvPr>
          <p:cNvPicPr>
            <a:picLocks noGrp="1" noChangeAspect="1"/>
          </p:cNvPicPr>
          <p:nvPr>
            <p:ph idx="1"/>
          </p:nvPr>
        </p:nvPicPr>
        <p:blipFill>
          <a:blip r:embed="rId3"/>
          <a:stretch>
            <a:fillRect/>
          </a:stretch>
        </p:blipFill>
        <p:spPr>
          <a:xfrm>
            <a:off x="1313517" y="640081"/>
            <a:ext cx="9162248" cy="3825240"/>
          </a:xfrm>
          <a:prstGeom prst="rect">
            <a:avLst/>
          </a:prstGeom>
        </p:spPr>
      </p:pic>
      <p:sp>
        <p:nvSpPr>
          <p:cNvPr id="17" name="Rectangle 16">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8866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View</vt:lpstr>
      <vt:lpstr>Manufacturing Defect Analysis</vt:lpstr>
      <vt:lpstr>Increase In Defects</vt:lpstr>
      <vt:lpstr>The Pareto Charts</vt:lpstr>
      <vt:lpstr>Entire Facility</vt:lpstr>
      <vt:lpstr>Model 595310-001-00</vt:lpstr>
      <vt:lpstr>Model 595407-XXX-00</vt:lpstr>
      <vt:lpstr>Model 595481-00X-00</vt:lpstr>
      <vt:lpstr>Hypothesis and ANOVA Tests</vt:lpstr>
      <vt:lpstr>TukeyHSD</vt:lpstr>
      <vt:lpstr>Analysis Findings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458</cp:revision>
  <dcterms:created xsi:type="dcterms:W3CDTF">2024-06-14T13:27:29Z</dcterms:created>
  <dcterms:modified xsi:type="dcterms:W3CDTF">2024-06-20T21:37:08Z</dcterms:modified>
</cp:coreProperties>
</file>