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3"/>
    <p:sldId id="261" r:id="rId4"/>
    <p:sldId id="270" r:id="rId5"/>
    <p:sldId id="266" r:id="rId6"/>
    <p:sldId id="276" r:id="rId8"/>
    <p:sldId id="267" r:id="rId9"/>
    <p:sldId id="278" r:id="rId10"/>
    <p:sldId id="277" r:id="rId11"/>
    <p:sldId id="268" r:id="rId12"/>
    <p:sldId id="264" r:id="rId13"/>
    <p:sldId id="282" r:id="rId14"/>
  </p:sldIdLst>
  <p:sldSz cx="12192000" cy="6858000"/>
  <p:notesSz cx="6858000" cy="9144000"/>
  <p:embeddedFontLst>
    <p:embeddedFont>
      <p:font typeface="Poppins" panose="00000500000000000000" pitchFamily="2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lipai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E64145"/>
    <a:srgbClr val="5F23F0"/>
    <a:srgbClr val="E97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02" autoAdjust="0"/>
  </p:normalViewPr>
  <p:slideViewPr>
    <p:cSldViewPr snapToGrid="0" snapToObjects="1">
      <p:cViewPr>
        <p:scale>
          <a:sx n="50" d="100"/>
          <a:sy n="50" d="100"/>
        </p:scale>
        <p:origin x="1906" y="7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5T20:20:51.552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BF52C-2900-ED47-BF31-436EF02CC6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E932C-7304-8F4C-AF7F-F339DE8A4C0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E932C-7304-8F4C-AF7F-F339DE8A4C0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E932C-7304-8F4C-AF7F-F339DE8A4C0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90525" y="3489383"/>
            <a:ext cx="94113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it-IT" sz="4400" b="1" dirty="0">
                <a:solidFill>
                  <a:schemeClr val="bg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Substrate A</a:t>
            </a:r>
            <a:r>
              <a:rPr lang="en-US" altLang="it-IT" sz="4400" b="1" dirty="0">
                <a:solidFill>
                  <a:schemeClr val="bg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dvance Office Hour -1</a:t>
            </a:r>
            <a:endParaRPr lang="en-US" altLang="it-IT" sz="4400" b="1" dirty="0"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+mn-ea"/>
              </a:rPr>
              <a:t>讲师：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+mn-ea"/>
              </a:rPr>
              <a:t>孙凯超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+mn-ea"/>
            </a:endParaRPr>
          </a:p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+mn-ea"/>
              </a:rPr>
              <a:t>助教：朱立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+mn-ea"/>
              </a:rPr>
              <a:t>派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+mn-ea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771" y="1756196"/>
            <a:ext cx="2606308" cy="9491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067" y="1467661"/>
            <a:ext cx="2341717" cy="8527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07510" y="3305175"/>
            <a:ext cx="3434715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9600">
                <a:latin typeface="Arial Regular" panose="020B0604020202020204" charset="0"/>
                <a:cs typeface="Arial Regular" panose="020B0604020202020204" charset="0"/>
                <a:sym typeface="+mn-ea"/>
              </a:rPr>
              <a:t>Q &amp; A</a:t>
            </a:r>
            <a:endParaRPr lang="zh-CN" altLang="en-US"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067" y="1467661"/>
            <a:ext cx="2341717" cy="852764"/>
          </a:xfrm>
          <a:prstGeom prst="rect">
            <a:avLst/>
          </a:prstGeom>
        </p:spPr>
      </p:pic>
      <p:pic>
        <p:nvPicPr>
          <p:cNvPr id="2" name="图片 1" descr="20220826-162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" y="3712845"/>
            <a:ext cx="2438400" cy="2438400"/>
          </a:xfrm>
          <a:prstGeom prst="rect">
            <a:avLst/>
          </a:prstGeom>
        </p:spPr>
      </p:pic>
      <p:pic>
        <p:nvPicPr>
          <p:cNvPr id="3" name="图片 2" descr="twitter for oneblo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710" y="3713480"/>
            <a:ext cx="2438400" cy="2438400"/>
          </a:xfrm>
          <a:prstGeom prst="rect">
            <a:avLst/>
          </a:prstGeom>
        </p:spPr>
      </p:pic>
      <p:pic>
        <p:nvPicPr>
          <p:cNvPr id="4" name="图片 3" descr="youtube for oneblo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975" y="3713480"/>
            <a:ext cx="2438400" cy="2438400"/>
          </a:xfrm>
          <a:prstGeom prst="rect">
            <a:avLst/>
          </a:prstGeom>
        </p:spPr>
      </p:pic>
      <p:pic>
        <p:nvPicPr>
          <p:cNvPr id="6" name="图片 5" descr="订阅号二维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9240" y="3712845"/>
            <a:ext cx="2439035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790" y="586105"/>
            <a:ext cx="999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Index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6790" y="1830705"/>
            <a:ext cx="4243070" cy="25533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课程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回顾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作业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点评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知识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拓展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Q&amp;A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课程回顾</a:t>
            </a:r>
            <a:endParaRPr kumimoji="1" lang="en-US" altLang="zh-CN" sz="20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8840" y="1419860"/>
            <a:ext cx="98285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环境安装</a:t>
            </a: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网络问题（</a:t>
            </a:r>
            <a:r>
              <a:rPr lang="en-US" altLang="zh-CN" sz="2000"/>
              <a:t>github </a:t>
            </a:r>
            <a:r>
              <a:rPr lang="en-US" altLang="zh-CN" sz="2000"/>
              <a:t>repos/rust crates</a:t>
            </a:r>
            <a:r>
              <a:rPr lang="zh-CN" altLang="en-US" sz="2000"/>
              <a:t>）</a:t>
            </a: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编译速度</a:t>
            </a:r>
            <a:r>
              <a:rPr lang="zh-CN" altLang="en-US" sz="2000">
                <a:sym typeface="+mn-ea"/>
              </a:rPr>
              <a:t>慢</a:t>
            </a:r>
            <a:r>
              <a:rPr lang="zh-CN" altLang="en-US" sz="2000"/>
              <a:t>（内存</a:t>
            </a:r>
            <a:r>
              <a:rPr lang="en-US" altLang="zh-CN" sz="2000"/>
              <a:t>/CPU/</a:t>
            </a:r>
            <a:r>
              <a:rPr lang="zh-CN" altLang="en-US" sz="2000"/>
              <a:t>硬盘</a:t>
            </a:r>
            <a:r>
              <a:rPr lang="zh-CN" altLang="en-US" sz="2000"/>
              <a:t>容量）</a:t>
            </a: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/>
              <a:t>substrate</a:t>
            </a:r>
            <a:r>
              <a:rPr lang="zh-CN" altLang="en-US" sz="2000"/>
              <a:t>版本兼容性（不同</a:t>
            </a:r>
            <a:r>
              <a:rPr lang="en-US" altLang="zh-CN" sz="2000"/>
              <a:t>module</a:t>
            </a:r>
            <a:r>
              <a:rPr lang="zh-CN" altLang="en-US" sz="2000"/>
              <a:t>的</a:t>
            </a:r>
            <a:r>
              <a:rPr lang="en-US" altLang="zh-CN" sz="2000"/>
              <a:t>substrate</a:t>
            </a:r>
            <a:r>
              <a:rPr lang="zh-CN" altLang="en-US" sz="2000"/>
              <a:t>版本</a:t>
            </a:r>
            <a:r>
              <a:rPr lang="zh-CN" altLang="en-US" sz="2000"/>
              <a:t>不一致）</a:t>
            </a: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/>
              <a:t>lib</a:t>
            </a:r>
            <a:r>
              <a:rPr lang="zh-CN" altLang="en-US" sz="2000"/>
              <a:t>缺少</a:t>
            </a:r>
            <a:r>
              <a:rPr lang="en-US" altLang="zh-CN" sz="2000"/>
              <a:t>/</a:t>
            </a:r>
            <a:r>
              <a:rPr lang="zh-CN" altLang="en-US" sz="2000"/>
              <a:t>版本兼容（</a:t>
            </a:r>
            <a:r>
              <a:rPr lang="en-US" altLang="zh-CN" sz="2000"/>
              <a:t>clang/llvm</a:t>
            </a:r>
            <a:r>
              <a:rPr lang="zh-CN" altLang="en-US" sz="2000"/>
              <a:t>）</a:t>
            </a: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/>
              <a:t>wasm</a:t>
            </a:r>
            <a:r>
              <a:rPr lang="zh-CN" altLang="en-US" sz="2000"/>
              <a:t>编译（</a:t>
            </a:r>
            <a:r>
              <a:rPr lang="en-US" altLang="zh-CN" sz="2000"/>
              <a:t>std/no_std,”default_feature=false”</a:t>
            </a:r>
            <a:r>
              <a:rPr lang="zh-CN" altLang="en-US" sz="2000"/>
              <a:t>）</a:t>
            </a: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945515" y="4218940"/>
            <a:ext cx="7701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https://docs.substrate.io/install/linux/</a:t>
            </a:r>
            <a:br>
              <a:rPr lang="zh-CN" altLang="en-US"/>
            </a:br>
            <a:r>
              <a:rPr lang="zh-CN" altLang="en-US"/>
              <a:t>https://docs.substrate.io/build/custom-pallets/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课程回顾</a:t>
            </a:r>
            <a:endParaRPr kumimoji="1" lang="en-US" altLang="zh-CN" sz="20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8840" y="1478915"/>
            <a:ext cx="97694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SCALE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Codec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l"/>
            <a:b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</a:b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根据例子，结合代码分析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encode/decode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https://polkadot.js.org/apps/?rpc=wss%3A%2F%2Frpc.polkadot.io#/extrinsics/decode/0x1a0208050000e5e909262ac2591f6806d4dba126998ea47ed237ed509db5e5d3b95c342fbaad07bc31a53b0405000004d5e93f22c4fc892b663cce7fefce4e5a912c5e5aab7604ed2743d61947354007008b1a4623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rpc.state.getMetadata()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l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l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840" y="3695065"/>
            <a:ext cx="10221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Transaction payment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75" y="4063365"/>
            <a:ext cx="4531995" cy="2399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作业点评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8840" y="1410970"/>
            <a:ext cx="9769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针对第1课create_claim、revoke_claim和transfer_claim函数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的单元测试，通过分支覆盖来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100%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满足单测要求，即考虑所有成功及失败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情况。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create_claim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1 success case + 1 failed cases(ProofAlreadyExist)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revoke_claim: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1 success case + 2 failed cases(ClaimNotExist + NotClaimOwner)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transfer_claim: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1 success case + 2 failed cases(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ClaimNotExist + NotClaimOwner)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知识拓展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8840" y="1328420"/>
            <a:ext cx="933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zh-CN" sz="1200"/>
          </a:p>
          <a:p>
            <a:pPr algn="l"/>
            <a:endParaRPr lang="en-US" altLang="zh-CN" sz="1200"/>
          </a:p>
          <a:p>
            <a:pPr algn="l"/>
            <a:endParaRPr lang="en-US" altLang="zh-CN" sz="1200"/>
          </a:p>
        </p:txBody>
      </p:sp>
      <p:pic>
        <p:nvPicPr>
          <p:cNvPr id="5" name="图片 4" descr="架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95" y="1877695"/>
            <a:ext cx="6562090" cy="4462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345" y="1247775"/>
            <a:ext cx="883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OSI七层模型 (Open</a:t>
            </a:r>
            <a:r>
              <a:rPr lang="en-US" altLang="zh-CN"/>
              <a:t> </a:t>
            </a:r>
            <a:r>
              <a:rPr lang="zh-CN" altLang="en-US"/>
              <a:t>System Interconnect ）与区块链逻辑架构的对应</a:t>
            </a:r>
            <a:r>
              <a:rPr lang="zh-CN" altLang="en-US"/>
              <a:t>参考：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知识拓展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8840" y="1328420"/>
            <a:ext cx="933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zh-CN" sz="1200"/>
          </a:p>
          <a:p>
            <a:pPr algn="l"/>
            <a:endParaRPr lang="en-US" altLang="zh-CN" sz="1200"/>
          </a:p>
          <a:p>
            <a:pPr algn="l"/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743585" y="5755005"/>
            <a:ext cx="493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https://docs.substrate.io/learn/architecture/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" y="1773555"/>
            <a:ext cx="5902325" cy="3310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10" y="1417955"/>
            <a:ext cx="5620385" cy="4022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7105" y="1210945"/>
            <a:ext cx="366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Substrate</a:t>
            </a:r>
            <a:r>
              <a:rPr lang="zh-CN" altLang="en-US"/>
              <a:t>架构：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知识拓展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8840" y="1328420"/>
            <a:ext cx="933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zh-CN" sz="1200"/>
          </a:p>
          <a:p>
            <a:pPr algn="l"/>
            <a:endParaRPr lang="en-US" altLang="zh-CN" sz="1200"/>
          </a:p>
          <a:p>
            <a:pPr algn="l"/>
            <a:endParaRPr lang="en-US" altLang="zh-CN" sz="1200"/>
          </a:p>
        </p:txBody>
      </p:sp>
      <p:pic>
        <p:nvPicPr>
          <p:cNvPr id="3" name="图片 2" descr="分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40" y="984885"/>
            <a:ext cx="5700395" cy="5440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8840" y="1530985"/>
            <a:ext cx="4533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L0: 可互操作的区块链生态系统</a:t>
            </a:r>
            <a:endParaRPr lang="en-US" altLang="zh-CN"/>
          </a:p>
          <a:p>
            <a:r>
              <a:rPr lang="en-US" altLang="zh-CN"/>
              <a:t>L1: 区块链</a:t>
            </a:r>
            <a:r>
              <a:rPr lang="zh-CN" altLang="en-US"/>
              <a:t>层</a:t>
            </a:r>
            <a:r>
              <a:rPr lang="en-US" altLang="zh-CN"/>
              <a:t>（比特币和以太坊,Parachain）</a:t>
            </a:r>
            <a:br>
              <a:rPr lang="en-US" altLang="zh-CN"/>
            </a:br>
            <a:r>
              <a:rPr lang="en-US" altLang="zh-CN"/>
              <a:t>L2: zk rollups</a:t>
            </a:r>
            <a:r>
              <a:rPr lang="zh-CN" altLang="en-US"/>
              <a:t>，侧链，闪电网络</a:t>
            </a:r>
            <a:br>
              <a:rPr lang="zh-CN" altLang="en-US"/>
            </a:br>
            <a:r>
              <a:rPr lang="en-US" altLang="zh-CN"/>
              <a:t>L3</a:t>
            </a:r>
            <a:r>
              <a:rPr lang="zh-CN" altLang="en-US"/>
              <a:t>：应用</a:t>
            </a:r>
            <a:r>
              <a:rPr lang="zh-CN" altLang="en-US"/>
              <a:t>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971" y="586174"/>
            <a:ext cx="689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Q&amp;A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6790" y="1253490"/>
            <a:ext cx="9458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已提交</a:t>
            </a:r>
            <a:r>
              <a:rPr lang="zh-CN" altLang="en-US"/>
              <a:t>问题：</a:t>
            </a:r>
            <a:br>
              <a:rPr lang="zh-CN" altLang="en-US"/>
            </a:br>
            <a:r>
              <a:rPr lang="zh-CN" altLang="en-US"/>
              <a:t>https://gossamer-braid-37e.notion.site/8dcae0e7eb3349b688cee7e53445002e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线上</a:t>
            </a:r>
            <a:r>
              <a:rPr lang="zh-CN" altLang="en-US"/>
              <a:t>交流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WPS 表格</Application>
  <PresentationFormat>宽屏</PresentationFormat>
  <Paragraphs>78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Poppins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Calibri</vt:lpstr>
      <vt:lpstr>Helvetica Neue</vt:lpstr>
      <vt:lpstr>Arial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Yixiao Cai</dc:creator>
  <cp:lastModifiedBy>Erin</cp:lastModifiedBy>
  <cp:revision>159</cp:revision>
  <dcterms:created xsi:type="dcterms:W3CDTF">2023-05-25T13:39:47Z</dcterms:created>
  <dcterms:modified xsi:type="dcterms:W3CDTF">2023-05-25T13:39:47Z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DFF33B9160F42C2BC3646F64E7A8D677_43</vt:lpwstr>
  </property>
</Properties>
</file>