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2121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48"/>
  </p:normalViewPr>
  <p:slideViewPr>
    <p:cSldViewPr snapToGrid="0">
      <p:cViewPr varScale="1">
        <p:scale>
          <a:sx n="162" d="100"/>
          <a:sy n="16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5" name="Shape 3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7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9" name="Shape 4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lnSpc>
                <a:spcPct val="150000"/>
              </a:lnSpc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How many of you have experience building a layer 1 protocol ?</a:t>
            </a:r>
          </a:p>
          <a:p>
            <a:pPr marL="457200" indent="-298450">
              <a:lnSpc>
                <a:spcPct val="150000"/>
              </a:lnSpc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How long do you think it takes to build it from scratch? 1 year? 1-5 million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lnSpc>
                <a:spcPct val="150000"/>
              </a:lnSpc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How many of you have experience building a layer 1 protocol ?</a:t>
            </a:r>
          </a:p>
          <a:p>
            <a:pPr marL="457200" indent="-298450">
              <a:lnSpc>
                <a:spcPct val="150000"/>
              </a:lnSpc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How long do you think it takes to build it from scratch? 1 year? 1-5 million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You can keep up to date about events or updates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By subscribing to our newsletter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3586100" y="769000"/>
            <a:ext cx="5169901" cy="1545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15000"/>
              </a:lnSpc>
              <a:defRPr sz="3000"/>
            </a:lvl1pPr>
          </a:lstStyle>
          <a:p>
            <a:r>
              <a:t>标题文本</a:t>
            </a:r>
          </a:p>
        </p:txBody>
      </p:sp>
      <p:sp>
        <p:nvSpPr>
          <p:cNvPr id="14" name="Google Shape;11;p2"/>
          <p:cNvSpPr/>
          <p:nvPr/>
        </p:nvSpPr>
        <p:spPr>
          <a:xfrm>
            <a:off x="3662290" y="3260859"/>
            <a:ext cx="12339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5" name="Google Shape;12;p2" descr="Google Shape;12;p2"/>
          <p:cNvPicPr>
            <a:picLocks noChangeAspect="1"/>
          </p:cNvPicPr>
          <p:nvPr/>
        </p:nvPicPr>
        <p:blipFill>
          <a:blip r:embed="rId2"/>
          <a:srcRect l="17129"/>
          <a:stretch>
            <a:fillRect/>
          </a:stretch>
        </p:blipFill>
        <p:spPr>
          <a:xfrm>
            <a:off x="0" y="861825"/>
            <a:ext cx="2767149" cy="34198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40551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0551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Google Shape;58;p11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Google Shape;59;p11" descr="Google Shape;59;p11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xfrm>
            <a:off x="311699" y="808224"/>
            <a:ext cx="6270301" cy="18957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119" name="Google Shape;62;p12"/>
          <p:cNvSpPr/>
          <p:nvPr/>
        </p:nvSpPr>
        <p:spPr>
          <a:xfrm>
            <a:off x="454899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Google Shape;63;p12" descr="Google Shape;63;p12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65;p13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81000" indent="2159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81000" indent="6731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81000" indent="1130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81000" indent="15875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Google Shape;68;p13"/>
          <p:cNvSpPr txBox="1">
            <a:spLocks noGrp="1"/>
          </p:cNvSpPr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pic>
        <p:nvPicPr>
          <p:cNvPr id="132" name="Google Shape;69;p13" descr="Google Shape;69;p13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71;p14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F1F3F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40551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0551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3" name="Google Shape;74;p14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44" name="Google Shape;75;p14" descr="Google Shape;75;p14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76;p14"/>
          <p:cNvSpPr txBox="1">
            <a:spLocks noGrp="1"/>
          </p:cNvSpPr>
          <p:nvPr>
            <p:ph type="body" sz="half" idx="21"/>
          </p:nvPr>
        </p:nvSpPr>
        <p:spPr>
          <a:xfrm>
            <a:off x="4830450" y="1125525"/>
            <a:ext cx="4055101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282828"/>
              </a:buClr>
              <a:defRPr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8;p15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F1F3F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40551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0551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Google Shape;81;p15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57" name="Google Shape;82;p15" descr="Google Shape;82;p15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文本"/>
          <p:cNvSpPr txBox="1">
            <a:spLocks noGrp="1"/>
          </p:cNvSpPr>
          <p:nvPr>
            <p:ph type="title"/>
          </p:nvPr>
        </p:nvSpPr>
        <p:spPr>
          <a:xfrm>
            <a:off x="264449" y="1531650"/>
            <a:ext cx="4045201" cy="14823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16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4449" y="3101550"/>
            <a:ext cx="4045201" cy="12351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81000" indent="2159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81000" indent="6731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81000" indent="1130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81000" indent="15875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7" name="Google Shape;86;p16"/>
          <p:cNvSpPr/>
          <p:nvPr/>
        </p:nvSpPr>
        <p:spPr>
          <a:xfrm flipV="1">
            <a:off x="4573270" y="1531650"/>
            <a:ext cx="1" cy="203370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68" name="Google Shape;89;p16" descr="Google Shape;89;p16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0" y="4557474"/>
            <a:ext cx="3424200" cy="393601"/>
          </a:xfrm>
          <a:prstGeom prst="rect">
            <a:avLst/>
          </a:prstGeom>
          <a:solidFill>
            <a:srgbClr val="FF1864"/>
          </a:solidFill>
          <a:effectLst>
            <a:outerShdw blurRad="63500" dist="1905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77" name="Google Shape;92;p17" descr="Google Shape;92;p17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0" y="4557474"/>
            <a:ext cx="3424200" cy="393601"/>
          </a:xfrm>
          <a:prstGeom prst="rect">
            <a:avLst/>
          </a:prstGeom>
          <a:solidFill>
            <a:srgbClr val="FF1864"/>
          </a:solidFill>
          <a:effectLst>
            <a:outerShdw blurRad="63500" dist="1905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defRPr sz="1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86" name="Google Shape;95;p18" descr="Google Shape;95;p18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2000">
                <a:solidFill>
                  <a:srgbClr val="B4B5B1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96" name="Google Shape;99;p19" descr="Google Shape;99;p19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xfrm>
            <a:off x="3586100" y="769000"/>
            <a:ext cx="5169901" cy="1545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15000"/>
              </a:lnSpc>
              <a:defRPr sz="3000"/>
            </a:lvl1pPr>
          </a:lstStyle>
          <a:p>
            <a:r>
              <a:t>标题文本</a:t>
            </a:r>
          </a:p>
        </p:txBody>
      </p:sp>
      <p:sp>
        <p:nvSpPr>
          <p:cNvPr id="24" name="Google Shape;17;p3"/>
          <p:cNvSpPr/>
          <p:nvPr/>
        </p:nvSpPr>
        <p:spPr>
          <a:xfrm>
            <a:off x="3662290" y="3260859"/>
            <a:ext cx="12339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5" name="Google Shape;18;p3" descr="Google Shape;18;p3"/>
          <p:cNvPicPr>
            <a:picLocks noChangeAspect="1"/>
          </p:cNvPicPr>
          <p:nvPr/>
        </p:nvPicPr>
        <p:blipFill>
          <a:blip r:embed="rId2"/>
          <a:srcRect l="18273"/>
          <a:stretch>
            <a:fillRect/>
          </a:stretch>
        </p:blipFill>
        <p:spPr>
          <a:xfrm>
            <a:off x="-1" y="861825"/>
            <a:ext cx="2767151" cy="34198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">
    <p:bg>
      <p:bgPr>
        <a:solidFill>
          <a:srgbClr val="F1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文本"/>
          <p:cNvSpPr txBox="1">
            <a:spLocks noGrp="1"/>
          </p:cNvSpPr>
          <p:nvPr>
            <p:ph type="title"/>
          </p:nvPr>
        </p:nvSpPr>
        <p:spPr>
          <a:xfrm>
            <a:off x="311699" y="808224"/>
            <a:ext cx="6270301" cy="18957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2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9350" y="3021525"/>
            <a:ext cx="6255000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215900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73100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130300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87500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Google Shape;105;p22"/>
          <p:cNvSpPr/>
          <p:nvPr/>
        </p:nvSpPr>
        <p:spPr>
          <a:xfrm>
            <a:off x="454899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21" name="Google Shape;106;p22" descr="Google Shape;106;p22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文本"/>
          <p:cNvSpPr txBox="1">
            <a:spLocks noGrp="1"/>
          </p:cNvSpPr>
          <p:nvPr>
            <p:ph type="title"/>
          </p:nvPr>
        </p:nvSpPr>
        <p:spPr>
          <a:xfrm>
            <a:off x="311699" y="808224"/>
            <a:ext cx="6270301" cy="18957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2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9350" y="3021525"/>
            <a:ext cx="6255000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215900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73100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130300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87500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1" name="Google Shape;110;p23"/>
          <p:cNvSpPr/>
          <p:nvPr/>
        </p:nvSpPr>
        <p:spPr>
          <a:xfrm>
            <a:off x="454899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32" name="Google Shape;111;p23" descr="Google Shape;111;p23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2">
    <p:bg>
      <p:bgPr>
        <a:solidFill>
          <a:srgbClr val="F1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13;p24" descr="Google Shape;113;p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114" y="-2256908"/>
            <a:ext cx="4484351" cy="444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14;p24" descr="Google Shape;114;p24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15200" y="4722588"/>
            <a:ext cx="608575" cy="274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oogle Shape;115;p24" descr="Google Shape;115;p24"/>
          <p:cNvPicPr>
            <a:picLocks noChangeAspect="1"/>
          </p:cNvPicPr>
          <p:nvPr/>
        </p:nvPicPr>
        <p:blipFill>
          <a:blip r:embed="rId4"/>
          <a:srcRect r="11213"/>
          <a:stretch>
            <a:fillRect/>
          </a:stretch>
        </p:blipFill>
        <p:spPr>
          <a:xfrm>
            <a:off x="-1371024" y="4238125"/>
            <a:ext cx="3054176" cy="1586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文本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25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2159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731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130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875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6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129801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Google Shape;123;p26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2" name="Google Shape;124;p26"/>
          <p:cNvSpPr txBox="1">
            <a:spLocks noGrp="1"/>
          </p:cNvSpPr>
          <p:nvPr>
            <p:ph type="body" sz="half" idx="21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pic>
        <p:nvPicPr>
          <p:cNvPr id="263" name="Google Shape;125;p26" descr="Google Shape;125;p26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27;p27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F1F3F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2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40551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0551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Google Shape;130;p27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Google Shape;131;p27"/>
          <p:cNvSpPr txBox="1">
            <a:spLocks noGrp="1"/>
          </p:cNvSpPr>
          <p:nvPr>
            <p:ph type="body" sz="half" idx="21"/>
          </p:nvPr>
        </p:nvSpPr>
        <p:spPr>
          <a:xfrm>
            <a:off x="4830450" y="1125525"/>
            <a:ext cx="4055101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282828"/>
              </a:buClr>
              <a:defRPr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grpSp>
        <p:nvGrpSpPr>
          <p:cNvPr id="304" name="Google Shape;132;p27"/>
          <p:cNvGrpSpPr/>
          <p:nvPr/>
        </p:nvGrpSpPr>
        <p:grpSpPr>
          <a:xfrm>
            <a:off x="8413088" y="4731699"/>
            <a:ext cx="612315" cy="275927"/>
            <a:chOff x="0" y="0"/>
            <a:chExt cx="612313" cy="275926"/>
          </a:xfrm>
        </p:grpSpPr>
        <p:sp>
          <p:nvSpPr>
            <p:cNvPr id="276" name="Google Shape;133;p27"/>
            <p:cNvSpPr/>
            <p:nvPr/>
          </p:nvSpPr>
          <p:spPr>
            <a:xfrm>
              <a:off x="254533" y="170469"/>
              <a:ext cx="65192" cy="10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10776" y="2371"/>
                  </a:moveTo>
                  <a:cubicBezTo>
                    <a:pt x="11675" y="2371"/>
                    <a:pt x="12525" y="2400"/>
                    <a:pt x="13377" y="2459"/>
                  </a:cubicBezTo>
                  <a:cubicBezTo>
                    <a:pt x="15929" y="2693"/>
                    <a:pt x="17110" y="3951"/>
                    <a:pt x="17346" y="5063"/>
                  </a:cubicBezTo>
                  <a:cubicBezTo>
                    <a:pt x="17630" y="7200"/>
                    <a:pt x="17630" y="9337"/>
                    <a:pt x="17346" y="11444"/>
                  </a:cubicBezTo>
                  <a:cubicBezTo>
                    <a:pt x="17015" y="13083"/>
                    <a:pt x="15314" y="14019"/>
                    <a:pt x="12478" y="14166"/>
                  </a:cubicBezTo>
                  <a:cubicBezTo>
                    <a:pt x="11958" y="14195"/>
                    <a:pt x="11391" y="14195"/>
                    <a:pt x="10824" y="14195"/>
                  </a:cubicBezTo>
                  <a:cubicBezTo>
                    <a:pt x="10209" y="14195"/>
                    <a:pt x="9595" y="14195"/>
                    <a:pt x="8933" y="14166"/>
                  </a:cubicBezTo>
                  <a:cubicBezTo>
                    <a:pt x="6239" y="14019"/>
                    <a:pt x="4254" y="12848"/>
                    <a:pt x="4254" y="11385"/>
                  </a:cubicBezTo>
                  <a:lnTo>
                    <a:pt x="4254" y="5298"/>
                  </a:lnTo>
                  <a:cubicBezTo>
                    <a:pt x="4254" y="3863"/>
                    <a:pt x="6002" y="2635"/>
                    <a:pt x="8319" y="2459"/>
                  </a:cubicBezTo>
                  <a:cubicBezTo>
                    <a:pt x="9122" y="2400"/>
                    <a:pt x="9973" y="2371"/>
                    <a:pt x="10776" y="2371"/>
                  </a:cubicBezTo>
                  <a:close/>
                  <a:moveTo>
                    <a:pt x="11155" y="0"/>
                  </a:moveTo>
                  <a:cubicBezTo>
                    <a:pt x="10068" y="0"/>
                    <a:pt x="8980" y="29"/>
                    <a:pt x="7893" y="117"/>
                  </a:cubicBezTo>
                  <a:cubicBezTo>
                    <a:pt x="6239" y="234"/>
                    <a:pt x="4585" y="557"/>
                    <a:pt x="3072" y="1083"/>
                  </a:cubicBezTo>
                  <a:cubicBezTo>
                    <a:pt x="1844" y="1610"/>
                    <a:pt x="0" y="2927"/>
                    <a:pt x="0" y="4449"/>
                  </a:cubicBezTo>
                  <a:lnTo>
                    <a:pt x="0" y="19581"/>
                  </a:lnTo>
                  <a:cubicBezTo>
                    <a:pt x="0" y="21161"/>
                    <a:pt x="2363" y="21600"/>
                    <a:pt x="3640" y="21600"/>
                  </a:cubicBezTo>
                  <a:lnTo>
                    <a:pt x="4112" y="21600"/>
                  </a:lnTo>
                  <a:lnTo>
                    <a:pt x="4112" y="14780"/>
                  </a:lnTo>
                  <a:cubicBezTo>
                    <a:pt x="5200" y="15746"/>
                    <a:pt x="6947" y="16361"/>
                    <a:pt x="8885" y="16478"/>
                  </a:cubicBezTo>
                  <a:cubicBezTo>
                    <a:pt x="9690" y="16537"/>
                    <a:pt x="10540" y="16566"/>
                    <a:pt x="11344" y="16595"/>
                  </a:cubicBezTo>
                  <a:cubicBezTo>
                    <a:pt x="12289" y="16566"/>
                    <a:pt x="13235" y="16537"/>
                    <a:pt x="14180" y="16419"/>
                  </a:cubicBezTo>
                  <a:cubicBezTo>
                    <a:pt x="17441" y="16039"/>
                    <a:pt x="19616" y="14956"/>
                    <a:pt x="20703" y="13171"/>
                  </a:cubicBezTo>
                  <a:cubicBezTo>
                    <a:pt x="21176" y="12381"/>
                    <a:pt x="21412" y="11590"/>
                    <a:pt x="21458" y="10770"/>
                  </a:cubicBezTo>
                  <a:cubicBezTo>
                    <a:pt x="21600" y="9454"/>
                    <a:pt x="21505" y="8107"/>
                    <a:pt x="21505" y="6819"/>
                  </a:cubicBezTo>
                  <a:lnTo>
                    <a:pt x="21505" y="6263"/>
                  </a:lnTo>
                  <a:cubicBezTo>
                    <a:pt x="21505" y="5649"/>
                    <a:pt x="21412" y="5063"/>
                    <a:pt x="21270" y="4478"/>
                  </a:cubicBezTo>
                  <a:cubicBezTo>
                    <a:pt x="20561" y="2166"/>
                    <a:pt x="18386" y="761"/>
                    <a:pt x="14795" y="234"/>
                  </a:cubicBezTo>
                  <a:cubicBezTo>
                    <a:pt x="13612" y="59"/>
                    <a:pt x="12383" y="0"/>
                    <a:pt x="11155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Google Shape;134;p27"/>
            <p:cNvSpPr/>
            <p:nvPr/>
          </p:nvSpPr>
          <p:spPr>
            <a:xfrm>
              <a:off x="543071" y="170469"/>
              <a:ext cx="69243" cy="10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extrusionOk="0">
                  <a:moveTo>
                    <a:pt x="19504" y="0"/>
                  </a:moveTo>
                  <a:cubicBezTo>
                    <a:pt x="18536" y="0"/>
                    <a:pt x="17788" y="441"/>
                    <a:pt x="17304" y="1176"/>
                  </a:cubicBezTo>
                  <a:lnTo>
                    <a:pt x="10618" y="12313"/>
                  </a:lnTo>
                  <a:cubicBezTo>
                    <a:pt x="9649" y="10697"/>
                    <a:pt x="4370" y="1851"/>
                    <a:pt x="3930" y="1087"/>
                  </a:cubicBezTo>
                  <a:cubicBezTo>
                    <a:pt x="3622" y="559"/>
                    <a:pt x="3227" y="118"/>
                    <a:pt x="1950" y="118"/>
                  </a:cubicBezTo>
                  <a:cubicBezTo>
                    <a:pt x="1071" y="118"/>
                    <a:pt x="454" y="118"/>
                    <a:pt x="147" y="412"/>
                  </a:cubicBezTo>
                  <a:cubicBezTo>
                    <a:pt x="-161" y="706"/>
                    <a:pt x="59" y="1087"/>
                    <a:pt x="410" y="1676"/>
                  </a:cubicBezTo>
                  <a:lnTo>
                    <a:pt x="2302" y="4878"/>
                  </a:lnTo>
                  <a:cubicBezTo>
                    <a:pt x="4282" y="8169"/>
                    <a:pt x="6218" y="11402"/>
                    <a:pt x="8241" y="14752"/>
                  </a:cubicBezTo>
                  <a:cubicBezTo>
                    <a:pt x="8461" y="15134"/>
                    <a:pt x="8197" y="15693"/>
                    <a:pt x="7933" y="16104"/>
                  </a:cubicBezTo>
                  <a:lnTo>
                    <a:pt x="4546" y="21540"/>
                  </a:lnTo>
                  <a:lnTo>
                    <a:pt x="5118" y="21599"/>
                  </a:lnTo>
                  <a:lnTo>
                    <a:pt x="5602" y="21599"/>
                  </a:lnTo>
                  <a:cubicBezTo>
                    <a:pt x="5636" y="21599"/>
                    <a:pt x="5671" y="21600"/>
                    <a:pt x="5705" y="21600"/>
                  </a:cubicBezTo>
                  <a:cubicBezTo>
                    <a:pt x="7599" y="21600"/>
                    <a:pt x="9266" y="20814"/>
                    <a:pt x="9957" y="19660"/>
                  </a:cubicBezTo>
                  <a:lnTo>
                    <a:pt x="21220" y="1029"/>
                  </a:lnTo>
                  <a:cubicBezTo>
                    <a:pt x="21439" y="647"/>
                    <a:pt x="21132" y="265"/>
                    <a:pt x="20560" y="176"/>
                  </a:cubicBezTo>
                  <a:cubicBezTo>
                    <a:pt x="20207" y="59"/>
                    <a:pt x="19856" y="29"/>
                    <a:pt x="19504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" name="Google Shape;135;p27"/>
            <p:cNvSpPr/>
            <p:nvPr/>
          </p:nvSpPr>
          <p:spPr>
            <a:xfrm>
              <a:off x="328915" y="170597"/>
              <a:ext cx="64270" cy="8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11948" y="11585"/>
                  </a:moveTo>
                  <a:cubicBezTo>
                    <a:pt x="13614" y="11585"/>
                    <a:pt x="15327" y="11662"/>
                    <a:pt x="16659" y="11700"/>
                  </a:cubicBezTo>
                  <a:cubicBezTo>
                    <a:pt x="16897" y="11738"/>
                    <a:pt x="17087" y="11738"/>
                    <a:pt x="17278" y="11776"/>
                  </a:cubicBezTo>
                  <a:cubicBezTo>
                    <a:pt x="17278" y="11929"/>
                    <a:pt x="17325" y="12082"/>
                    <a:pt x="17325" y="12235"/>
                  </a:cubicBezTo>
                  <a:lnTo>
                    <a:pt x="17325" y="12808"/>
                  </a:lnTo>
                  <a:cubicBezTo>
                    <a:pt x="17325" y="13955"/>
                    <a:pt x="17373" y="15026"/>
                    <a:pt x="16563" y="15981"/>
                  </a:cubicBezTo>
                  <a:cubicBezTo>
                    <a:pt x="15374" y="17472"/>
                    <a:pt x="13423" y="18389"/>
                    <a:pt x="11235" y="18465"/>
                  </a:cubicBezTo>
                  <a:cubicBezTo>
                    <a:pt x="10664" y="18504"/>
                    <a:pt x="10045" y="18504"/>
                    <a:pt x="9475" y="18504"/>
                  </a:cubicBezTo>
                  <a:cubicBezTo>
                    <a:pt x="8856" y="18504"/>
                    <a:pt x="8237" y="18465"/>
                    <a:pt x="7524" y="18465"/>
                  </a:cubicBezTo>
                  <a:cubicBezTo>
                    <a:pt x="5478" y="18389"/>
                    <a:pt x="4336" y="17472"/>
                    <a:pt x="4193" y="15828"/>
                  </a:cubicBezTo>
                  <a:cubicBezTo>
                    <a:pt x="4146" y="15446"/>
                    <a:pt x="4146" y="15026"/>
                    <a:pt x="4193" y="14643"/>
                  </a:cubicBezTo>
                  <a:cubicBezTo>
                    <a:pt x="4241" y="12693"/>
                    <a:pt x="5240" y="11891"/>
                    <a:pt x="7905" y="11700"/>
                  </a:cubicBezTo>
                  <a:cubicBezTo>
                    <a:pt x="8951" y="11623"/>
                    <a:pt x="10331" y="11585"/>
                    <a:pt x="11948" y="11585"/>
                  </a:cubicBezTo>
                  <a:close/>
                  <a:moveTo>
                    <a:pt x="11046" y="0"/>
                  </a:moveTo>
                  <a:cubicBezTo>
                    <a:pt x="9483" y="0"/>
                    <a:pt x="7960" y="192"/>
                    <a:pt x="6478" y="578"/>
                  </a:cubicBezTo>
                  <a:cubicBezTo>
                    <a:pt x="4384" y="1151"/>
                    <a:pt x="2576" y="2183"/>
                    <a:pt x="1196" y="3558"/>
                  </a:cubicBezTo>
                  <a:cubicBezTo>
                    <a:pt x="672" y="4132"/>
                    <a:pt x="767" y="4591"/>
                    <a:pt x="1053" y="4820"/>
                  </a:cubicBezTo>
                  <a:cubicBezTo>
                    <a:pt x="1529" y="5202"/>
                    <a:pt x="2099" y="5508"/>
                    <a:pt x="2671" y="5814"/>
                  </a:cubicBezTo>
                  <a:cubicBezTo>
                    <a:pt x="2814" y="5891"/>
                    <a:pt x="3052" y="5929"/>
                    <a:pt x="3242" y="5929"/>
                  </a:cubicBezTo>
                  <a:cubicBezTo>
                    <a:pt x="3812" y="5891"/>
                    <a:pt x="4336" y="5623"/>
                    <a:pt x="4669" y="5241"/>
                  </a:cubicBezTo>
                  <a:cubicBezTo>
                    <a:pt x="6353" y="3779"/>
                    <a:pt x="8689" y="2981"/>
                    <a:pt x="11138" y="2981"/>
                  </a:cubicBezTo>
                  <a:cubicBezTo>
                    <a:pt x="11248" y="2981"/>
                    <a:pt x="11360" y="2983"/>
                    <a:pt x="11473" y="2986"/>
                  </a:cubicBezTo>
                  <a:cubicBezTo>
                    <a:pt x="12425" y="2986"/>
                    <a:pt x="13376" y="3062"/>
                    <a:pt x="14328" y="3253"/>
                  </a:cubicBezTo>
                  <a:cubicBezTo>
                    <a:pt x="15755" y="3520"/>
                    <a:pt x="16611" y="4094"/>
                    <a:pt x="16849" y="5049"/>
                  </a:cubicBezTo>
                  <a:cubicBezTo>
                    <a:pt x="17087" y="6082"/>
                    <a:pt x="17230" y="7152"/>
                    <a:pt x="17278" y="8222"/>
                  </a:cubicBezTo>
                  <a:cubicBezTo>
                    <a:pt x="17278" y="8413"/>
                    <a:pt x="17278" y="8605"/>
                    <a:pt x="17278" y="8795"/>
                  </a:cubicBezTo>
                  <a:cubicBezTo>
                    <a:pt x="17182" y="8833"/>
                    <a:pt x="17040" y="8833"/>
                    <a:pt x="16944" y="8833"/>
                  </a:cubicBezTo>
                  <a:lnTo>
                    <a:pt x="16659" y="8833"/>
                  </a:lnTo>
                  <a:cubicBezTo>
                    <a:pt x="15327" y="8757"/>
                    <a:pt x="13709" y="8719"/>
                    <a:pt x="12139" y="8719"/>
                  </a:cubicBezTo>
                  <a:cubicBezTo>
                    <a:pt x="10045" y="8719"/>
                    <a:pt x="7952" y="8795"/>
                    <a:pt x="5906" y="8986"/>
                  </a:cubicBezTo>
                  <a:cubicBezTo>
                    <a:pt x="3242" y="9139"/>
                    <a:pt x="1006" y="10668"/>
                    <a:pt x="386" y="12732"/>
                  </a:cubicBezTo>
                  <a:cubicBezTo>
                    <a:pt x="-136" y="14261"/>
                    <a:pt x="-136" y="15905"/>
                    <a:pt x="434" y="17434"/>
                  </a:cubicBezTo>
                  <a:cubicBezTo>
                    <a:pt x="1101" y="19535"/>
                    <a:pt x="3337" y="21103"/>
                    <a:pt x="6049" y="21370"/>
                  </a:cubicBezTo>
                  <a:cubicBezTo>
                    <a:pt x="7191" y="21523"/>
                    <a:pt x="8332" y="21562"/>
                    <a:pt x="9522" y="21562"/>
                  </a:cubicBezTo>
                  <a:lnTo>
                    <a:pt x="10664" y="21562"/>
                  </a:lnTo>
                  <a:cubicBezTo>
                    <a:pt x="13280" y="21485"/>
                    <a:pt x="15946" y="20415"/>
                    <a:pt x="17230" y="18848"/>
                  </a:cubicBezTo>
                  <a:lnTo>
                    <a:pt x="17278" y="18810"/>
                  </a:lnTo>
                  <a:lnTo>
                    <a:pt x="17278" y="18924"/>
                  </a:lnTo>
                  <a:cubicBezTo>
                    <a:pt x="17278" y="21026"/>
                    <a:pt x="19608" y="21600"/>
                    <a:pt x="20846" y="21600"/>
                  </a:cubicBezTo>
                  <a:lnTo>
                    <a:pt x="21321" y="21600"/>
                  </a:lnTo>
                  <a:lnTo>
                    <a:pt x="21321" y="21217"/>
                  </a:lnTo>
                  <a:cubicBezTo>
                    <a:pt x="21321" y="21103"/>
                    <a:pt x="21464" y="11127"/>
                    <a:pt x="21274" y="7305"/>
                  </a:cubicBezTo>
                  <a:cubicBezTo>
                    <a:pt x="21226" y="6311"/>
                    <a:pt x="21037" y="5317"/>
                    <a:pt x="20751" y="4362"/>
                  </a:cubicBezTo>
                  <a:cubicBezTo>
                    <a:pt x="20180" y="2297"/>
                    <a:pt x="18038" y="693"/>
                    <a:pt x="15422" y="310"/>
                  </a:cubicBezTo>
                  <a:cubicBezTo>
                    <a:pt x="14137" y="81"/>
                    <a:pt x="12805" y="4"/>
                    <a:pt x="11473" y="4"/>
                  </a:cubicBezTo>
                  <a:cubicBezTo>
                    <a:pt x="11331" y="1"/>
                    <a:pt x="11188" y="0"/>
                    <a:pt x="11046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" name="Google Shape;136;p27"/>
            <p:cNvSpPr/>
            <p:nvPr/>
          </p:nvSpPr>
          <p:spPr>
            <a:xfrm>
              <a:off x="409198" y="170755"/>
              <a:ext cx="48361" cy="8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extrusionOk="0">
                  <a:moveTo>
                    <a:pt x="0" y="0"/>
                  </a:moveTo>
                  <a:lnTo>
                    <a:pt x="0" y="18996"/>
                  </a:lnTo>
                  <a:cubicBezTo>
                    <a:pt x="0" y="21063"/>
                    <a:pt x="3095" y="21600"/>
                    <a:pt x="4737" y="21600"/>
                  </a:cubicBezTo>
                  <a:lnTo>
                    <a:pt x="5496" y="21600"/>
                  </a:lnTo>
                  <a:lnTo>
                    <a:pt x="5496" y="7009"/>
                  </a:lnTo>
                  <a:cubicBezTo>
                    <a:pt x="5306" y="5975"/>
                    <a:pt x="6126" y="4940"/>
                    <a:pt x="7580" y="4366"/>
                  </a:cubicBezTo>
                  <a:cubicBezTo>
                    <a:pt x="8526" y="3983"/>
                    <a:pt x="9538" y="3638"/>
                    <a:pt x="10610" y="3371"/>
                  </a:cubicBezTo>
                  <a:cubicBezTo>
                    <a:pt x="11746" y="3095"/>
                    <a:pt x="12983" y="2943"/>
                    <a:pt x="14186" y="2943"/>
                  </a:cubicBezTo>
                  <a:cubicBezTo>
                    <a:pt x="14321" y="2943"/>
                    <a:pt x="14456" y="2945"/>
                    <a:pt x="14589" y="2949"/>
                  </a:cubicBezTo>
                  <a:cubicBezTo>
                    <a:pt x="15727" y="2949"/>
                    <a:pt x="16926" y="3026"/>
                    <a:pt x="18064" y="3179"/>
                  </a:cubicBezTo>
                  <a:cubicBezTo>
                    <a:pt x="18380" y="3256"/>
                    <a:pt x="18757" y="3294"/>
                    <a:pt x="19137" y="3294"/>
                  </a:cubicBezTo>
                  <a:cubicBezTo>
                    <a:pt x="19705" y="3294"/>
                    <a:pt x="20274" y="3064"/>
                    <a:pt x="20527" y="2757"/>
                  </a:cubicBezTo>
                  <a:lnTo>
                    <a:pt x="20527" y="2681"/>
                  </a:lnTo>
                  <a:cubicBezTo>
                    <a:pt x="20842" y="2413"/>
                    <a:pt x="21094" y="2107"/>
                    <a:pt x="21221" y="1800"/>
                  </a:cubicBezTo>
                  <a:cubicBezTo>
                    <a:pt x="21600" y="1264"/>
                    <a:pt x="21094" y="652"/>
                    <a:pt x="20148" y="537"/>
                  </a:cubicBezTo>
                  <a:cubicBezTo>
                    <a:pt x="19073" y="307"/>
                    <a:pt x="18001" y="153"/>
                    <a:pt x="16863" y="115"/>
                  </a:cubicBezTo>
                  <a:cubicBezTo>
                    <a:pt x="16169" y="38"/>
                    <a:pt x="15411" y="0"/>
                    <a:pt x="14715" y="0"/>
                  </a:cubicBezTo>
                  <a:cubicBezTo>
                    <a:pt x="12568" y="0"/>
                    <a:pt x="10484" y="307"/>
                    <a:pt x="8653" y="957"/>
                  </a:cubicBezTo>
                  <a:cubicBezTo>
                    <a:pt x="7517" y="1379"/>
                    <a:pt x="6505" y="1915"/>
                    <a:pt x="5559" y="2489"/>
                  </a:cubicBezTo>
                  <a:lnTo>
                    <a:pt x="5496" y="2528"/>
                  </a:lnTo>
                  <a:lnTo>
                    <a:pt x="5496" y="2489"/>
                  </a:lnTo>
                  <a:cubicBezTo>
                    <a:pt x="5496" y="498"/>
                    <a:pt x="2337" y="0"/>
                    <a:pt x="695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Google Shape;137;p27"/>
            <p:cNvSpPr/>
            <p:nvPr/>
          </p:nvSpPr>
          <p:spPr>
            <a:xfrm>
              <a:off x="466875" y="170469"/>
              <a:ext cx="12701" cy="7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200"/>
                  </a:lnTo>
                  <a:cubicBezTo>
                    <a:pt x="0" y="21096"/>
                    <a:pt x="12453" y="21600"/>
                    <a:pt x="19057" y="21600"/>
                  </a:cubicBezTo>
                  <a:lnTo>
                    <a:pt x="21600" y="21600"/>
                  </a:lnTo>
                  <a:lnTo>
                    <a:pt x="21600" y="2903"/>
                  </a:lnTo>
                  <a:cubicBezTo>
                    <a:pt x="21600" y="659"/>
                    <a:pt x="9147" y="0"/>
                    <a:pt x="2543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Google Shape;138;p27"/>
            <p:cNvSpPr/>
            <p:nvPr/>
          </p:nvSpPr>
          <p:spPr>
            <a:xfrm>
              <a:off x="492612" y="150035"/>
              <a:ext cx="44212" cy="10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33" y="0"/>
                  </a:moveTo>
                  <a:lnTo>
                    <a:pt x="5733" y="4715"/>
                  </a:lnTo>
                  <a:lnTo>
                    <a:pt x="1327" y="4715"/>
                  </a:lnTo>
                  <a:cubicBezTo>
                    <a:pt x="420" y="4715"/>
                    <a:pt x="0" y="4869"/>
                    <a:pt x="0" y="5207"/>
                  </a:cubicBezTo>
                  <a:lnTo>
                    <a:pt x="0" y="6471"/>
                  </a:lnTo>
                  <a:cubicBezTo>
                    <a:pt x="0" y="6779"/>
                    <a:pt x="490" y="7242"/>
                    <a:pt x="1327" y="7242"/>
                  </a:cubicBezTo>
                  <a:lnTo>
                    <a:pt x="5733" y="7242"/>
                  </a:lnTo>
                  <a:lnTo>
                    <a:pt x="5733" y="19690"/>
                  </a:lnTo>
                  <a:cubicBezTo>
                    <a:pt x="5733" y="21199"/>
                    <a:pt x="9017" y="21600"/>
                    <a:pt x="10766" y="21600"/>
                  </a:cubicBezTo>
                  <a:lnTo>
                    <a:pt x="11464" y="21600"/>
                  </a:lnTo>
                  <a:lnTo>
                    <a:pt x="11464" y="7242"/>
                  </a:lnTo>
                  <a:lnTo>
                    <a:pt x="20063" y="7242"/>
                  </a:lnTo>
                  <a:cubicBezTo>
                    <a:pt x="20970" y="7242"/>
                    <a:pt x="21600" y="6779"/>
                    <a:pt x="21600" y="6471"/>
                  </a:cubicBezTo>
                  <a:lnTo>
                    <a:pt x="21600" y="5207"/>
                  </a:lnTo>
                  <a:cubicBezTo>
                    <a:pt x="21600" y="4992"/>
                    <a:pt x="21320" y="4715"/>
                    <a:pt x="20063" y="4715"/>
                  </a:cubicBezTo>
                  <a:lnTo>
                    <a:pt x="11464" y="4715"/>
                  </a:lnTo>
                  <a:lnTo>
                    <a:pt x="11464" y="1880"/>
                  </a:lnTo>
                  <a:cubicBezTo>
                    <a:pt x="11464" y="278"/>
                    <a:pt x="8179" y="0"/>
                    <a:pt x="6430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Google Shape;139;p27"/>
            <p:cNvSpPr/>
            <p:nvPr/>
          </p:nvSpPr>
          <p:spPr>
            <a:xfrm>
              <a:off x="464907" y="138301"/>
              <a:ext cx="16831" cy="1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46" h="21600" extrusionOk="0">
                  <a:moveTo>
                    <a:pt x="9185" y="0"/>
                  </a:moveTo>
                  <a:cubicBezTo>
                    <a:pt x="6938" y="0"/>
                    <a:pt x="4648" y="965"/>
                    <a:pt x="2780" y="3131"/>
                  </a:cubicBezTo>
                  <a:cubicBezTo>
                    <a:pt x="-3054" y="9897"/>
                    <a:pt x="891" y="21417"/>
                    <a:pt x="9087" y="21600"/>
                  </a:cubicBezTo>
                  <a:cubicBezTo>
                    <a:pt x="14290" y="21600"/>
                    <a:pt x="18546" y="16664"/>
                    <a:pt x="18546" y="10812"/>
                  </a:cubicBezTo>
                  <a:cubicBezTo>
                    <a:pt x="18546" y="4348"/>
                    <a:pt x="13957" y="0"/>
                    <a:pt x="9185" y="0"/>
                  </a:cubicBez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" name="Google Shape;140;p27"/>
            <p:cNvSpPr/>
            <p:nvPr/>
          </p:nvSpPr>
          <p:spPr>
            <a:xfrm>
              <a:off x="0" y="0"/>
              <a:ext cx="161248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6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" name="Google Shape;141;p27"/>
            <p:cNvSpPr/>
            <p:nvPr/>
          </p:nvSpPr>
          <p:spPr>
            <a:xfrm>
              <a:off x="9299" y="14860"/>
              <a:ext cx="161249" cy="10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" name="Google Shape;142;p27"/>
            <p:cNvSpPr/>
            <p:nvPr/>
          </p:nvSpPr>
          <p:spPr>
            <a:xfrm>
              <a:off x="18599" y="29721"/>
              <a:ext cx="161248" cy="10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7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" name="Google Shape;143;p27"/>
            <p:cNvSpPr/>
            <p:nvPr/>
          </p:nvSpPr>
          <p:spPr>
            <a:xfrm>
              <a:off x="27898" y="44725"/>
              <a:ext cx="161249" cy="10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27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" name="Google Shape;144;p27"/>
            <p:cNvSpPr/>
            <p:nvPr/>
          </p:nvSpPr>
          <p:spPr>
            <a:xfrm>
              <a:off x="37198" y="59586"/>
              <a:ext cx="161248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Google Shape;145;p27"/>
            <p:cNvSpPr/>
            <p:nvPr/>
          </p:nvSpPr>
          <p:spPr>
            <a:xfrm>
              <a:off x="46498" y="74447"/>
              <a:ext cx="161248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Google Shape;146;p27"/>
            <p:cNvSpPr/>
            <p:nvPr/>
          </p:nvSpPr>
          <p:spPr>
            <a:xfrm>
              <a:off x="55797" y="89308"/>
              <a:ext cx="161392" cy="10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6" y="0"/>
                  </a:moveTo>
                  <a:lnTo>
                    <a:pt x="0" y="21296"/>
                  </a:lnTo>
                  <a:lnTo>
                    <a:pt x="134" y="21600"/>
                  </a:lnTo>
                  <a:lnTo>
                    <a:pt x="21600" y="304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Google Shape;147;p27"/>
            <p:cNvSpPr/>
            <p:nvPr/>
          </p:nvSpPr>
          <p:spPr>
            <a:xfrm>
              <a:off x="65244" y="104312"/>
              <a:ext cx="161248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6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Google Shape;148;p27"/>
            <p:cNvSpPr/>
            <p:nvPr/>
          </p:nvSpPr>
          <p:spPr>
            <a:xfrm>
              <a:off x="74543" y="119173"/>
              <a:ext cx="161249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Google Shape;149;p27"/>
            <p:cNvSpPr/>
            <p:nvPr/>
          </p:nvSpPr>
          <p:spPr>
            <a:xfrm>
              <a:off x="83843" y="134034"/>
              <a:ext cx="161249" cy="1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326"/>
                  </a:lnTo>
                  <a:lnTo>
                    <a:pt x="115" y="21600"/>
                  </a:lnTo>
                  <a:lnTo>
                    <a:pt x="21600" y="304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" name="Google Shape;150;p27"/>
            <p:cNvSpPr/>
            <p:nvPr/>
          </p:nvSpPr>
          <p:spPr>
            <a:xfrm>
              <a:off x="93143" y="148895"/>
              <a:ext cx="161248" cy="10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0"/>
                  </a:moveTo>
                  <a:lnTo>
                    <a:pt x="0" y="21296"/>
                  </a:lnTo>
                  <a:lnTo>
                    <a:pt x="115" y="21600"/>
                  </a:lnTo>
                  <a:lnTo>
                    <a:pt x="21600" y="303"/>
                  </a:lnTo>
                  <a:lnTo>
                    <a:pt x="21485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4" name="Google Shape;151;p27"/>
            <p:cNvSpPr/>
            <p:nvPr/>
          </p:nvSpPr>
          <p:spPr>
            <a:xfrm>
              <a:off x="68247" y="79734"/>
              <a:ext cx="50508" cy="31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2" y="0"/>
                  </a:moveTo>
                  <a:lnTo>
                    <a:pt x="0" y="20227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Google Shape;152;p27"/>
            <p:cNvSpPr/>
            <p:nvPr/>
          </p:nvSpPr>
          <p:spPr>
            <a:xfrm>
              <a:off x="68247" y="78743"/>
              <a:ext cx="1731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95" y="0"/>
                  </a:moveTo>
                  <a:lnTo>
                    <a:pt x="0" y="17565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Google Shape;153;p27"/>
            <p:cNvSpPr/>
            <p:nvPr/>
          </p:nvSpPr>
          <p:spPr>
            <a:xfrm>
              <a:off x="125620" y="79734"/>
              <a:ext cx="59521" cy="3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58" y="0"/>
                  </a:moveTo>
                  <a:lnTo>
                    <a:pt x="0" y="21600"/>
                  </a:lnTo>
                  <a:lnTo>
                    <a:pt x="11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Google Shape;154;p27"/>
            <p:cNvSpPr/>
            <p:nvPr/>
          </p:nvSpPr>
          <p:spPr>
            <a:xfrm>
              <a:off x="92427" y="79734"/>
              <a:ext cx="59521" cy="3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5" y="0"/>
                  </a:moveTo>
                  <a:lnTo>
                    <a:pt x="0" y="21600"/>
                  </a:lnTo>
                  <a:lnTo>
                    <a:pt x="11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8" name="Google Shape;155;p27"/>
            <p:cNvSpPr/>
            <p:nvPr/>
          </p:nvSpPr>
          <p:spPr>
            <a:xfrm>
              <a:off x="158813" y="97309"/>
              <a:ext cx="28047" cy="1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426" y="21600"/>
                  </a:lnTo>
                  <a:lnTo>
                    <a:pt x="21600" y="24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Google Shape;156;p27"/>
            <p:cNvSpPr/>
            <p:nvPr/>
          </p:nvSpPr>
          <p:spPr>
            <a:xfrm>
              <a:off x="159815" y="159465"/>
              <a:ext cx="27045" cy="1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516" y="21600"/>
                  </a:lnTo>
                  <a:lnTo>
                    <a:pt x="21600" y="25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Google Shape;157;p27"/>
            <p:cNvSpPr/>
            <p:nvPr/>
          </p:nvSpPr>
          <p:spPr>
            <a:xfrm>
              <a:off x="126622" y="141176"/>
              <a:ext cx="59522" cy="3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57" y="0"/>
                  </a:moveTo>
                  <a:lnTo>
                    <a:pt x="0" y="21600"/>
                  </a:lnTo>
                  <a:lnTo>
                    <a:pt x="11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Google Shape;158;p27"/>
            <p:cNvSpPr/>
            <p:nvPr/>
          </p:nvSpPr>
          <p:spPr>
            <a:xfrm>
              <a:off x="93429" y="141176"/>
              <a:ext cx="59522" cy="3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57" y="0"/>
                  </a:moveTo>
                  <a:lnTo>
                    <a:pt x="0" y="21600"/>
                  </a:lnTo>
                  <a:lnTo>
                    <a:pt x="11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Google Shape;159;p27"/>
            <p:cNvSpPr/>
            <p:nvPr/>
          </p:nvSpPr>
          <p:spPr>
            <a:xfrm>
              <a:off x="68247" y="141176"/>
              <a:ext cx="51507" cy="3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1" y="0"/>
                  </a:moveTo>
                  <a:lnTo>
                    <a:pt x="0" y="20255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Google Shape;160;p27"/>
            <p:cNvSpPr/>
            <p:nvPr/>
          </p:nvSpPr>
          <p:spPr>
            <a:xfrm>
              <a:off x="68247" y="140543"/>
              <a:ext cx="1831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89" y="0"/>
                  </a:moveTo>
                  <a:lnTo>
                    <a:pt x="0" y="17817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4B5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162;p28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F1F3F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40551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1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0551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5" name="Google Shape;165;p28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16" name="Google Shape;166;p28" descr="Google Shape;166;p28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167;p28"/>
          <p:cNvSpPr txBox="1">
            <a:spLocks noGrp="1"/>
          </p:cNvSpPr>
          <p:nvPr>
            <p:ph type="body" sz="half" idx="21"/>
          </p:nvPr>
        </p:nvSpPr>
        <p:spPr>
          <a:xfrm>
            <a:off x="4830450" y="1125525"/>
            <a:ext cx="4055101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282828"/>
              </a:buClr>
              <a:defRPr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sp>
        <p:nvSpPr>
          <p:cNvPr id="3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169;p29"/>
          <p:cNvGrpSpPr/>
          <p:nvPr/>
        </p:nvGrpSpPr>
        <p:grpSpPr>
          <a:xfrm>
            <a:off x="4596893" y="-756594"/>
            <a:ext cx="6647941" cy="6656687"/>
            <a:chOff x="0" y="0"/>
            <a:chExt cx="6647941" cy="6656685"/>
          </a:xfrm>
        </p:grpSpPr>
        <p:sp>
          <p:nvSpPr>
            <p:cNvPr id="325" name="Google Shape;170;p29"/>
            <p:cNvSpPr/>
            <p:nvPr/>
          </p:nvSpPr>
          <p:spPr>
            <a:xfrm>
              <a:off x="-1" y="-1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Google Shape;171;p29"/>
            <p:cNvSpPr/>
            <p:nvPr/>
          </p:nvSpPr>
          <p:spPr>
            <a:xfrm>
              <a:off x="127098" y="204154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7" name="Google Shape;172;p29"/>
            <p:cNvSpPr/>
            <p:nvPr/>
          </p:nvSpPr>
          <p:spPr>
            <a:xfrm>
              <a:off x="254197" y="408340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8" name="Google Shape;173;p29"/>
            <p:cNvSpPr/>
            <p:nvPr/>
          </p:nvSpPr>
          <p:spPr>
            <a:xfrm>
              <a:off x="383223" y="612495"/>
              <a:ext cx="4094306" cy="25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9" name="Google Shape;174;p29"/>
            <p:cNvSpPr/>
            <p:nvPr/>
          </p:nvSpPr>
          <p:spPr>
            <a:xfrm>
              <a:off x="510354" y="816681"/>
              <a:ext cx="4096200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0" name="Google Shape;175;p29"/>
            <p:cNvSpPr/>
            <p:nvPr/>
          </p:nvSpPr>
          <p:spPr>
            <a:xfrm>
              <a:off x="637453" y="1020836"/>
              <a:ext cx="4096233" cy="25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1" name="Google Shape;176;p29"/>
            <p:cNvSpPr/>
            <p:nvPr/>
          </p:nvSpPr>
          <p:spPr>
            <a:xfrm>
              <a:off x="764552" y="1225022"/>
              <a:ext cx="4096233" cy="257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22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" name="Google Shape;177;p29"/>
            <p:cNvSpPr/>
            <p:nvPr/>
          </p:nvSpPr>
          <p:spPr>
            <a:xfrm>
              <a:off x="893578" y="1429177"/>
              <a:ext cx="4094305" cy="25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" name="Google Shape;178;p29"/>
            <p:cNvSpPr/>
            <p:nvPr/>
          </p:nvSpPr>
          <p:spPr>
            <a:xfrm>
              <a:off x="1020677" y="1633363"/>
              <a:ext cx="4096232" cy="257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Google Shape;179;p29"/>
            <p:cNvSpPr/>
            <p:nvPr/>
          </p:nvSpPr>
          <p:spPr>
            <a:xfrm>
              <a:off x="1147775" y="1837517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" name="Google Shape;180;p29"/>
            <p:cNvSpPr/>
            <p:nvPr/>
          </p:nvSpPr>
          <p:spPr>
            <a:xfrm>
              <a:off x="1274906" y="2041704"/>
              <a:ext cx="4096201" cy="257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22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Google Shape;181;p29"/>
            <p:cNvSpPr/>
            <p:nvPr/>
          </p:nvSpPr>
          <p:spPr>
            <a:xfrm>
              <a:off x="1403933" y="2245858"/>
              <a:ext cx="409427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Google Shape;182;p29"/>
            <p:cNvSpPr/>
            <p:nvPr/>
          </p:nvSpPr>
          <p:spPr>
            <a:xfrm>
              <a:off x="1531031" y="2450013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Google Shape;183;p29"/>
            <p:cNvSpPr/>
            <p:nvPr/>
          </p:nvSpPr>
          <p:spPr>
            <a:xfrm>
              <a:off x="1658130" y="2654199"/>
              <a:ext cx="4096233" cy="257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22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9" name="Google Shape;184;p29"/>
            <p:cNvSpPr/>
            <p:nvPr/>
          </p:nvSpPr>
          <p:spPr>
            <a:xfrm>
              <a:off x="1785229" y="2858354"/>
              <a:ext cx="4096233" cy="25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0" name="Google Shape;185;p29"/>
            <p:cNvSpPr/>
            <p:nvPr/>
          </p:nvSpPr>
          <p:spPr>
            <a:xfrm>
              <a:off x="1914255" y="3062540"/>
              <a:ext cx="4094306" cy="257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1" name="Google Shape;186;p29"/>
            <p:cNvSpPr/>
            <p:nvPr/>
          </p:nvSpPr>
          <p:spPr>
            <a:xfrm>
              <a:off x="2041386" y="3266695"/>
              <a:ext cx="4096201" cy="25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2" name="Google Shape;187;p29"/>
            <p:cNvSpPr/>
            <p:nvPr/>
          </p:nvSpPr>
          <p:spPr>
            <a:xfrm>
              <a:off x="2168485" y="3470881"/>
              <a:ext cx="4096200" cy="257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3" name="Google Shape;188;p29"/>
            <p:cNvSpPr/>
            <p:nvPr/>
          </p:nvSpPr>
          <p:spPr>
            <a:xfrm>
              <a:off x="2295584" y="3675035"/>
              <a:ext cx="4096233" cy="257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38"/>
                  </a:lnTo>
                  <a:lnTo>
                    <a:pt x="7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4" name="Google Shape;189;p29"/>
            <p:cNvSpPr/>
            <p:nvPr/>
          </p:nvSpPr>
          <p:spPr>
            <a:xfrm>
              <a:off x="2424610" y="3879222"/>
              <a:ext cx="4094306" cy="257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0"/>
                  </a:moveTo>
                  <a:lnTo>
                    <a:pt x="0" y="21438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5" name="Google Shape;190;p29"/>
            <p:cNvSpPr/>
            <p:nvPr/>
          </p:nvSpPr>
          <p:spPr>
            <a:xfrm>
              <a:off x="2551709" y="4083376"/>
              <a:ext cx="4096232" cy="25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0" y="21422"/>
                  </a:lnTo>
                  <a:lnTo>
                    <a:pt x="61" y="21600"/>
                  </a:lnTo>
                  <a:lnTo>
                    <a:pt x="21600" y="178"/>
                  </a:lnTo>
                  <a:lnTo>
                    <a:pt x="21529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6" name="Google Shape;191;p29"/>
            <p:cNvSpPr/>
            <p:nvPr/>
          </p:nvSpPr>
          <p:spPr>
            <a:xfrm>
              <a:off x="1698569" y="2305579"/>
              <a:ext cx="762627" cy="47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91" y="0"/>
                  </a:moveTo>
                  <a:lnTo>
                    <a:pt x="0" y="20289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" name="Google Shape;192;p29"/>
            <p:cNvSpPr/>
            <p:nvPr/>
          </p:nvSpPr>
          <p:spPr>
            <a:xfrm>
              <a:off x="1698569" y="2305579"/>
              <a:ext cx="308128" cy="19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0"/>
                  </a:moveTo>
                  <a:lnTo>
                    <a:pt x="0" y="18361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Google Shape;193;p29"/>
            <p:cNvSpPr/>
            <p:nvPr/>
          </p:nvSpPr>
          <p:spPr>
            <a:xfrm>
              <a:off x="2961913" y="2305579"/>
              <a:ext cx="1317274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Google Shape;194;p29"/>
            <p:cNvSpPr/>
            <p:nvPr/>
          </p:nvSpPr>
          <p:spPr>
            <a:xfrm>
              <a:off x="3416411" y="2305579"/>
              <a:ext cx="1315347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73" y="0"/>
                  </a:moveTo>
                  <a:lnTo>
                    <a:pt x="0" y="21600"/>
                  </a:lnTo>
                  <a:lnTo>
                    <a:pt x="75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Google Shape;195;p29"/>
            <p:cNvSpPr/>
            <p:nvPr/>
          </p:nvSpPr>
          <p:spPr>
            <a:xfrm>
              <a:off x="3870909" y="2417277"/>
              <a:ext cx="1089994" cy="68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878" y="21600"/>
                  </a:lnTo>
                  <a:lnTo>
                    <a:pt x="21600" y="9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Google Shape;196;p29"/>
            <p:cNvSpPr/>
            <p:nvPr/>
          </p:nvSpPr>
          <p:spPr>
            <a:xfrm>
              <a:off x="4325407" y="2700427"/>
              <a:ext cx="635495" cy="39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506" y="21600"/>
                  </a:lnTo>
                  <a:lnTo>
                    <a:pt x="21600" y="156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2" name="Google Shape;197;p29"/>
            <p:cNvSpPr/>
            <p:nvPr/>
          </p:nvSpPr>
          <p:spPr>
            <a:xfrm>
              <a:off x="2507415" y="2305579"/>
              <a:ext cx="1317275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3" name="Google Shape;198;p29"/>
            <p:cNvSpPr/>
            <p:nvPr/>
          </p:nvSpPr>
          <p:spPr>
            <a:xfrm>
              <a:off x="4779873" y="2985472"/>
              <a:ext cx="181030" cy="113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5285" y="21600"/>
                  </a:lnTo>
                  <a:lnTo>
                    <a:pt x="21600" y="51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4" name="Google Shape;199;p29"/>
            <p:cNvSpPr/>
            <p:nvPr/>
          </p:nvSpPr>
          <p:spPr>
            <a:xfrm>
              <a:off x="2052917" y="2305579"/>
              <a:ext cx="1317275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5" name="Google Shape;200;p29"/>
            <p:cNvSpPr/>
            <p:nvPr/>
          </p:nvSpPr>
          <p:spPr>
            <a:xfrm>
              <a:off x="1698569" y="2305579"/>
              <a:ext cx="1217125" cy="75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0" y="0"/>
                  </a:moveTo>
                  <a:lnTo>
                    <a:pt x="0" y="20832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6" name="Google Shape;201;p29"/>
            <p:cNvSpPr/>
            <p:nvPr/>
          </p:nvSpPr>
          <p:spPr>
            <a:xfrm>
              <a:off x="4675901" y="4405044"/>
              <a:ext cx="285001" cy="17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3357" y="21600"/>
                  </a:lnTo>
                  <a:lnTo>
                    <a:pt x="21600" y="32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" name="Google Shape;202;p29"/>
            <p:cNvSpPr/>
            <p:nvPr/>
          </p:nvSpPr>
          <p:spPr>
            <a:xfrm>
              <a:off x="4221403" y="4119967"/>
              <a:ext cx="739500" cy="4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350" y="21600"/>
                  </a:lnTo>
                  <a:lnTo>
                    <a:pt x="21600" y="135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8" name="Google Shape;203;p29"/>
            <p:cNvSpPr/>
            <p:nvPr/>
          </p:nvSpPr>
          <p:spPr>
            <a:xfrm>
              <a:off x="3766905" y="3836849"/>
              <a:ext cx="1193998" cy="74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836" y="21600"/>
                  </a:lnTo>
                  <a:lnTo>
                    <a:pt x="21600" y="8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" name="Google Shape;204;p29"/>
            <p:cNvSpPr/>
            <p:nvPr/>
          </p:nvSpPr>
          <p:spPr>
            <a:xfrm>
              <a:off x="3312407" y="3788694"/>
              <a:ext cx="1317274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" name="Google Shape;205;p29"/>
            <p:cNvSpPr/>
            <p:nvPr/>
          </p:nvSpPr>
          <p:spPr>
            <a:xfrm>
              <a:off x="2857909" y="3788694"/>
              <a:ext cx="1317274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Google Shape;206;p29"/>
            <p:cNvSpPr/>
            <p:nvPr/>
          </p:nvSpPr>
          <p:spPr>
            <a:xfrm>
              <a:off x="2403411" y="3788694"/>
              <a:ext cx="1317274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2" y="0"/>
                  </a:moveTo>
                  <a:lnTo>
                    <a:pt x="0" y="21600"/>
                  </a:lnTo>
                  <a:lnTo>
                    <a:pt x="7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2" name="Google Shape;207;p29"/>
            <p:cNvSpPr/>
            <p:nvPr/>
          </p:nvSpPr>
          <p:spPr>
            <a:xfrm>
              <a:off x="1950872" y="3788694"/>
              <a:ext cx="1315315" cy="7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1" y="0"/>
                  </a:moveTo>
                  <a:lnTo>
                    <a:pt x="0" y="21600"/>
                  </a:lnTo>
                  <a:lnTo>
                    <a:pt x="7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3" name="Google Shape;208;p29"/>
            <p:cNvSpPr/>
            <p:nvPr/>
          </p:nvSpPr>
          <p:spPr>
            <a:xfrm>
              <a:off x="1698569" y="3788694"/>
              <a:ext cx="1113120" cy="6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0"/>
                  </a:moveTo>
                  <a:lnTo>
                    <a:pt x="0" y="2076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4" name="Google Shape;209;p29"/>
            <p:cNvSpPr/>
            <p:nvPr/>
          </p:nvSpPr>
          <p:spPr>
            <a:xfrm>
              <a:off x="1698569" y="3788694"/>
              <a:ext cx="658622" cy="41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47" y="0"/>
                  </a:moveTo>
                  <a:lnTo>
                    <a:pt x="0" y="20086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5" name="Google Shape;210;p29"/>
            <p:cNvSpPr/>
            <p:nvPr/>
          </p:nvSpPr>
          <p:spPr>
            <a:xfrm>
              <a:off x="1698569" y="3788694"/>
              <a:ext cx="204156" cy="12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4" y="0"/>
                  </a:moveTo>
                  <a:lnTo>
                    <a:pt x="0" y="16761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67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68" name="Google Shape;212;p29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9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9" y="112552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标题文本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7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2159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731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130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875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22;p4" descr="Google Shape;22;p4"/>
          <p:cNvPicPr>
            <a:picLocks noChangeAspect="1"/>
          </p:cNvPicPr>
          <p:nvPr/>
        </p:nvPicPr>
        <p:blipFill>
          <a:blip r:embed="rId2">
            <a:alphaModFix amt="10000"/>
          </a:blip>
          <a:srcRect r="170"/>
          <a:stretch>
            <a:fillRect/>
          </a:stretch>
        </p:blipFill>
        <p:spPr>
          <a:xfrm>
            <a:off x="4560020" y="-800100"/>
            <a:ext cx="6573158" cy="674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311708" y="589963"/>
            <a:ext cx="8520601" cy="205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3030049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buClrTx/>
              <a:buSzTx/>
              <a:buFontTx/>
              <a:buNone/>
              <a:defRPr sz="2800"/>
            </a:lvl1pPr>
            <a:lvl2pPr marL="381000" indent="215900" algn="ctr">
              <a:buClrTx/>
              <a:buSzTx/>
              <a:buFontTx/>
              <a:buNone/>
              <a:defRPr sz="2800"/>
            </a:lvl2pPr>
            <a:lvl3pPr marL="381000" indent="673100" algn="ctr">
              <a:buClrTx/>
              <a:buSzTx/>
              <a:buFontTx/>
              <a:buNone/>
              <a:defRPr sz="2800"/>
            </a:lvl3pPr>
            <a:lvl4pPr marL="381000" indent="1130300" algn="ctr">
              <a:buClrTx/>
              <a:buSzTx/>
              <a:buFontTx/>
              <a:buNone/>
              <a:defRPr sz="2800"/>
            </a:lvl4pPr>
            <a:lvl5pPr marL="381000" indent="1587500" algn="ctr"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Google Shape;25;p4"/>
          <p:cNvSpPr/>
          <p:nvPr/>
        </p:nvSpPr>
        <p:spPr>
          <a:xfrm>
            <a:off x="4177800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Google Shape;26;p4" descr="Google Shape;26;p4"/>
          <p:cNvPicPr>
            <a:picLocks noChangeAspect="1"/>
          </p:cNvPicPr>
          <p:nvPr/>
        </p:nvPicPr>
        <p:blipFill>
          <a:blip r:embed="rId3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标题文本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8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2159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731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130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875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 txBox="1">
            <a:spLocks noGrp="1"/>
          </p:cNvSpPr>
          <p:nvPr>
            <p:ph type="title"/>
          </p:nvPr>
        </p:nvSpPr>
        <p:spPr>
          <a:xfrm>
            <a:off x="311708" y="589963"/>
            <a:ext cx="8520601" cy="205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4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3030049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81000" indent="-304800" algn="ctr">
              <a:buClrTx/>
              <a:buSzTx/>
              <a:buFontTx/>
              <a:buNone/>
              <a:defRPr sz="2800"/>
            </a:lvl1pPr>
            <a:lvl2pPr marL="381000" indent="215900" algn="ctr">
              <a:buClrTx/>
              <a:buSzTx/>
              <a:buFontTx/>
              <a:buNone/>
              <a:defRPr sz="2800"/>
            </a:lvl2pPr>
            <a:lvl3pPr marL="381000" indent="673100" algn="ctr">
              <a:buClrTx/>
              <a:buSzTx/>
              <a:buFontTx/>
              <a:buNone/>
              <a:defRPr sz="2800"/>
            </a:lvl3pPr>
            <a:lvl4pPr marL="381000" indent="1130300" algn="ctr">
              <a:buClrTx/>
              <a:buSzTx/>
              <a:buFontTx/>
              <a:buNone/>
              <a:defRPr sz="2800"/>
            </a:lvl4pPr>
            <a:lvl5pPr marL="381000" indent="1587500" algn="ctr"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Google Shape;30;p5"/>
          <p:cNvSpPr/>
          <p:nvPr/>
        </p:nvSpPr>
        <p:spPr>
          <a:xfrm>
            <a:off x="4177800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8" name="Google Shape;31;p5" descr="Google Shape;31;p5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33;p6" descr="Google Shape;33;p6"/>
          <p:cNvPicPr>
            <a:picLocks noChangeAspect="1"/>
          </p:cNvPicPr>
          <p:nvPr/>
        </p:nvPicPr>
        <p:blipFill>
          <a:blip r:embed="rId2">
            <a:alphaModFix amt="10000"/>
          </a:blip>
          <a:srcRect r="170"/>
          <a:stretch>
            <a:fillRect/>
          </a:stretch>
        </p:blipFill>
        <p:spPr>
          <a:xfrm>
            <a:off x="4560020" y="-800100"/>
            <a:ext cx="6573158" cy="67437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4;p6"/>
          <p:cNvSpPr/>
          <p:nvPr/>
        </p:nvSpPr>
        <p:spPr>
          <a:xfrm>
            <a:off x="4177800" y="2862725"/>
            <a:ext cx="788401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311708" y="589963"/>
            <a:ext cx="8520601" cy="205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t>标题文本</a:t>
            </a:r>
          </a:p>
        </p:txBody>
      </p:sp>
      <p:pic>
        <p:nvPicPr>
          <p:cNvPr id="59" name="Google Shape;36;p6" descr="Google Shape;36;p6"/>
          <p:cNvPicPr>
            <a:picLocks noChangeAspect="1"/>
          </p:cNvPicPr>
          <p:nvPr/>
        </p:nvPicPr>
        <p:blipFill>
          <a:blip r:embed="rId3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9" y="112552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Google Shape;43;p8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Google Shape;44;p8" descr="Google Shape;44;p8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25525"/>
            <a:ext cx="4129801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Google Shape;48;p9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Google Shape;49;p9"/>
          <p:cNvSpPr txBox="1">
            <a:spLocks noGrp="1"/>
          </p:cNvSpPr>
          <p:nvPr>
            <p:ph type="body" sz="half" idx="21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1F3F2"/>
              </a:buClr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</p:txBody>
      </p:sp>
      <p:pic>
        <p:nvPicPr>
          <p:cNvPr id="89" name="Google Shape;50;p9" descr="Google Shape;50;p9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B4B5B1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Google Shape;53;p10"/>
          <p:cNvSpPr/>
          <p:nvPr/>
        </p:nvSpPr>
        <p:spPr>
          <a:xfrm>
            <a:off x="429200" y="1011999"/>
            <a:ext cx="587700" cy="1"/>
          </a:xfrm>
          <a:prstGeom prst="line">
            <a:avLst/>
          </a:prstGeom>
          <a:ln>
            <a:solidFill>
              <a:srgbClr val="FF186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Google Shape;54;p10" descr="Google Shape;54;p10"/>
          <p:cNvPicPr>
            <a:picLocks noChangeAspect="1"/>
          </p:cNvPicPr>
          <p:nvPr/>
        </p:nvPicPr>
        <p:blipFill>
          <a:blip r:embed="rId2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;p7" descr="Google Shape;38;p7"/>
          <p:cNvPicPr>
            <a:picLocks noChangeAspect="1"/>
          </p:cNvPicPr>
          <p:nvPr/>
        </p:nvPicPr>
        <p:blipFill>
          <a:blip r:embed="rId32">
            <a:alphaModFix amt="10000"/>
          </a:blip>
          <a:srcRect r="170"/>
          <a:stretch>
            <a:fillRect/>
          </a:stretch>
        </p:blipFill>
        <p:spPr>
          <a:xfrm>
            <a:off x="4560020" y="-800100"/>
            <a:ext cx="6573158" cy="674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39;p7" descr="Google Shape;39;p7"/>
          <p:cNvPicPr>
            <a:picLocks noChangeAspect="1"/>
          </p:cNvPicPr>
          <p:nvPr/>
        </p:nvPicPr>
        <p:blipFill>
          <a:blip r:embed="rId33"/>
          <a:srcRect t="903" b="913"/>
          <a:stretch>
            <a:fillRect/>
          </a:stretch>
        </p:blipFill>
        <p:spPr>
          <a:xfrm>
            <a:off x="8415200" y="4722587"/>
            <a:ext cx="608575" cy="2748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1F3F2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11411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15983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20555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25127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29699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34271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38843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4341585" marR="0" indent="-54428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B4B5B1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B4B5B1"/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nius@parity.i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substrate.io/tutorials/get-started/build-local-blockchain/" TargetMode="External"/><Relationship Id="rId4" Type="http://schemas.openxmlformats.org/officeDocument/2006/relationships/hyperlink" Target="https://docs.substrate.io/fundamentals/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226;p32"/>
          <p:cNvSpPr txBox="1">
            <a:spLocks noGrp="1"/>
          </p:cNvSpPr>
          <p:nvPr>
            <p:ph type="title"/>
          </p:nvPr>
        </p:nvSpPr>
        <p:spPr>
          <a:xfrm>
            <a:off x="3586100" y="1679551"/>
            <a:ext cx="5169901" cy="892201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Lesson 3: Basics of Rust</a:t>
            </a:r>
          </a:p>
        </p:txBody>
      </p:sp>
      <p:sp>
        <p:nvSpPr>
          <p:cNvPr id="398" name="Google Shape;227;p32"/>
          <p:cNvSpPr txBox="1"/>
          <p:nvPr/>
        </p:nvSpPr>
        <p:spPr>
          <a:xfrm>
            <a:off x="3586100" y="3512775"/>
            <a:ext cx="2991301" cy="125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630936">
              <a:lnSpc>
                <a:spcPct val="150000"/>
              </a:lnSpc>
              <a:defRPr sz="966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Junius Zhou</a:t>
            </a:r>
          </a:p>
          <a:p>
            <a:pPr defTabSz="630936">
              <a:lnSpc>
                <a:spcPct val="150000"/>
              </a:lnSpc>
              <a:defRPr sz="966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Engineer @ Parity Technologies Ltd.</a:t>
            </a:r>
          </a:p>
          <a:p>
            <a:pPr defTabSz="630936">
              <a:lnSpc>
                <a:spcPct val="150000"/>
              </a:lnSpc>
              <a:defRPr sz="966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junius@parity.io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defTabSz="630936">
              <a:lnSpc>
                <a:spcPct val="115000"/>
              </a:lnSpc>
              <a:spcBef>
                <a:spcPts val="1100"/>
              </a:spcBef>
              <a:defRPr sz="966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>
              <a:solidFill>
                <a:srgbClr val="FF1864"/>
              </a:solidFill>
            </a:endParaRPr>
          </a:p>
        </p:txBody>
      </p:sp>
      <p:sp>
        <p:nvSpPr>
          <p:cNvPr id="399" name="Google Shape;228;p32"/>
          <p:cNvSpPr txBox="1"/>
          <p:nvPr/>
        </p:nvSpPr>
        <p:spPr>
          <a:xfrm>
            <a:off x="3586100" y="870474"/>
            <a:ext cx="5322301" cy="8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normAutofit/>
          </a:bodyPr>
          <a:lstStyle>
            <a:lvl1pPr>
              <a:lnSpc>
                <a:spcPct val="115000"/>
              </a:lnSpc>
              <a:defRPr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Primary Course of Substrate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Exception Handling: Result</a:t>
            </a:r>
          </a:p>
        </p:txBody>
      </p:sp>
      <p:sp>
        <p:nvSpPr>
          <p:cNvPr id="427" name="Google Shape;243;p34"/>
          <p:cNvSpPr txBox="1"/>
          <p:nvPr/>
        </p:nvSpPr>
        <p:spPr>
          <a:xfrm>
            <a:off x="421766" y="1977591"/>
            <a:ext cx="7027200" cy="302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execute</a:t>
            </a:r>
            <a:r>
              <a:t>() -&gt; Result&lt;()</a:t>
            </a:r>
            <a:r>
              <a:rPr>
                <a:solidFill>
                  <a:srgbClr val="CC7831"/>
                </a:solidFill>
              </a:rPr>
              <a:t>, u8</a:t>
            </a:r>
            <a:r>
              <a:t>&gt;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Ok</a:t>
            </a:r>
            <a:r>
              <a:t>(())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3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rPr>
                <a:solidFill>
                  <a:srgbClr val="A9B7C6"/>
                </a:solidFill>
              </a:rPr>
              <a:t>a = </a:t>
            </a:r>
            <a:r>
              <a:t>execute</a:t>
            </a:r>
            <a:r>
              <a:rPr>
                <a:solidFill>
                  <a:srgbClr val="A9B7C6"/>
                </a:solidFill>
              </a:rPr>
              <a:t>()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match </a:t>
            </a:r>
            <a:r>
              <a:rPr>
                <a:solidFill>
                  <a:srgbClr val="A9B7C6"/>
                </a:solidFill>
              </a:rPr>
              <a:t>a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Ok</a:t>
            </a:r>
            <a:r>
              <a:t>(_) =&gt; {}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 i="1">
                <a:solidFill>
                  <a:srgbClr val="9876AA"/>
                </a:solidFill>
              </a:rPr>
              <a:t>Err</a:t>
            </a:r>
            <a:r>
              <a:t>(_) =&gt; {}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428" name="In C, how to represent right result, 0 or 1"/>
          <p:cNvSpPr txBox="1"/>
          <p:nvPr/>
        </p:nvSpPr>
        <p:spPr>
          <a:xfrm>
            <a:off x="538900" y="1185624"/>
            <a:ext cx="3194869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 C, how to represent right result, 0 or 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Pattern Match</a:t>
            </a:r>
          </a:p>
        </p:txBody>
      </p:sp>
      <p:sp>
        <p:nvSpPr>
          <p:cNvPr id="431" name="Google Shape;243;p34"/>
          <p:cNvSpPr txBox="1"/>
          <p:nvPr/>
        </p:nvSpPr>
        <p:spPr>
          <a:xfrm>
            <a:off x="396366" y="1080124"/>
            <a:ext cx="7027200" cy="445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enum </a:t>
            </a:r>
            <a:r>
              <a:t>Date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Jan</a:t>
            </a:r>
            <a:r>
              <a:t>(</a:t>
            </a:r>
            <a:r>
              <a:rPr>
                <a:solidFill>
                  <a:srgbClr val="CC7831"/>
                </a:solidFill>
              </a:rPr>
              <a:t>u8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t>op = </a:t>
            </a:r>
            <a:r>
              <a:rPr i="1">
                <a:solidFill>
                  <a:srgbClr val="9876AA"/>
                </a:solidFill>
              </a:rPr>
              <a:t>Some</a:t>
            </a:r>
            <a:r>
              <a:t>(</a:t>
            </a:r>
            <a:r>
              <a:rPr>
                <a:solidFill>
                  <a:srgbClr val="6897BB"/>
                </a:solidFill>
              </a:rPr>
              <a:t>0_u8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match </a:t>
            </a:r>
            <a:r>
              <a:rPr>
                <a:solidFill>
                  <a:srgbClr val="A9B7C6"/>
                </a:solidFill>
              </a:rPr>
              <a:t>op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Some</a:t>
            </a:r>
            <a:r>
              <a:t>(i) =&gt;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{i}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 i="1">
                <a:solidFill>
                  <a:srgbClr val="9876AA"/>
                </a:solidFill>
              </a:rPr>
              <a:t>None </a:t>
            </a:r>
            <a:r>
              <a:rPr>
                <a:solidFill>
                  <a:srgbClr val="A9B7C6"/>
                </a:solidFill>
              </a:rPr>
              <a:t>=&gt;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rPr>
                <a:solidFill>
                  <a:srgbClr val="A9B7C6"/>
                </a:solidFill>
              </a:rPr>
              <a:t>(</a:t>
            </a:r>
            <a:r>
              <a:t>"it is none"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t>re: Result&lt;</a:t>
            </a:r>
            <a:r>
              <a:rPr>
                <a:solidFill>
                  <a:srgbClr val="CC7831"/>
                </a:solidFill>
              </a:rPr>
              <a:t>u8, </a:t>
            </a:r>
            <a:r>
              <a:t>String&gt; = </a:t>
            </a:r>
            <a:r>
              <a:rPr i="1">
                <a:solidFill>
                  <a:srgbClr val="9876AA"/>
                </a:solidFill>
              </a:rPr>
              <a:t>Ok</a:t>
            </a:r>
            <a:r>
              <a:t>(</a:t>
            </a:r>
            <a:r>
              <a:rPr>
                <a:solidFill>
                  <a:srgbClr val="6897BB"/>
                </a:solidFill>
              </a:rPr>
              <a:t>0_u8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match </a:t>
            </a:r>
            <a:r>
              <a:rPr>
                <a:solidFill>
                  <a:srgbClr val="A9B7C6"/>
                </a:solidFill>
              </a:rPr>
              <a:t>re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Ok</a:t>
            </a:r>
            <a:r>
              <a:t>(i) =&gt;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{i}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 i="1">
                <a:solidFill>
                  <a:srgbClr val="9876AA"/>
                </a:solidFill>
              </a:rPr>
              <a:t>Err</a:t>
            </a:r>
            <a:r>
              <a:rPr>
                <a:solidFill>
                  <a:srgbClr val="A9B7C6"/>
                </a:solidFill>
              </a:rPr>
              <a:t>(_) =&gt;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rPr>
                <a:solidFill>
                  <a:srgbClr val="A9B7C6"/>
                </a:solidFill>
              </a:rPr>
              <a:t>(</a:t>
            </a:r>
            <a:r>
              <a:t>"it is err"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 let </a:t>
            </a:r>
            <a:r>
              <a:rPr i="1">
                <a:solidFill>
                  <a:srgbClr val="9876AA"/>
                </a:solidFill>
              </a:rPr>
              <a:t>Some</a:t>
            </a:r>
            <a:r>
              <a:t>(v) = op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{v}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t>d = Date::</a:t>
            </a:r>
            <a:r>
              <a:rPr i="1">
                <a:solidFill>
                  <a:srgbClr val="9876AA"/>
                </a:solidFill>
              </a:rPr>
              <a:t>Jan</a:t>
            </a:r>
            <a:r>
              <a:t>(</a:t>
            </a:r>
            <a:r>
              <a:rPr>
                <a:solidFill>
                  <a:srgbClr val="6897BB"/>
                </a:solidFill>
              </a:rPr>
              <a:t>1_u8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match </a:t>
            </a:r>
            <a:r>
              <a:rPr>
                <a:solidFill>
                  <a:srgbClr val="A9B7C6"/>
                </a:solidFill>
              </a:rPr>
              <a:t>d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Date::</a:t>
            </a:r>
            <a:r>
              <a:rPr i="1">
                <a:solidFill>
                  <a:srgbClr val="9876AA"/>
                </a:solidFill>
              </a:rPr>
              <a:t>Jan</a:t>
            </a:r>
            <a:r>
              <a:t>(day) =&gt;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{day}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Rust Tools: Rustup and Cargo</a:t>
            </a:r>
          </a:p>
        </p:txBody>
      </p:sp>
      <p:sp>
        <p:nvSpPr>
          <p:cNvPr id="434" name="Google Shape;243;p34"/>
          <p:cNvSpPr txBox="1"/>
          <p:nvPr/>
        </p:nvSpPr>
        <p:spPr>
          <a:xfrm>
            <a:off x="311700" y="1080124"/>
            <a:ext cx="7027199" cy="403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Rust Package Manager for Rust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cargo </a:t>
            </a:r>
            <a:r>
              <a:rPr dirty="0" err="1"/>
              <a:t>init</a:t>
            </a:r>
            <a:r>
              <a:rPr dirty="0"/>
              <a:t>, new, build, install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cargo </a:t>
            </a:r>
            <a:r>
              <a:rPr dirty="0" err="1"/>
              <a:t>fmt</a:t>
            </a:r>
            <a:endParaRPr dirty="0"/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 err="1"/>
              <a:t>cargo.toml</a:t>
            </a:r>
            <a:r>
              <a:rPr dirty="0"/>
              <a:t> </a:t>
            </a:r>
            <a:r>
              <a:rPr dirty="0" err="1"/>
              <a:t>cargo.lock</a:t>
            </a:r>
            <a:endParaRPr dirty="0"/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cargo test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workspace</a:t>
            </a:r>
            <a:endParaRPr sz="2400" dirty="0"/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 err="1"/>
              <a:t>Rustup</a:t>
            </a:r>
            <a:r>
              <a:rPr dirty="0"/>
              <a:t> Installer Tool for Rust 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 err="1"/>
              <a:t>rustup</a:t>
            </a:r>
            <a:r>
              <a:rPr dirty="0"/>
              <a:t> update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 err="1"/>
              <a:t>rustup</a:t>
            </a:r>
            <a:r>
              <a:rPr dirty="0"/>
              <a:t> toolchain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 err="1"/>
              <a:t>rustup</a:t>
            </a:r>
            <a:r>
              <a:rPr dirty="0"/>
              <a:t> show</a:t>
            </a:r>
            <a:r>
              <a:rPr lang="zh-CN" altLang="en-US" dirty="0"/>
              <a:t>（列出所有安装的工具）</a:t>
            </a:r>
            <a:endParaRPr lang="en-CA" altLang="zh-CN" dirty="0"/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en-US" altLang="zh-CN" dirty="0" err="1"/>
              <a:t>rustup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wasm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25F8EF-6A22-71D1-AB30-4D84ABFD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70" y="0"/>
            <a:ext cx="49961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5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1185624"/>
            <a:ext cx="6469809" cy="3629060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Google Shape;242;p34"/>
          <p:cNvSpPr txBox="1"/>
          <p:nvPr/>
        </p:nvSpPr>
        <p:spPr>
          <a:xfrm>
            <a:off x="311699" y="265674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822959">
              <a:defRPr sz="252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Substrate: architecture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374;p43"/>
          <p:cNvSpPr txBox="1"/>
          <p:nvPr/>
        </p:nvSpPr>
        <p:spPr>
          <a:xfrm>
            <a:off x="370875" y="2608024"/>
            <a:ext cx="7313241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442" name="Google Shape;242;p34"/>
          <p:cNvSpPr txBox="1"/>
          <p:nvPr/>
        </p:nvSpPr>
        <p:spPr>
          <a:xfrm>
            <a:off x="438699" y="392674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822959">
              <a:defRPr sz="252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Node Template: code walkthrough</a:t>
            </a:r>
          </a:p>
        </p:txBody>
      </p:sp>
      <p:sp>
        <p:nvSpPr>
          <p:cNvPr id="443" name="Google Shape;243;p34"/>
          <p:cNvSpPr txBox="1"/>
          <p:nvPr/>
        </p:nvSpPr>
        <p:spPr>
          <a:xfrm>
            <a:off x="387900" y="1317191"/>
            <a:ext cx="7027199" cy="182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500" tIns="63500" rIns="63500" bIns="63500">
            <a:spAutoFit/>
          </a:bodyPr>
          <a:lstStyle/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Client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Runtime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Pallet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83;p52"/>
          <p:cNvSpPr txBox="1">
            <a:spLocks noGrp="1"/>
          </p:cNvSpPr>
          <p:nvPr>
            <p:ph type="title"/>
          </p:nvPr>
        </p:nvSpPr>
        <p:spPr>
          <a:xfrm>
            <a:off x="311707" y="589963"/>
            <a:ext cx="8520602" cy="2052600"/>
          </a:xfrm>
          <a:prstGeom prst="rect">
            <a:avLst/>
          </a:prstGeom>
        </p:spPr>
        <p:txBody>
          <a:bodyPr/>
          <a:lstStyle/>
          <a:p>
            <a:r>
              <a:t>Reference Links</a:t>
            </a:r>
          </a:p>
        </p:txBody>
      </p:sp>
      <p:sp>
        <p:nvSpPr>
          <p:cNvPr id="448" name="Google Shape;484;p52"/>
          <p:cNvSpPr txBox="1">
            <a:spLocks noGrp="1"/>
          </p:cNvSpPr>
          <p:nvPr>
            <p:ph type="body" sz="half" idx="1"/>
          </p:nvPr>
        </p:nvSpPr>
        <p:spPr>
          <a:xfrm>
            <a:off x="311699" y="3030049"/>
            <a:ext cx="8520602" cy="1459517"/>
          </a:xfrm>
          <a:prstGeom prst="rect">
            <a:avLst/>
          </a:prstGeom>
        </p:spPr>
        <p:txBody>
          <a:bodyPr/>
          <a:lstStyle/>
          <a:p>
            <a:pPr marL="0" indent="0" defTabSz="612648">
              <a:defRPr sz="1876">
                <a:solidFill>
                  <a:srgbClr val="F1F3F2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https://doc.rust-lang.org/book/</a:t>
            </a:r>
          </a:p>
          <a:p>
            <a:pPr marL="0" indent="0" defTabSz="612648">
              <a:defRPr sz="1876">
                <a:solidFill>
                  <a:srgbClr val="F1F3F2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https://docs.substrate.io/fundamentals/architecture/</a:t>
            </a:r>
            <a:r>
              <a:t> </a:t>
            </a:r>
          </a:p>
          <a:p>
            <a:pPr marL="0" indent="0" defTabSz="612648">
              <a:defRPr sz="1876">
                <a:solidFill>
                  <a:srgbClr val="F1F3F2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/>
              </a:rPr>
              <a:t>https://docs.substrate.io/tutorials/get-started/build-local-blockchain/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Content</a:t>
            </a:r>
          </a:p>
        </p:txBody>
      </p:sp>
      <p:sp>
        <p:nvSpPr>
          <p:cNvPr id="402" name="Google Shape;243;p34"/>
          <p:cNvSpPr txBox="1"/>
          <p:nvPr/>
        </p:nvSpPr>
        <p:spPr>
          <a:xfrm>
            <a:off x="311700" y="1080124"/>
            <a:ext cx="7027199" cy="3693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Rust Basics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Types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Control Flow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Pattern Match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Exception Handling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Rust Tools</a:t>
            </a:r>
            <a:endParaRPr sz="2400"/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Substrate Code Walkthrough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Client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Runtime</a:t>
            </a:r>
          </a:p>
          <a:p>
            <a:pPr marL="914400" lvl="1" indent="-381000">
              <a:lnSpc>
                <a:spcPct val="120000"/>
              </a:lnSpc>
              <a:buClr>
                <a:srgbClr val="F1F3F2"/>
              </a:buClr>
              <a:buSzPts val="1800"/>
              <a:buFont typeface="Helvetica"/>
              <a:buChar char="○"/>
              <a:defRPr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Pallet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Rust Features</a:t>
            </a:r>
          </a:p>
        </p:txBody>
      </p:sp>
      <p:sp>
        <p:nvSpPr>
          <p:cNvPr id="405" name="Google Shape;243;p34"/>
          <p:cNvSpPr txBox="1"/>
          <p:nvPr/>
        </p:nvSpPr>
        <p:spPr>
          <a:xfrm>
            <a:off x="311700" y="1080124"/>
            <a:ext cx="7027199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500" tIns="63500" rIns="63500" bIns="63500">
            <a:spAutoFit/>
          </a:bodyPr>
          <a:lstStyle/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Memory Safety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High Speed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Strong Type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Trait-based Generics</a:t>
            </a:r>
          </a:p>
          <a:p>
            <a:pPr marL="457200" indent="-381000">
              <a:lnSpc>
                <a:spcPct val="120000"/>
              </a:lnSpc>
              <a:buClr>
                <a:srgbClr val="F1F3F2"/>
              </a:buClr>
              <a:buSzPts val="2400"/>
              <a:buFont typeface="Helvetica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Concurrency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Data Type: Integer</a:t>
            </a:r>
          </a:p>
        </p:txBody>
      </p:sp>
      <p:sp>
        <p:nvSpPr>
          <p:cNvPr id="408" name="Google Shape;243;p34"/>
          <p:cNvSpPr txBox="1"/>
          <p:nvPr/>
        </p:nvSpPr>
        <p:spPr>
          <a:xfrm>
            <a:off x="396366" y="1080124"/>
            <a:ext cx="7027200" cy="363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CC7831"/>
                </a:solidFill>
              </a:rPr>
              <a:t>fn</a:t>
            </a:r>
            <a:r>
              <a:rPr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FFC66E"/>
                </a:solidFill>
              </a:rPr>
              <a:t>main</a:t>
            </a:r>
            <a:r>
              <a:rPr dirty="0"/>
              <a:t>()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CC7831"/>
                </a:solidFill>
              </a:rPr>
              <a:t>let </a:t>
            </a:r>
            <a:r>
              <a:rPr dirty="0"/>
              <a:t>a = </a:t>
            </a:r>
            <a:r>
              <a:rPr dirty="0">
                <a:solidFill>
                  <a:srgbClr val="6897BB"/>
                </a:solidFill>
              </a:rPr>
              <a:t>0_i8</a:t>
            </a:r>
            <a:r>
              <a:rPr dirty="0">
                <a:solidFill>
                  <a:srgbClr val="CC7831"/>
                </a:solidFill>
              </a:rP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b = </a:t>
            </a:r>
            <a:r>
              <a:rPr dirty="0">
                <a:solidFill>
                  <a:srgbClr val="6897BB"/>
                </a:solidFill>
              </a:rPr>
              <a:t>0_i16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c = </a:t>
            </a:r>
            <a:r>
              <a:rPr dirty="0">
                <a:solidFill>
                  <a:srgbClr val="6897BB"/>
                </a:solidFill>
              </a:rPr>
              <a:t>0_i32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d = </a:t>
            </a:r>
            <a:r>
              <a:rPr dirty="0">
                <a:solidFill>
                  <a:srgbClr val="6897BB"/>
                </a:solidFill>
              </a:rPr>
              <a:t>0_i64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e = </a:t>
            </a:r>
            <a:r>
              <a:rPr dirty="0">
                <a:solidFill>
                  <a:srgbClr val="6897BB"/>
                </a:solidFill>
              </a:rPr>
              <a:t>0_i128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f = </a:t>
            </a:r>
            <a:r>
              <a:rPr dirty="0">
                <a:solidFill>
                  <a:srgbClr val="6897BB"/>
                </a:solidFill>
              </a:rPr>
              <a:t>0_u8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g = </a:t>
            </a:r>
            <a:r>
              <a:rPr dirty="0">
                <a:solidFill>
                  <a:srgbClr val="6897BB"/>
                </a:solidFill>
              </a:rPr>
              <a:t>0_u16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h = </a:t>
            </a:r>
            <a:r>
              <a:rPr dirty="0">
                <a:solidFill>
                  <a:srgbClr val="6897BB"/>
                </a:solidFill>
              </a:rPr>
              <a:t>0_u32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 err="1">
                <a:solidFill>
                  <a:srgbClr val="A9B7C6"/>
                </a:solidFill>
              </a:rPr>
              <a:t>i</a:t>
            </a:r>
            <a:r>
              <a:rPr dirty="0">
                <a:solidFill>
                  <a:srgbClr val="A9B7C6"/>
                </a:solidFill>
              </a:rPr>
              <a:t> = </a:t>
            </a:r>
            <a:r>
              <a:rPr dirty="0">
                <a:solidFill>
                  <a:srgbClr val="6897BB"/>
                </a:solidFill>
              </a:rPr>
              <a:t>0_u64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j = </a:t>
            </a:r>
            <a:r>
              <a:rPr dirty="0">
                <a:solidFill>
                  <a:srgbClr val="6897BB"/>
                </a:solidFill>
              </a:rPr>
              <a:t>0_u128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k = </a:t>
            </a:r>
            <a:r>
              <a:rPr dirty="0">
                <a:solidFill>
                  <a:srgbClr val="6897BB"/>
                </a:solidFill>
              </a:rPr>
              <a:t>0_isize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let </a:t>
            </a:r>
            <a:r>
              <a:rPr dirty="0">
                <a:solidFill>
                  <a:srgbClr val="A9B7C6"/>
                </a:solidFill>
              </a:rPr>
              <a:t>l = </a:t>
            </a:r>
            <a:r>
              <a:rPr dirty="0">
                <a:solidFill>
                  <a:srgbClr val="6897BB"/>
                </a:solidFill>
              </a:rPr>
              <a:t>0_usize</a:t>
            </a:r>
            <a:r>
              <a:rPr dirty="0"/>
              <a:t>;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Data Type: Float, Boolean, Char, Tuple and Array</a:t>
            </a:r>
          </a:p>
        </p:txBody>
      </p:sp>
      <p:sp>
        <p:nvSpPr>
          <p:cNvPr id="411" name="Google Shape;243;p34"/>
          <p:cNvSpPr txBox="1"/>
          <p:nvPr/>
        </p:nvSpPr>
        <p:spPr>
          <a:xfrm>
            <a:off x="396366" y="1080124"/>
            <a:ext cx="7027200" cy="302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300">
                <a:solidFill>
                  <a:srgbClr val="6897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rPr>
                <a:solidFill>
                  <a:srgbClr val="A9B7C6"/>
                </a:solidFill>
              </a:rPr>
              <a:t>a = </a:t>
            </a:r>
            <a:r>
              <a:t>0.0_f32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b = </a:t>
            </a:r>
            <a:r>
              <a:rPr>
                <a:solidFill>
                  <a:srgbClr val="6897BB"/>
                </a:solidFill>
              </a:rPr>
              <a:t>0.0_f64</a:t>
            </a:r>
            <a: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c = </a:t>
            </a:r>
            <a:r>
              <a:t>true;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d = </a:t>
            </a:r>
            <a:r>
              <a:t>false;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e = </a:t>
            </a:r>
            <a:r>
              <a:rPr>
                <a:solidFill>
                  <a:srgbClr val="6A8759"/>
                </a:solidFill>
              </a:rPr>
              <a:t>'a'</a:t>
            </a:r>
            <a: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f = (</a:t>
            </a:r>
            <a:r>
              <a:rPr>
                <a:solidFill>
                  <a:srgbClr val="6897BB"/>
                </a:solidFill>
              </a:rPr>
              <a:t>0_i32</a:t>
            </a:r>
            <a:r>
              <a:t>, </a:t>
            </a:r>
            <a:r>
              <a:rPr>
                <a:solidFill>
                  <a:srgbClr val="6897BB"/>
                </a:solidFill>
              </a:rPr>
              <a:t>0.0_f32</a:t>
            </a:r>
            <a:r>
              <a:t>, true, </a:t>
            </a:r>
            <a:r>
              <a:rPr>
                <a:solidFill>
                  <a:srgbClr val="6A8759"/>
                </a:solidFill>
              </a:rPr>
              <a:t>‘a'</a:t>
            </a:r>
            <a:r>
              <a:rPr>
                <a:solidFill>
                  <a:srgbClr val="A9B7C6"/>
                </a:solidFill>
              </a:rPr>
              <a:t>)</a:t>
            </a:r>
            <a: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let </a:t>
            </a:r>
            <a:r>
              <a:rPr>
                <a:solidFill>
                  <a:srgbClr val="A9B7C6"/>
                </a:solidFill>
              </a:rPr>
              <a:t>g = [</a:t>
            </a:r>
            <a:r>
              <a:rPr>
                <a:solidFill>
                  <a:srgbClr val="6897BB"/>
                </a:solidFill>
              </a:rPr>
              <a:t>0</a:t>
            </a:r>
            <a:r>
              <a:t>, </a:t>
            </a:r>
            <a:r>
              <a:rPr>
                <a:solidFill>
                  <a:srgbClr val="6897BB"/>
                </a:solidFill>
              </a:rPr>
              <a:t>1</a:t>
            </a:r>
            <a: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]</a:t>
            </a:r>
            <a:r>
              <a:t>;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Data Type: Enum, Struct</a:t>
            </a:r>
          </a:p>
        </p:txBody>
      </p:sp>
      <p:sp>
        <p:nvSpPr>
          <p:cNvPr id="414" name="Google Shape;243;p34"/>
          <p:cNvSpPr txBox="1"/>
          <p:nvPr/>
        </p:nvSpPr>
        <p:spPr>
          <a:xfrm>
            <a:off x="396366" y="1080124"/>
            <a:ext cx="7027200" cy="42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enum </a:t>
            </a:r>
            <a:r>
              <a:t>Month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Jan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Feb</a:t>
            </a:r>
            <a: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Mar</a:t>
            </a:r>
            <a:r>
              <a:t>,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struct </a:t>
            </a:r>
            <a:r>
              <a:t>Person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name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A9B7C6"/>
                </a:solidFill>
              </a:rPr>
              <a:t>: </a:t>
            </a:r>
            <a:r>
              <a:t>u8,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rPr>
                <a:solidFill>
                  <a:srgbClr val="9876AA"/>
                </a:solidFill>
              </a:rPr>
              <a:t>address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t>month = Month::</a:t>
            </a:r>
            <a:r>
              <a:rPr i="1">
                <a:solidFill>
                  <a:srgbClr val="9876AA"/>
                </a:solidFill>
              </a:rPr>
              <a:t>Jan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let </a:t>
            </a:r>
            <a:r>
              <a:t>person = Person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name</a:t>
            </a:r>
            <a:r>
              <a:t>: String::</a:t>
            </a:r>
            <a:r>
              <a:rPr i="1">
                <a:solidFill>
                  <a:srgbClr val="FFC66E"/>
                </a:solidFill>
              </a:rPr>
              <a:t>from</a:t>
            </a:r>
            <a:r>
              <a:t>(</a:t>
            </a:r>
            <a:r>
              <a:rPr>
                <a:solidFill>
                  <a:srgbClr val="6A8759"/>
                </a:solidFill>
              </a:rPr>
              <a:t>"Name"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16</a:t>
            </a:r>
            <a:r>
              <a:t>,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>
                <a:solidFill>
                  <a:srgbClr val="9876AA"/>
                </a:solidFill>
              </a:rPr>
              <a:t>address</a:t>
            </a:r>
            <a:r>
              <a:t>: String::</a:t>
            </a:r>
            <a:r>
              <a:rPr i="1">
                <a:solidFill>
                  <a:srgbClr val="FFC66E"/>
                </a:solidFill>
              </a:rPr>
              <a:t>from</a:t>
            </a:r>
            <a:r>
              <a:t>(</a:t>
            </a:r>
            <a:r>
              <a:rPr>
                <a:solidFill>
                  <a:srgbClr val="6A8759"/>
                </a:solidFill>
              </a:rPr>
              <a:t>"Address"</a:t>
            </a:r>
            <a:r>
              <a:t>)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r>
              <a:t>;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dirty="0"/>
              <a:t>Data Type: String, &amp;str, slices</a:t>
            </a:r>
          </a:p>
        </p:txBody>
      </p:sp>
      <p:sp>
        <p:nvSpPr>
          <p:cNvPr id="417" name="Google Shape;243;p34"/>
          <p:cNvSpPr txBox="1"/>
          <p:nvPr/>
        </p:nvSpPr>
        <p:spPr>
          <a:xfrm>
            <a:off x="396366" y="1080124"/>
            <a:ext cx="7027200" cy="166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CC7831"/>
                </a:solidFill>
              </a:rPr>
              <a:t>fn</a:t>
            </a:r>
            <a:r>
              <a:rPr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FFC66E"/>
                </a:solidFill>
              </a:rPr>
              <a:t>main</a:t>
            </a:r>
            <a:r>
              <a:rPr dirty="0"/>
              <a:t>() {</a:t>
            </a:r>
          </a:p>
          <a:p>
            <a:pPr defTabSz="457200">
              <a:def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CC7831"/>
                </a:solidFill>
              </a:rPr>
              <a:t>let </a:t>
            </a:r>
            <a:r>
              <a:rPr dirty="0"/>
              <a:t>name_1 = String::</a:t>
            </a:r>
            <a:r>
              <a:rPr i="1" dirty="0">
                <a:solidFill>
                  <a:srgbClr val="FFC66E"/>
                </a:solidFill>
              </a:rPr>
              <a:t>from</a:t>
            </a:r>
            <a:r>
              <a:rPr dirty="0"/>
              <a:t>(</a:t>
            </a:r>
            <a:r>
              <a:rPr dirty="0">
                <a:solidFill>
                  <a:srgbClr val="6A8759"/>
                </a:solidFill>
              </a:rPr>
              <a:t>"name"</a:t>
            </a:r>
            <a:r>
              <a:rPr dirty="0"/>
              <a:t>)</a:t>
            </a:r>
            <a:r>
              <a:rPr dirty="0">
                <a:solidFill>
                  <a:srgbClr val="CC7831"/>
                </a:solidFill>
              </a:rPr>
              <a:t>;</a:t>
            </a:r>
          </a:p>
          <a:p>
            <a:pPr defTabSz="457200">
              <a:def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C7831"/>
                </a:solidFill>
              </a:rPr>
              <a:t>    let </a:t>
            </a:r>
            <a:r>
              <a:rPr dirty="0"/>
              <a:t>name_2 = </a:t>
            </a:r>
            <a:r>
              <a:rPr dirty="0">
                <a:solidFill>
                  <a:srgbClr val="6A8759"/>
                </a:solidFill>
              </a:rPr>
              <a:t>"name"</a:t>
            </a:r>
            <a:r>
              <a:rPr dirty="0">
                <a:solidFill>
                  <a:srgbClr val="CC7831"/>
                </a:solidFill>
              </a:rPr>
              <a:t>;</a:t>
            </a:r>
          </a:p>
          <a:p>
            <a:pPr defTabSz="457200">
              <a:def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C7831"/>
                </a:solidFill>
              </a:rPr>
              <a:t>    let </a:t>
            </a:r>
            <a:r>
              <a:rPr dirty="0"/>
              <a:t>name_3 = &amp;name_1[</a:t>
            </a:r>
            <a:r>
              <a:rPr dirty="0">
                <a:solidFill>
                  <a:srgbClr val="6897BB"/>
                </a:solidFill>
              </a:rPr>
              <a:t>0</a:t>
            </a:r>
            <a:r>
              <a:rPr dirty="0"/>
              <a:t>..</a:t>
            </a:r>
            <a:r>
              <a:rPr dirty="0">
                <a:solidFill>
                  <a:srgbClr val="6897BB"/>
                </a:solidFill>
              </a:rPr>
              <a:t>3</a:t>
            </a:r>
            <a:r>
              <a:rPr dirty="0"/>
              <a:t>]</a:t>
            </a:r>
            <a:r>
              <a:rPr dirty="0">
                <a:solidFill>
                  <a:srgbClr val="CC7831"/>
                </a:solidFill>
              </a:rPr>
              <a:t>;</a:t>
            </a:r>
          </a:p>
          <a:p>
            <a:pPr defTabSz="457200">
              <a:def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Flow of Control: if/else, loop, for</a:t>
            </a:r>
          </a:p>
        </p:txBody>
      </p:sp>
      <p:sp>
        <p:nvSpPr>
          <p:cNvPr id="420" name="Google Shape;243;p34"/>
          <p:cNvSpPr txBox="1"/>
          <p:nvPr/>
        </p:nvSpPr>
        <p:spPr>
          <a:xfrm>
            <a:off x="396366" y="1080124"/>
            <a:ext cx="7027200" cy="470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let mut </a:t>
            </a:r>
            <a:r>
              <a:rPr>
                <a:solidFill>
                  <a:srgbClr val="A9B7C6"/>
                </a:solidFill>
              </a:rPr>
              <a:t>i = </a:t>
            </a:r>
            <a:r>
              <a:rPr>
                <a:solidFill>
                  <a:srgbClr val="6897BB"/>
                </a:solidFill>
              </a:rPr>
              <a:t>0</a:t>
            </a:r>
            <a: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</a:t>
            </a:r>
            <a:r>
              <a:rPr>
                <a:solidFill>
                  <a:srgbClr val="A9B7C6"/>
                </a:solidFill>
              </a:rPr>
              <a:t>i &gt; </a:t>
            </a:r>
            <a:r>
              <a:rPr>
                <a:solidFill>
                  <a:srgbClr val="6897BB"/>
                </a:solidFill>
              </a:rPr>
              <a:t>0 </a:t>
            </a:r>
            <a:r>
              <a:rPr>
                <a:solidFill>
                  <a:srgbClr val="A9B7C6"/>
                </a:solidFill>
              </a:rPr>
              <a:t>{</a:t>
            </a:r>
          </a:p>
          <a:p>
            <a:pPr defTabSz="457200">
              <a:defRPr sz="1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rPr>
                <a:solidFill>
                  <a:srgbClr val="A9B7C6"/>
                </a:solidFill>
              </a:rPr>
              <a:t>(</a:t>
            </a:r>
            <a:r>
              <a:t>"</a:t>
            </a:r>
            <a:r>
              <a:rPr>
                <a:solidFill>
                  <a:srgbClr val="CC7831"/>
                </a:solidFill>
              </a:rPr>
              <a:t>{i}</a:t>
            </a:r>
            <a:r>
              <a:t> is positive"</a:t>
            </a:r>
            <a:r>
              <a:rPr>
                <a:solidFill>
                  <a:srgbClr val="A9B7C6"/>
                </a:solidFill>
              </a:rPr>
              <a:t>)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</a:t>
            </a:r>
            <a:r>
              <a:rPr>
                <a:solidFill>
                  <a:srgbClr val="CC7831"/>
                </a:solidFill>
              </a:rPr>
              <a:t>else </a:t>
            </a:r>
            <a:r>
              <a:t>{</a:t>
            </a:r>
          </a:p>
          <a:p>
            <a:pPr defTabSz="457200">
              <a:defRPr sz="1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rPr>
                <a:solidFill>
                  <a:srgbClr val="A9B7C6"/>
                </a:solidFill>
              </a:rPr>
              <a:t>(</a:t>
            </a:r>
            <a:r>
              <a:t>"</a:t>
            </a:r>
            <a:r>
              <a:rPr>
                <a:solidFill>
                  <a:srgbClr val="CC7831"/>
                </a:solidFill>
              </a:rPr>
              <a:t>{i}</a:t>
            </a:r>
            <a:r>
              <a:t> is negative"</a:t>
            </a:r>
            <a:r>
              <a:rPr>
                <a:solidFill>
                  <a:srgbClr val="A9B7C6"/>
                </a:solidFill>
              </a:rPr>
              <a:t>)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loop </a:t>
            </a:r>
            <a:r>
              <a:rPr>
                <a:solidFill>
                  <a:srgbClr val="A9B7C6"/>
                </a:solidFill>
              </a:rPr>
              <a:t>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 +=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if </a:t>
            </a:r>
            <a:r>
              <a:rPr>
                <a:solidFill>
                  <a:srgbClr val="A9B7C6"/>
                </a:solidFill>
              </a:rPr>
              <a:t>i &gt; </a:t>
            </a:r>
            <a:r>
              <a:rPr>
                <a:solidFill>
                  <a:srgbClr val="6897BB"/>
                </a:solidFill>
              </a:rPr>
              <a:t>10 </a:t>
            </a:r>
            <a:r>
              <a:rPr>
                <a:solidFill>
                  <a:srgbClr val="A9B7C6"/>
                </a:solidFill>
              </a:rPr>
              <a:t>{</a:t>
            </a:r>
            <a:r>
              <a:t>break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i &lt; </a:t>
            </a:r>
            <a:r>
              <a:rPr>
                <a:solidFill>
                  <a:srgbClr val="6897BB"/>
                </a:solidFill>
              </a:rPr>
              <a:t>20 </a:t>
            </a:r>
            <a:r>
              <a:rPr>
                <a:solidFill>
                  <a:srgbClr val="A9B7C6"/>
                </a:solidFill>
              </a:rPr>
              <a:t>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"i is </a:t>
            </a:r>
            <a:r>
              <a:rPr>
                <a:solidFill>
                  <a:srgbClr val="CC7831"/>
                </a:solidFill>
              </a:rPr>
              <a:t>{i}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i += </a:t>
            </a:r>
            <a:r>
              <a:rPr>
                <a:solidFill>
                  <a:srgbClr val="6897BB"/>
                </a:solidFill>
              </a:rPr>
              <a:t>1</a:t>
            </a:r>
            <a: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j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>
                <a:solidFill>
                  <a:srgbClr val="6897BB"/>
                </a:solidFill>
              </a:rPr>
              <a:t>0</a:t>
            </a:r>
            <a:r>
              <a:t>..</a:t>
            </a:r>
            <a:r>
              <a:rPr>
                <a:solidFill>
                  <a:srgbClr val="6897BB"/>
                </a:solidFill>
              </a:rPr>
              <a:t>10 </a:t>
            </a:r>
            <a:r>
              <a:t>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"j is </a:t>
            </a:r>
            <a:r>
              <a:rPr>
                <a:solidFill>
                  <a:srgbClr val="CC7831"/>
                </a:solidFill>
              </a:rPr>
              <a:t>{j}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j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>
                <a:solidFill>
                  <a:srgbClr val="4DADE5"/>
                </a:solidFill>
              </a:rPr>
              <a:t>vec!</a:t>
            </a:r>
            <a:r>
              <a:t>[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t>].</a:t>
            </a:r>
            <a:r>
              <a:rPr>
                <a:solidFill>
                  <a:srgbClr val="FFC66E"/>
                </a:solidFill>
              </a:rPr>
              <a:t>iter</a:t>
            </a:r>
            <a:r>
              <a:t>() {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4DADE5"/>
                </a:solidFill>
              </a:rPr>
              <a:t>println!</a:t>
            </a:r>
            <a:r>
              <a:t>(</a:t>
            </a:r>
            <a:r>
              <a:rPr>
                <a:solidFill>
                  <a:srgbClr val="6A8759"/>
                </a:solidFill>
              </a:rPr>
              <a:t>"j is </a:t>
            </a:r>
            <a:r>
              <a:rPr>
                <a:solidFill>
                  <a:srgbClr val="CC7831"/>
                </a:solidFill>
              </a:rPr>
              <a:t>{j}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</a:p>
          <a:p>
            <a:pPr defTabSz="457200">
              <a:defRPr sz="1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242;p34"/>
          <p:cNvSpPr txBox="1">
            <a:spLocks noGrp="1"/>
          </p:cNvSpPr>
          <p:nvPr>
            <p:ph type="title"/>
          </p:nvPr>
        </p:nvSpPr>
        <p:spPr>
          <a:xfrm>
            <a:off x="311699" y="265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Exception Handling: Option</a:t>
            </a:r>
          </a:p>
        </p:txBody>
      </p:sp>
      <p:sp>
        <p:nvSpPr>
          <p:cNvPr id="423" name="Google Shape;243;p34"/>
          <p:cNvSpPr txBox="1"/>
          <p:nvPr/>
        </p:nvSpPr>
        <p:spPr>
          <a:xfrm>
            <a:off x="370966" y="2019924"/>
            <a:ext cx="7027200" cy="302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get_value</a:t>
            </a:r>
            <a:r>
              <a:t>() -&gt; Option&lt;String&gt; {</a:t>
            </a:r>
          </a:p>
          <a:p>
            <a:pPr defTabSz="457200">
              <a:defRPr sz="1300" i="1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A9B7C6"/>
                </a:solidFill>
              </a:rPr>
              <a:t>    </a:t>
            </a:r>
            <a:r>
              <a:t>None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fn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() {</a:t>
            </a:r>
          </a:p>
          <a:p>
            <a:pPr defTabSz="457200">
              <a:defRPr sz="13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let </a:t>
            </a:r>
            <a:r>
              <a:rPr>
                <a:solidFill>
                  <a:srgbClr val="A9B7C6"/>
                </a:solidFill>
              </a:rPr>
              <a:t>a = </a:t>
            </a:r>
            <a:r>
              <a:t>get_value</a:t>
            </a:r>
            <a:r>
              <a:rPr>
                <a:solidFill>
                  <a:srgbClr val="A9B7C6"/>
                </a:solidFill>
              </a:rPr>
              <a:t>()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match </a:t>
            </a:r>
            <a:r>
              <a:rPr>
                <a:solidFill>
                  <a:srgbClr val="A9B7C6"/>
                </a:solidFill>
              </a:rPr>
              <a:t>a {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Some</a:t>
            </a:r>
            <a:r>
              <a:t>(s) =&gt; {}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None </a:t>
            </a:r>
            <a:r>
              <a:rPr>
                <a:solidFill>
                  <a:srgbClr val="A9B7C6"/>
                </a:solidFill>
              </a:rPr>
              <a:t>=&gt; {}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424" name="In C, how to deal with nil"/>
          <p:cNvSpPr txBox="1"/>
          <p:nvPr/>
        </p:nvSpPr>
        <p:spPr>
          <a:xfrm>
            <a:off x="538900" y="1185624"/>
            <a:ext cx="193985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 C, how to deal with nil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arity Dark Theme">
  <a:themeElements>
    <a:clrScheme name="Parity Dark Theme">
      <a:dk1>
        <a:srgbClr val="282828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Parity Dark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rity Dark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ity Dark Theme">
  <a:themeElements>
    <a:clrScheme name="Parity Dark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Parity Dark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rity Dark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930</Words>
  <Application>Microsoft Macintosh PowerPoint</Application>
  <PresentationFormat>On-screen Show (16:9)</PresentationFormat>
  <Paragraphs>181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</vt:lpstr>
      <vt:lpstr>Helvetica</vt:lpstr>
      <vt:lpstr>Roboto</vt:lpstr>
      <vt:lpstr>Roboto Light</vt:lpstr>
      <vt:lpstr>Roboto Medium</vt:lpstr>
      <vt:lpstr>Parity Dark Theme</vt:lpstr>
      <vt:lpstr>Lesson 3: Basics of Rust</vt:lpstr>
      <vt:lpstr>Content</vt:lpstr>
      <vt:lpstr>Rust Features</vt:lpstr>
      <vt:lpstr>Data Type: Integer</vt:lpstr>
      <vt:lpstr>Data Type: Float, Boolean, Char, Tuple and Array</vt:lpstr>
      <vt:lpstr>Data Type: Enum, Struct</vt:lpstr>
      <vt:lpstr>Data Type: String, &amp;str, slices</vt:lpstr>
      <vt:lpstr>Flow of Control: if/else, loop, for</vt:lpstr>
      <vt:lpstr>Exception Handling: Option</vt:lpstr>
      <vt:lpstr>Exception Handling: Result</vt:lpstr>
      <vt:lpstr>Pattern Match</vt:lpstr>
      <vt:lpstr>Rust Tools: Rustup and Cargo</vt:lpstr>
      <vt:lpstr>PowerPoint Presentation</vt:lpstr>
      <vt:lpstr>PowerPoint Presentation</vt:lpstr>
      <vt:lpstr>PowerPoint Presentation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Basics of Rust</dc:title>
  <cp:lastModifiedBy>chaohua</cp:lastModifiedBy>
  <cp:revision>6</cp:revision>
  <dcterms:modified xsi:type="dcterms:W3CDTF">2023-08-22T13:46:36Z</dcterms:modified>
</cp:coreProperties>
</file>