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edium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edium-regular.fntdata"/><Relationship Id="rId16" Type="http://schemas.openxmlformats.org/officeDocument/2006/relationships/slide" Target="slides/slide11.xml"/><Relationship Id="rId19" Type="http://schemas.openxmlformats.org/officeDocument/2006/relationships/font" Target="fonts/RobotoMedium-italic.fntdata"/><Relationship Id="rId18" Type="http://schemas.openxmlformats.org/officeDocument/2006/relationships/font" Target="fonts/Robot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a895a685c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a895a685c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if let 接收一个pattern 模式，和一个表达式，用等号分割，和match是一样的，知识表达式在match的后面，模式在第一个分支而已。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但是会失去完备性检查，根据实际情况来定哪种形式更好。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736e43ed88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36e43ed8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a895a685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a895a685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a895a685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a895a685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895a685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895a685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a895a685c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a895a685c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a895a685c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a895a685c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如果有分支/场景没有覆盖到，会编译错误，比如option如果只匹配了Some，而没有匹配none，就会报错误。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下划线 通常放在最后，用来作为默认的或者说是代码所不关心的流程，要谨慎使用，不然会容易产生bug。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895a685c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895a685c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1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7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0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2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0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bstrate.dev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kaichao@parity.i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.rust-lang.org/std/option/enum.Option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.rust-lang.org/std/result/enum.Result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idx="3" type="ctrTitle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https://substrate.io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37410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Rust 枚举和模式匹配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特例 if let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8" name="Google Shape;978;p38"/>
          <p:cNvSpPr txBox="1"/>
          <p:nvPr>
            <p:ph idx="4294967295" type="body"/>
          </p:nvPr>
        </p:nvSpPr>
        <p:spPr>
          <a:xfrm>
            <a:off x="360725" y="1197600"/>
            <a:ext cx="4637100" cy="394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只关心一个分支时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失去了完备性检查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979" name="Google Shape;979;p38"/>
          <p:cNvSpPr txBox="1"/>
          <p:nvPr>
            <p:ph idx="4294967295" type="body"/>
          </p:nvPr>
        </p:nvSpPr>
        <p:spPr>
          <a:xfrm>
            <a:off x="4388225" y="1197600"/>
            <a:ext cx="4637100" cy="288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en" sz="1800">
                <a:solidFill>
                  <a:srgbClr val="FFFFFF"/>
                </a:solidFill>
              </a:rPr>
              <a:t> some_u8_value = Some(3u8);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match</a:t>
            </a:r>
            <a:r>
              <a:rPr lang="en" sz="1800">
                <a:solidFill>
                  <a:srgbClr val="FFFFFF"/>
                </a:solidFill>
              </a:rPr>
              <a:t> some_u8_value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Some(3) =&gt; println!("three"),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_ =&gt; (),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if let</a:t>
            </a:r>
            <a:r>
              <a:rPr lang="en" sz="1800">
                <a:solidFill>
                  <a:srgbClr val="FFFFFF"/>
                </a:solidFill>
              </a:rPr>
              <a:t> Some(3) = some_u8_value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println!("three");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9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985" name="Google Shape;985;p39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官网文档：</a:t>
            </a:r>
            <a:r>
              <a:rPr lang="en" sz="2400">
                <a:solidFill>
                  <a:srgbClr val="F1F3F2"/>
                </a:solidFill>
              </a:rPr>
              <a:t>substrate.</a:t>
            </a:r>
            <a:r>
              <a:rPr lang="en" sz="2400">
                <a:solidFill>
                  <a:srgbClr val="F1F3F2"/>
                </a:solidFill>
              </a:rPr>
              <a:t>io</a:t>
            </a:r>
            <a:br>
              <a:rPr lang="en" sz="2400">
                <a:solidFill>
                  <a:srgbClr val="F1F3F2"/>
                </a:solidFill>
              </a:rPr>
            </a:br>
            <a:r>
              <a:rPr lang="en" sz="2400">
                <a:solidFill>
                  <a:srgbClr val="F1F3F2"/>
                </a:solidFill>
              </a:rPr>
              <a:t>                 </a:t>
            </a:r>
            <a:r>
              <a:rPr lang="en" sz="2400">
                <a:solidFill>
                  <a:srgbClr val="F1F3F2"/>
                </a:solidFill>
              </a:rPr>
              <a:t>知乎专栏：parity.link/zhihu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986" name="Google Shape;986;p39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</a:t>
            </a:r>
            <a:r>
              <a:rPr lang="en" sz="2400">
                <a:solidFill>
                  <a:srgbClr val="F1F3F2"/>
                </a:solidFill>
              </a:rPr>
              <a:t>    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indent="45720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Twitter/Wechat: kaichaosun</a:t>
            </a:r>
            <a:endParaRPr sz="18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                                              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枚举数据类型简介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200"/>
              <a:buFont typeface="Roboto"/>
              <a:buChar char="○"/>
            </a:pPr>
            <a:r>
              <a:rPr lang="en" sz="22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Option</a:t>
            </a:r>
            <a:endParaRPr sz="22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200"/>
              <a:buFont typeface="Roboto"/>
              <a:buChar char="○"/>
            </a:pPr>
            <a:r>
              <a:rPr lang="en" sz="22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endParaRPr sz="22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模式匹配的使用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枚举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31"/>
          <p:cNvSpPr txBox="1"/>
          <p:nvPr>
            <p:ph idx="4294967295" type="body"/>
          </p:nvPr>
        </p:nvSpPr>
        <p:spPr>
          <a:xfrm>
            <a:off x="311700" y="1200150"/>
            <a:ext cx="63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枚举也是一种</a:t>
            </a:r>
            <a:r>
              <a:rPr lang="en">
                <a:solidFill>
                  <a:srgbClr val="FE1864"/>
                </a:solidFill>
              </a:rPr>
              <a:t>数据类型</a:t>
            </a:r>
            <a:r>
              <a:rPr lang="en">
                <a:solidFill>
                  <a:srgbClr val="FFFFFF"/>
                </a:solidFill>
              </a:rPr>
              <a:t>，可以用来表示多个</a:t>
            </a:r>
            <a:r>
              <a:rPr lang="en">
                <a:solidFill>
                  <a:srgbClr val="FE1864"/>
                </a:solidFill>
              </a:rPr>
              <a:t>变体</a:t>
            </a:r>
            <a:r>
              <a:rPr lang="en">
                <a:solidFill>
                  <a:srgbClr val="FFFFFF"/>
                </a:solidFill>
              </a:rPr>
              <a:t>（同一类型的多种可能性），例如</a:t>
            </a:r>
            <a:endParaRPr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交通信号灯，可以红色、绿色或者黄色，但是不可能同时显示两种颜色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IP 地址使用的可能是 IPv4 协议，也可能是 IPv6 协议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枚举的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定义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3" name="Google Shape;933;p32"/>
          <p:cNvSpPr txBox="1"/>
          <p:nvPr>
            <p:ph idx="4294967295" type="body"/>
          </p:nvPr>
        </p:nvSpPr>
        <p:spPr>
          <a:xfrm>
            <a:off x="348600" y="1064150"/>
            <a:ext cx="8446800" cy="394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enum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TrafficLight</a:t>
            </a:r>
            <a:r>
              <a:rPr lang="en" sz="1800">
                <a:solidFill>
                  <a:srgbClr val="FFFFFF"/>
                </a:solidFill>
              </a:rPr>
              <a:t>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Red,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Green,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Yellow,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en" sz="1800">
                <a:solidFill>
                  <a:srgbClr val="FFFFFF"/>
                </a:solidFill>
              </a:rPr>
              <a:t> yellow =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TrafficLight::Yellow</a:t>
            </a:r>
            <a:r>
              <a:rPr lang="en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34" name="Google Shape;934;p32"/>
          <p:cNvSpPr txBox="1"/>
          <p:nvPr>
            <p:ph idx="4294967295" type="body"/>
          </p:nvPr>
        </p:nvSpPr>
        <p:spPr>
          <a:xfrm>
            <a:off x="4015325" y="1064150"/>
            <a:ext cx="6048600" cy="394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enum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IpAddr</a:t>
            </a:r>
            <a:r>
              <a:rPr lang="en" sz="1800">
                <a:solidFill>
                  <a:srgbClr val="FFFFFF"/>
                </a:solidFill>
              </a:rPr>
              <a:t>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	V4(String),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	V6(String),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en" sz="1800">
                <a:solidFill>
                  <a:srgbClr val="FFFFFF"/>
                </a:solidFill>
              </a:rPr>
              <a:t> home =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IpAddr::V4</a:t>
            </a:r>
            <a:r>
              <a:rPr lang="en" sz="1800">
                <a:solidFill>
                  <a:srgbClr val="FFFFFF"/>
                </a:solidFill>
              </a:rPr>
              <a:t>(String::from("127.0.0.1"));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35" name="Google Shape;935;p32"/>
          <p:cNvSpPr txBox="1"/>
          <p:nvPr>
            <p:ph idx="4294967295" type="body"/>
          </p:nvPr>
        </p:nvSpPr>
        <p:spPr>
          <a:xfrm>
            <a:off x="348600" y="3526675"/>
            <a:ext cx="7791600" cy="1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变体可以包任意类型的数据，如字符串、数值、结构体、其它的枚举等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也可以对枚举定义方法，实现 trait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为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枚举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定义方法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1" name="Google Shape;941;p33"/>
          <p:cNvSpPr txBox="1"/>
          <p:nvPr>
            <p:ph idx="4294967295" type="body"/>
          </p:nvPr>
        </p:nvSpPr>
        <p:spPr>
          <a:xfrm>
            <a:off x="348600" y="1270375"/>
            <a:ext cx="8446800" cy="292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枚举：Option&lt;T&gt;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7" name="Google Shape;947;p34"/>
          <p:cNvSpPr txBox="1"/>
          <p:nvPr>
            <p:ph idx="4294967295" type="body"/>
          </p:nvPr>
        </p:nvSpPr>
        <p:spPr>
          <a:xfrm>
            <a:off x="348600" y="1112675"/>
            <a:ext cx="4637100" cy="394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Option 是最常见的一种</a:t>
            </a:r>
            <a:r>
              <a:rPr lang="en">
                <a:solidFill>
                  <a:srgbClr val="FE1864"/>
                </a:solidFill>
              </a:rPr>
              <a:t>异常处理</a:t>
            </a:r>
            <a:r>
              <a:rPr lang="en">
                <a:solidFill>
                  <a:srgbClr val="FFFFFF"/>
                </a:solidFill>
              </a:rPr>
              <a:t>机制，它表示两种可能的场景：</a:t>
            </a:r>
            <a:endParaRPr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存在某种类型的值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不存在有效的该类型值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48" name="Google Shape;948;p34"/>
          <p:cNvSpPr txBox="1"/>
          <p:nvPr>
            <p:ph idx="4294967295" type="body"/>
          </p:nvPr>
        </p:nvSpPr>
        <p:spPr>
          <a:xfrm>
            <a:off x="6159275" y="661775"/>
            <a:ext cx="2490000" cy="175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enum</a:t>
            </a:r>
            <a:r>
              <a:rPr lang="en" sz="1800">
                <a:solidFill>
                  <a:srgbClr val="FFFFFF"/>
                </a:solidFill>
              </a:rPr>
              <a:t> Option&lt;T&gt;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	Some(T),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None,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9" name="Google Shape;949;p34"/>
          <p:cNvSpPr txBox="1"/>
          <p:nvPr>
            <p:ph idx="4294967295" type="body"/>
          </p:nvPr>
        </p:nvSpPr>
        <p:spPr>
          <a:xfrm>
            <a:off x="6214600" y="2153750"/>
            <a:ext cx="2490000" cy="215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以 u8 为例</a:t>
            </a:r>
            <a:r>
              <a:rPr lang="en" sz="1800">
                <a:solidFill>
                  <a:srgbClr val="FFFFFF"/>
                </a:solidFill>
              </a:rPr>
              <a:t>：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enum</a:t>
            </a:r>
            <a:r>
              <a:rPr lang="en" sz="1800">
                <a:solidFill>
                  <a:srgbClr val="FFFFFF"/>
                </a:solidFill>
              </a:rPr>
              <a:t> Option_u8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	Some(u8),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None,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50" name="Google Shape;950;p34"/>
          <p:cNvSpPr txBox="1"/>
          <p:nvPr>
            <p:ph idx="4294967295" type="body"/>
          </p:nvPr>
        </p:nvSpPr>
        <p:spPr>
          <a:xfrm>
            <a:off x="348600" y="3623725"/>
            <a:ext cx="7791600" cy="1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Option 定义的方法有 is_some, map, map_or, unwrap …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https://doc.rust-lang.org/std/option/enum.Option.html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枚举：Result&lt;T, E&gt;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6" name="Google Shape;956;p35"/>
          <p:cNvSpPr txBox="1"/>
          <p:nvPr>
            <p:ph idx="4294967295" type="body"/>
          </p:nvPr>
        </p:nvSpPr>
        <p:spPr>
          <a:xfrm>
            <a:off x="348600" y="1112675"/>
            <a:ext cx="4637100" cy="394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</a:t>
            </a:r>
            <a:r>
              <a:rPr lang="en">
                <a:solidFill>
                  <a:srgbClr val="FFFFFF"/>
                </a:solidFill>
              </a:rPr>
              <a:t> 是</a:t>
            </a:r>
            <a:r>
              <a:rPr lang="en">
                <a:solidFill>
                  <a:srgbClr val="FFFFFF"/>
                </a:solidFill>
              </a:rPr>
              <a:t>另外</a:t>
            </a:r>
            <a:r>
              <a:rPr lang="en">
                <a:solidFill>
                  <a:srgbClr val="FFFFFF"/>
                </a:solidFill>
              </a:rPr>
              <a:t>一种</a:t>
            </a:r>
            <a:r>
              <a:rPr lang="en">
                <a:solidFill>
                  <a:srgbClr val="FE1864"/>
                </a:solidFill>
              </a:rPr>
              <a:t>异常处理</a:t>
            </a:r>
            <a:r>
              <a:rPr lang="en">
                <a:solidFill>
                  <a:srgbClr val="FFFFFF"/>
                </a:solidFill>
              </a:rPr>
              <a:t>机制，它表示两种可能的场景：</a:t>
            </a:r>
            <a:endParaRPr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正确的</a:t>
            </a:r>
            <a:r>
              <a:rPr lang="en" sz="2000">
                <a:solidFill>
                  <a:srgbClr val="FFFFFF"/>
                </a:solidFill>
              </a:rPr>
              <a:t>某种类型的值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表示错误信息</a:t>
            </a:r>
            <a:r>
              <a:rPr lang="en" sz="2000">
                <a:solidFill>
                  <a:srgbClr val="FFFFFF"/>
                </a:solidFill>
              </a:rPr>
              <a:t>的</a:t>
            </a:r>
            <a:r>
              <a:rPr lang="en" sz="2000">
                <a:solidFill>
                  <a:srgbClr val="FFFFFF"/>
                </a:solidFill>
              </a:rPr>
              <a:t>另一</a:t>
            </a:r>
            <a:r>
              <a:rPr lang="en" sz="2000">
                <a:solidFill>
                  <a:srgbClr val="FFFFFF"/>
                </a:solidFill>
              </a:rPr>
              <a:t>类型值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57" name="Google Shape;957;p35"/>
          <p:cNvSpPr txBox="1"/>
          <p:nvPr>
            <p:ph idx="4294967295" type="body"/>
          </p:nvPr>
        </p:nvSpPr>
        <p:spPr>
          <a:xfrm>
            <a:off x="6159275" y="661775"/>
            <a:ext cx="2853900" cy="175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enum</a:t>
            </a:r>
            <a:r>
              <a:rPr lang="en" sz="1800">
                <a:solidFill>
                  <a:srgbClr val="FFFFFF"/>
                </a:solidFill>
              </a:rPr>
              <a:t> Result&lt;T, E&gt;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Ok(T),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Err(E),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58" name="Google Shape;958;p35"/>
          <p:cNvSpPr txBox="1"/>
          <p:nvPr>
            <p:ph idx="4294967295" type="body"/>
          </p:nvPr>
        </p:nvSpPr>
        <p:spPr>
          <a:xfrm>
            <a:off x="6214600" y="2153750"/>
            <a:ext cx="2725800" cy="215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以 u8，String 为例：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enum</a:t>
            </a:r>
            <a:r>
              <a:rPr lang="en" sz="1800">
                <a:solidFill>
                  <a:srgbClr val="FFFFFF"/>
                </a:solidFill>
              </a:rPr>
              <a:t> Result_u8_string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	Ok(u8),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Err(String),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59" name="Google Shape;959;p35"/>
          <p:cNvSpPr txBox="1"/>
          <p:nvPr>
            <p:ph idx="4294967295" type="body"/>
          </p:nvPr>
        </p:nvSpPr>
        <p:spPr>
          <a:xfrm>
            <a:off x="348600" y="3623725"/>
            <a:ext cx="7791600" cy="1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Result</a:t>
            </a:r>
            <a:r>
              <a:rPr lang="en" sz="2000">
                <a:solidFill>
                  <a:srgbClr val="FFFFFF"/>
                </a:solidFill>
              </a:rPr>
              <a:t> 定义的方法有 is_ok, map, map_or, unwrap …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https://doc.rust-lang.org/std/result/enum.Result.html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模式匹配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5" name="Google Shape;965;p36"/>
          <p:cNvSpPr txBox="1"/>
          <p:nvPr>
            <p:ph idx="4294967295" type="body"/>
          </p:nvPr>
        </p:nvSpPr>
        <p:spPr>
          <a:xfrm>
            <a:off x="348600" y="1112675"/>
            <a:ext cx="6468900" cy="394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Pattern match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可以方便地实现</a:t>
            </a:r>
            <a:r>
              <a:rPr lang="en">
                <a:solidFill>
                  <a:srgbClr val="FE1864"/>
                </a:solidFill>
              </a:rPr>
              <a:t>条件分支管理</a:t>
            </a:r>
            <a:r>
              <a:rPr lang="en">
                <a:solidFill>
                  <a:srgbClr val="FFFFFF"/>
                </a:solidFill>
              </a:rPr>
              <a:t>，if else的加强版</a:t>
            </a:r>
            <a:r>
              <a:rPr lang="en">
                <a:solidFill>
                  <a:srgbClr val="FFFFFF"/>
                </a:solidFill>
              </a:rPr>
              <a:t>：</a:t>
            </a:r>
            <a:endParaRPr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适用于几乎所有的数据类型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基本类型 u8, bool ...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复杂类型 struct, enum, tuple ...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匹配必须完备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_ (下划线) 可以匹配所有的值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模式匹配举例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1" name="Google Shape;971;p37"/>
          <p:cNvSpPr txBox="1"/>
          <p:nvPr>
            <p:ph idx="4294967295" type="body"/>
          </p:nvPr>
        </p:nvSpPr>
        <p:spPr>
          <a:xfrm>
            <a:off x="311700" y="1246100"/>
            <a:ext cx="5183700" cy="27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en" sz="1800">
                <a:solidFill>
                  <a:srgbClr val="FFFFFF"/>
                </a:solidFill>
              </a:rPr>
              <a:t> value = 0u8;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match</a:t>
            </a:r>
            <a:r>
              <a:rPr lang="en" sz="1800">
                <a:solidFill>
                  <a:srgbClr val="FFFFFF"/>
                </a:solidFill>
              </a:rPr>
              <a:t> value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1 =&gt; println!("one"),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3 =&gt; println!("three"),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	_ =&gt; (),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72" name="Google Shape;972;p37"/>
          <p:cNvSpPr txBox="1"/>
          <p:nvPr>
            <p:ph idx="4294967295" type="body"/>
          </p:nvPr>
        </p:nvSpPr>
        <p:spPr>
          <a:xfrm>
            <a:off x="4019325" y="1246100"/>
            <a:ext cx="4667400" cy="363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plus_one</a:t>
            </a:r>
            <a:r>
              <a:rPr lang="en" sz="1800">
                <a:solidFill>
                  <a:srgbClr val="FFFFFF"/>
                </a:solidFill>
              </a:rPr>
              <a:t>(x: Option&lt;i32&gt;) -&gt; Option&lt;i32&gt;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match</a:t>
            </a:r>
            <a:r>
              <a:rPr lang="en" sz="1800">
                <a:solidFill>
                  <a:srgbClr val="FFFFFF"/>
                </a:solidFill>
              </a:rPr>
              <a:t> x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None =&gt; None,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Some(i) =&gt; Some(i + 1),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en" sz="1800">
                <a:solidFill>
                  <a:srgbClr val="FFFFFF"/>
                </a:solidFill>
              </a:rPr>
              <a:t> five = Some(5);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en" sz="1800">
                <a:solidFill>
                  <a:srgbClr val="FFFFFF"/>
                </a:solidFill>
              </a:rPr>
              <a:t> six = plus_one(five);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en" sz="1800">
                <a:solidFill>
                  <a:srgbClr val="FFFFFF"/>
                </a:solidFill>
              </a:rPr>
              <a:t> none = plus_one(None);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