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edium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a8b4a3361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a8b4a3361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a8b4a3361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a8b4a3361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a8b4a3361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a8b4a3361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8b4a336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8b4a336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8b4a336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8b4a336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a8b4a336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a8b4a336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a8b4a3361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a8b4a3361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数据切片，或者集合内部分连续的数据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8b4a3361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8b4a3361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a8b4a3361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a8b4a336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a8b4a3361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a8b4a3361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这可能和其它语言不一样，其它语言如果是可变的变量，你可以任意进行改变。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Rust 没有空指针的风险，空指针是指，指针指向了一个被释放的内存，但是指针依然在使用。是因为编译器确保在引用被清空之前，数据不会被清空。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所有权是Rust的最独特、最核心，在其它语言目前还没有的语言特性，这个特性使得能够让基于Rust的代码实现内存安全，并且不需要垃圾回收器，例如JVM。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编译器在编译期间会检查这些规则，由于是编译期间做检查，所有并不会让程序执行变慢。这也是为什么说Rust是即高效又安全的编程语言。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理解所有权是rust编程最重要的一个部分。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由于是新的概念，刚开始可能会比较难理解，但大家放心，它本身很简单，随着你越来越熟悉，写了更多的代码，你会有更多的理解和体会。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8b4a336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a8b4a336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当 s 进入到作用域里，就是有效的；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一直是有效的直到它退出了作用域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a8b4a336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a8b4a336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let x = 5;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   let y = x;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把5赋值给x，然后复制拿到另外一个5并赋值给y。这是因为整数是简单类型，占用内存大小是已知且固定的，存在栈上。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a8b4a336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a8b4a336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8b4a336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8b4a336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let x = 5;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   let y = x;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把5赋值给x，然后复制拿到另外一个5并赋值给y。这是因为整数是简单类型，占用内存大小是已知且固定的，存在栈上。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8b4a336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8b4a336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8b4a336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a8b4a336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可以Copy的数据类型有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integer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Boolean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with values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the floating point types, such as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character type,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Tuples, if they only contain types that are also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 For example,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i32)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but </a:t>
            </a:r>
            <a:r>
              <a:rPr lang="en" sz="1050">
                <a:solidFill>
                  <a:srgbClr val="333333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(i32, String)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not.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kaichao@parity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37410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Rust 所有权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函数与所有权：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参数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7" name="Google Shape;987;p38"/>
          <p:cNvSpPr txBox="1"/>
          <p:nvPr>
            <p:ph idx="4294967295" type="body"/>
          </p:nvPr>
        </p:nvSpPr>
        <p:spPr>
          <a:xfrm>
            <a:off x="311700" y="1157550"/>
            <a:ext cx="5518800" cy="362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 = String::from("hello");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takes_ownership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(s);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x = 5;         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makes_copy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(x);     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makes_copy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(some_integer: i32) 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println!("{}", some_integer);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38"/>
          <p:cNvSpPr/>
          <p:nvPr/>
        </p:nvSpPr>
        <p:spPr>
          <a:xfrm>
            <a:off x="3625425" y="2748125"/>
            <a:ext cx="24054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copy x对应的值并传递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9" name="Google Shape;989;p38"/>
          <p:cNvSpPr/>
          <p:nvPr/>
        </p:nvSpPr>
        <p:spPr>
          <a:xfrm>
            <a:off x="4929600" y="3510450"/>
            <a:ext cx="34695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some_integer获取copy后的数据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0" name="Google Shape;990;p38"/>
          <p:cNvSpPr/>
          <p:nvPr/>
        </p:nvSpPr>
        <p:spPr>
          <a:xfrm>
            <a:off x="2528400" y="4272775"/>
            <a:ext cx="39342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some_integer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作用域结束，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弹出stack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函数与所有权：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返回值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6" name="Google Shape;996;p39"/>
          <p:cNvSpPr txBox="1"/>
          <p:nvPr>
            <p:ph idx="4294967295" type="body"/>
          </p:nvPr>
        </p:nvSpPr>
        <p:spPr>
          <a:xfrm>
            <a:off x="311700" y="1157550"/>
            <a:ext cx="5518800" cy="362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s1 =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gives_ownership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();       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s2 = String::from("hello");    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s3 =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takes_and_gives_back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(s2); 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gives_ownership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-&gt; String {            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some_string = String::from("hello");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some_string                             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39"/>
          <p:cNvSpPr/>
          <p:nvPr/>
        </p:nvSpPr>
        <p:spPr>
          <a:xfrm>
            <a:off x="4157925" y="1562075"/>
            <a:ext cx="32124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返回值的所有权从函数转移至s1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8" name="Google Shape;998;p39"/>
          <p:cNvSpPr/>
          <p:nvPr/>
        </p:nvSpPr>
        <p:spPr>
          <a:xfrm>
            <a:off x="4844875" y="3752500"/>
            <a:ext cx="17388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定义并分配存储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9" name="Google Shape;999;p39"/>
          <p:cNvSpPr/>
          <p:nvPr/>
        </p:nvSpPr>
        <p:spPr>
          <a:xfrm>
            <a:off x="2492100" y="4175950"/>
            <a:ext cx="40917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返回some_string并转移所有权至函数外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函数与所有权：返回值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5" name="Google Shape;1005;p40"/>
          <p:cNvSpPr txBox="1"/>
          <p:nvPr>
            <p:ph idx="4294967295" type="body"/>
          </p:nvPr>
        </p:nvSpPr>
        <p:spPr>
          <a:xfrm>
            <a:off x="311700" y="1157550"/>
            <a:ext cx="6005700" cy="362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s1 =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gives_ownership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();       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s2 = String::from("hello");    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s3 =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takes_and_gives_back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(s2); 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takes_and_gives_back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(a_string: String) -&gt; String {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a_string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4572000" y="2082475"/>
            <a:ext cx="18810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定义并初始化存储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4572000" y="2571750"/>
            <a:ext cx="2701500" cy="4416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s2对应值所有权转移至函数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s3获得返回值的所有权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8" name="Google Shape;1008;p40"/>
          <p:cNvSpPr/>
          <p:nvPr/>
        </p:nvSpPr>
        <p:spPr>
          <a:xfrm>
            <a:off x="5929175" y="3461925"/>
            <a:ext cx="23247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a_string获得所有权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1954650" y="3777825"/>
            <a:ext cx="37092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返回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a_string，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所有权转移至函数外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Reference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 和 Borrowing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5" name="Google Shape;1015;p41"/>
          <p:cNvSpPr txBox="1"/>
          <p:nvPr>
            <p:ph idx="4294967295" type="body"/>
          </p:nvPr>
        </p:nvSpPr>
        <p:spPr>
          <a:xfrm>
            <a:off x="311700" y="1200150"/>
            <a:ext cx="77727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当需要使用某个值，但又不希望获取所有权时，可以通过引用</a:t>
            </a:r>
            <a:r>
              <a:rPr lang="en">
                <a:solidFill>
                  <a:srgbClr val="FFFFFF"/>
                </a:solidFill>
              </a:rPr>
              <a:t>，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在</a:t>
            </a:r>
            <a:r>
              <a:rPr lang="en" sz="2000">
                <a:solidFill>
                  <a:schemeClr val="dk1"/>
                </a:solidFill>
              </a:rPr>
              <a:t>变量名前放置&amp;符号，获取值的引用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Borrowing：函数参数为引用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默认是不可变的（immutable），可变引用为 &amp;mut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引用的作用域，在最后使用的地方结束，而不是大括号的末尾。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Reference 和 Borrowing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1" name="Google Shape;1021;p42"/>
          <p:cNvSpPr txBox="1"/>
          <p:nvPr>
            <p:ph idx="4294967295" type="body"/>
          </p:nvPr>
        </p:nvSpPr>
        <p:spPr>
          <a:xfrm>
            <a:off x="311700" y="1157550"/>
            <a:ext cx="5518800" cy="362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s1 = String::from("hello");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len =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calculate_length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(&amp;s1);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println!("The length of '{}' is {}.", s1, len);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calculate_length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&amp;String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-&gt; usize 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s.len()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42"/>
          <p:cNvSpPr/>
          <p:nvPr/>
        </p:nvSpPr>
        <p:spPr>
          <a:xfrm>
            <a:off x="4157925" y="1562075"/>
            <a:ext cx="17388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定义并分配存储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3" name="Google Shape;1023;p42"/>
          <p:cNvSpPr/>
          <p:nvPr/>
        </p:nvSpPr>
        <p:spPr>
          <a:xfrm>
            <a:off x="4157925" y="2191300"/>
            <a:ext cx="22200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borrow变量对应的值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4" name="Google Shape;1024;p42"/>
          <p:cNvSpPr/>
          <p:nvPr/>
        </p:nvSpPr>
        <p:spPr>
          <a:xfrm>
            <a:off x="4740600" y="3728150"/>
            <a:ext cx="18915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参数s为引用类型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5" name="Google Shape;1025;p42"/>
          <p:cNvSpPr/>
          <p:nvPr/>
        </p:nvSpPr>
        <p:spPr>
          <a:xfrm>
            <a:off x="1298600" y="4388850"/>
            <a:ext cx="29976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s退出作用域，不清空引用的值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Reference 和 Borrowing：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可变引用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1" name="Google Shape;1031;p43"/>
          <p:cNvSpPr txBox="1"/>
          <p:nvPr>
            <p:ph idx="4294967295" type="body"/>
          </p:nvPr>
        </p:nvSpPr>
        <p:spPr>
          <a:xfrm>
            <a:off x="311700" y="1157550"/>
            <a:ext cx="5518800" cy="362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let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mut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 = String::from("hello");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change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(&amp;mut s);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change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(some_string: &amp;mut String) 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some_string.push_str(", world");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43"/>
          <p:cNvSpPr/>
          <p:nvPr/>
        </p:nvSpPr>
        <p:spPr>
          <a:xfrm>
            <a:off x="4157925" y="1562075"/>
            <a:ext cx="25347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可变变量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并分配存储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3" name="Google Shape;1033;p43"/>
          <p:cNvSpPr/>
          <p:nvPr/>
        </p:nvSpPr>
        <p:spPr>
          <a:xfrm>
            <a:off x="4157925" y="2191300"/>
            <a:ext cx="27768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创建可变引用并传递给函数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4" name="Google Shape;1034;p43"/>
          <p:cNvSpPr/>
          <p:nvPr/>
        </p:nvSpPr>
        <p:spPr>
          <a:xfrm>
            <a:off x="4704275" y="3123025"/>
            <a:ext cx="30534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参数some_string为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可变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引用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5" name="Google Shape;1035;p43"/>
          <p:cNvSpPr/>
          <p:nvPr/>
        </p:nvSpPr>
        <p:spPr>
          <a:xfrm>
            <a:off x="4253275" y="3517475"/>
            <a:ext cx="10596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修改值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6" name="Google Shape;1036;p43"/>
          <p:cNvSpPr/>
          <p:nvPr/>
        </p:nvSpPr>
        <p:spPr>
          <a:xfrm>
            <a:off x="719000" y="3911925"/>
            <a:ext cx="42201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some_string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退出作用域，不清空引用的值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Slice 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2" name="Google Shape;1042;p44"/>
          <p:cNvSpPr txBox="1"/>
          <p:nvPr>
            <p:ph idx="4294967295" type="body"/>
          </p:nvPr>
        </p:nvSpPr>
        <p:spPr>
          <a:xfrm>
            <a:off x="311700" y="1340425"/>
            <a:ext cx="74943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和引用类似，slice 也不拥有值的</a:t>
            </a:r>
            <a:r>
              <a:rPr lang="en">
                <a:solidFill>
                  <a:schemeClr val="dk1"/>
                </a:solidFill>
              </a:rPr>
              <a:t>所有权，</a:t>
            </a:r>
            <a:r>
              <a:rPr lang="en">
                <a:solidFill>
                  <a:schemeClr val="dk1"/>
                </a:solidFill>
              </a:rPr>
              <a:t>用于引用集合内的部分连续数据，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与值绑定，当退出作用域，需要清空时，slice 也同时失效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定义slice： &amp;name[start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</a:t>
            </a:r>
            <a:r>
              <a:rPr lang="en" sz="2000">
                <a:solidFill>
                  <a:schemeClr val="dk1"/>
                </a:solidFill>
              </a:rPr>
              <a:t>end]，不包含end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类型签名： </a:t>
            </a:r>
            <a:r>
              <a:rPr lang="en" sz="2000">
                <a:solidFill>
                  <a:schemeClr val="dk1"/>
                </a:solidFill>
              </a:rPr>
              <a:t>&amp;str 为 </a:t>
            </a:r>
            <a:r>
              <a:rPr lang="en" sz="2000">
                <a:solidFill>
                  <a:schemeClr val="dk1"/>
                </a:solidFill>
              </a:rPr>
              <a:t>string slice，&amp;[T] 为 Vector / array slice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定义 s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lice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8" name="Google Shape;1048;p45"/>
          <p:cNvSpPr txBox="1"/>
          <p:nvPr>
            <p:ph idx="4294967295" type="body"/>
          </p:nvPr>
        </p:nvSpPr>
        <p:spPr>
          <a:xfrm>
            <a:off x="311700" y="1157550"/>
            <a:ext cx="5518800" cy="362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 = String::from("hello world");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hello =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&amp;s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[0..5];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world =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&amp;s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[6..11];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= [1, 2, 3, 4, 5];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slice =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&amp;a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[1..3];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45"/>
          <p:cNvSpPr/>
          <p:nvPr/>
        </p:nvSpPr>
        <p:spPr>
          <a:xfrm>
            <a:off x="4253275" y="1259575"/>
            <a:ext cx="25347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定义并分配存储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0" name="Google Shape;1050;p45"/>
          <p:cNvSpPr/>
          <p:nvPr/>
        </p:nvSpPr>
        <p:spPr>
          <a:xfrm>
            <a:off x="2717750" y="1822750"/>
            <a:ext cx="37206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定义引用位置[0,5)的str slice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1" name="Google Shape;1051;p45"/>
          <p:cNvSpPr/>
          <p:nvPr/>
        </p:nvSpPr>
        <p:spPr>
          <a:xfrm>
            <a:off x="2667850" y="3123025"/>
            <a:ext cx="28386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slice引用的内容为 [2,3]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lice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举例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7" name="Google Shape;1057;p46"/>
          <p:cNvSpPr txBox="1"/>
          <p:nvPr>
            <p:ph idx="4294967295" type="body"/>
          </p:nvPr>
        </p:nvSpPr>
        <p:spPr>
          <a:xfrm>
            <a:off x="311700" y="1399600"/>
            <a:ext cx="5518800" cy="151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内存安全性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3" name="Google Shape;1063;p47"/>
          <p:cNvSpPr txBox="1"/>
          <p:nvPr>
            <p:ph idx="4294967295" type="body"/>
          </p:nvPr>
        </p:nvSpPr>
        <p:spPr>
          <a:xfrm>
            <a:off x="311700" y="1340450"/>
            <a:ext cx="74943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所有权和引用如何保证内存安全性？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拥有所有权的变量退出作用域时，自动清空值的内存空间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同一时间，最多有一个可变引用，或者多个不可变引用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编译时不允许空指针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通过 slice 引用值的一部分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所有权概念和规则</a:t>
            </a:r>
            <a:endParaRPr sz="2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所有权转移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Copy &amp; Clone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函数与所有权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Reference 和 borrowing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Slice 类型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8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69" name="Google Shape;1069;p48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70" name="Google Shape;1070;p48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Twitter/Wechat: kaichaosun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所有权的概念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75492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任何程序的运行都需要依赖内存，典型的</a:t>
            </a:r>
            <a:r>
              <a:rPr lang="en">
                <a:solidFill>
                  <a:srgbClr val="FE1864"/>
                </a:solidFill>
              </a:rPr>
              <a:t>内存管理</a:t>
            </a:r>
            <a:r>
              <a:rPr lang="en">
                <a:solidFill>
                  <a:srgbClr val="FFFFFF"/>
                </a:solidFill>
              </a:rPr>
              <a:t>机制有：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垃圾收集器</a:t>
            </a:r>
            <a:r>
              <a:rPr lang="en" sz="2000">
                <a:solidFill>
                  <a:srgbClr val="FFFFFF"/>
                </a:solidFill>
              </a:rPr>
              <a:t>，如 Java，GO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手动分配和释放</a:t>
            </a:r>
            <a:r>
              <a:rPr lang="en" sz="2000">
                <a:solidFill>
                  <a:srgbClr val="FFFFFF"/>
                </a:solidFill>
              </a:rPr>
              <a:t>，如 C/C++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编译时的</a:t>
            </a:r>
            <a:r>
              <a:rPr lang="en" sz="2000">
                <a:solidFill>
                  <a:srgbClr val="FE1864"/>
                </a:solidFill>
              </a:rPr>
              <a:t>所有权系统</a:t>
            </a:r>
            <a:r>
              <a:rPr lang="en" sz="2000">
                <a:solidFill>
                  <a:srgbClr val="FFFFFF"/>
                </a:solidFill>
              </a:rPr>
              <a:t>（Ownership），只有 Rust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8" name="Google Shape;928;p31"/>
          <p:cNvSpPr txBox="1"/>
          <p:nvPr>
            <p:ph idx="4294967295" type="body"/>
          </p:nvPr>
        </p:nvSpPr>
        <p:spPr>
          <a:xfrm>
            <a:off x="311700" y="3675675"/>
            <a:ext cx="77916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E1864"/>
                </a:solidFill>
              </a:rPr>
              <a:t>Ownership</a:t>
            </a:r>
            <a:r>
              <a:rPr lang="en" sz="2000">
                <a:solidFill>
                  <a:srgbClr val="FFFFFF"/>
                </a:solidFill>
              </a:rPr>
              <a:t> 是 Rust 区别于其它编程语言最核心的特性，它保证了代码的</a:t>
            </a:r>
            <a:r>
              <a:rPr lang="en" sz="2000">
                <a:solidFill>
                  <a:srgbClr val="FE1864"/>
                </a:solidFill>
              </a:rPr>
              <a:t>内存安全性</a:t>
            </a:r>
            <a:r>
              <a:rPr lang="en" sz="2000">
                <a:solidFill>
                  <a:srgbClr val="FFFFFF"/>
                </a:solidFill>
              </a:rPr>
              <a:t>，且</a:t>
            </a:r>
            <a:r>
              <a:rPr lang="en" sz="2000">
                <a:solidFill>
                  <a:srgbClr val="FE1864"/>
                </a:solidFill>
              </a:rPr>
              <a:t>性能卓越</a:t>
            </a:r>
            <a:r>
              <a:rPr lang="en" sz="2000">
                <a:solidFill>
                  <a:srgbClr val="FFFFFF"/>
                </a:solidFill>
              </a:rPr>
              <a:t>。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所有权的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规则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2"/>
          <p:cNvSpPr txBox="1"/>
          <p:nvPr>
            <p:ph idx="4294967295" type="body"/>
          </p:nvPr>
        </p:nvSpPr>
        <p:spPr>
          <a:xfrm>
            <a:off x="311700" y="1249500"/>
            <a:ext cx="77916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任何值都有一个变量与之对应，称为 owner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某一时刻，只能有一个 owner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当 owner 退出作用域后，值被丢弃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935" name="Google Shape;935;p32"/>
          <p:cNvSpPr txBox="1"/>
          <p:nvPr>
            <p:ph idx="4294967295" type="body"/>
          </p:nvPr>
        </p:nvSpPr>
        <p:spPr>
          <a:xfrm>
            <a:off x="1076450" y="2805525"/>
            <a:ext cx="4490700" cy="17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...          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 = String::from("hello");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…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32"/>
          <p:cNvSpPr/>
          <p:nvPr/>
        </p:nvSpPr>
        <p:spPr>
          <a:xfrm>
            <a:off x="3286275" y="3086150"/>
            <a:ext cx="14919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s还未定义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7" name="Google Shape;937;p32"/>
          <p:cNvSpPr/>
          <p:nvPr/>
        </p:nvSpPr>
        <p:spPr>
          <a:xfrm>
            <a:off x="4932200" y="3527025"/>
            <a:ext cx="19908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s并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分配存储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3286275" y="4144900"/>
            <a:ext cx="24030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s作用域结束，释放存储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所有权的转移（Move）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33"/>
          <p:cNvSpPr txBox="1"/>
          <p:nvPr>
            <p:ph idx="4294967295" type="body"/>
          </p:nvPr>
        </p:nvSpPr>
        <p:spPr>
          <a:xfrm>
            <a:off x="311700" y="3675675"/>
            <a:ext cx="77916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如果是简单类型比如数值，bool，赋值会发生数据拷贝，而不是转移所有权。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945" name="Google Shape;945;p33"/>
          <p:cNvSpPr txBox="1"/>
          <p:nvPr>
            <p:ph idx="4294967295" type="body"/>
          </p:nvPr>
        </p:nvSpPr>
        <p:spPr>
          <a:xfrm>
            <a:off x="1451625" y="1268525"/>
            <a:ext cx="4490700" cy="213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...          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s1 = String::from("hello");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s2 = s1;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…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33"/>
          <p:cNvSpPr/>
          <p:nvPr/>
        </p:nvSpPr>
        <p:spPr>
          <a:xfrm>
            <a:off x="5271075" y="1877525"/>
            <a:ext cx="19908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定义s1并分配存储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7" name="Google Shape;947;p33"/>
          <p:cNvSpPr/>
          <p:nvPr/>
        </p:nvSpPr>
        <p:spPr>
          <a:xfrm>
            <a:off x="3576600" y="2893375"/>
            <a:ext cx="24867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s2作用域结束，释放存储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8" name="Google Shape;948;p33"/>
          <p:cNvSpPr/>
          <p:nvPr/>
        </p:nvSpPr>
        <p:spPr>
          <a:xfrm>
            <a:off x="3576600" y="2305925"/>
            <a:ext cx="35154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s1对应值的所有权转移至s2,s1失效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Copy &amp; Clone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4" name="Google Shape;954;p34"/>
          <p:cNvSpPr txBox="1"/>
          <p:nvPr>
            <p:ph idx="4294967295" type="body"/>
          </p:nvPr>
        </p:nvSpPr>
        <p:spPr>
          <a:xfrm>
            <a:off x="311700" y="1200150"/>
            <a:ext cx="74943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赋值时可以通过</a:t>
            </a:r>
            <a:r>
              <a:rPr lang="en">
                <a:solidFill>
                  <a:srgbClr val="FE1864"/>
                </a:solidFill>
              </a:rPr>
              <a:t>数据拷贝/克隆</a:t>
            </a:r>
            <a:r>
              <a:rPr lang="en">
                <a:solidFill>
                  <a:srgbClr val="FFFFFF"/>
                </a:solidFill>
              </a:rPr>
              <a:t>，不去转移现有数据所有权，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n" sz="2000">
                <a:solidFill>
                  <a:srgbClr val="FFFFFF"/>
                </a:solidFill>
              </a:rPr>
              <a:t>，</a:t>
            </a:r>
            <a:r>
              <a:rPr lang="en" sz="2000">
                <a:solidFill>
                  <a:srgbClr val="FFFFFF"/>
                </a:solidFill>
              </a:rPr>
              <a:t>适用于基本类型</a:t>
            </a:r>
            <a:r>
              <a:rPr lang="en" sz="2000">
                <a:solidFill>
                  <a:schemeClr val="dk1"/>
                </a:solidFill>
              </a:rPr>
              <a:t>或完全由基本类型组成的复杂类型，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如 u32, bool, char, tuples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Clone</a:t>
            </a:r>
            <a:r>
              <a:rPr lang="en" sz="2000">
                <a:solidFill>
                  <a:srgbClr val="FFFFFF"/>
                </a:solidFill>
              </a:rPr>
              <a:t>，数据存储在堆上，在堆上克隆一份新的，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如 String, HashMap, Vec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55" name="Google Shape;955;p34"/>
          <p:cNvSpPr txBox="1"/>
          <p:nvPr>
            <p:ph idx="4294967295" type="body"/>
          </p:nvPr>
        </p:nvSpPr>
        <p:spPr>
          <a:xfrm>
            <a:off x="311700" y="3942450"/>
            <a:ext cx="77916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Demo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Copy &amp; Clone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1" name="Google Shape;961;p35"/>
          <p:cNvSpPr txBox="1"/>
          <p:nvPr>
            <p:ph idx="4294967295" type="body"/>
          </p:nvPr>
        </p:nvSpPr>
        <p:spPr>
          <a:xfrm>
            <a:off x="311700" y="3523275"/>
            <a:ext cx="77916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自动派生Copy或Clone 接口，</a:t>
            </a:r>
            <a:r>
              <a:rPr lang="en" sz="2000">
                <a:solidFill>
                  <a:srgbClr val="FFFFFF"/>
                </a:solidFill>
              </a:rPr>
              <a:t>#[</a:t>
            </a:r>
            <a:r>
              <a:rPr lang="en" sz="2000">
                <a:solidFill>
                  <a:srgbClr val="FE1864"/>
                </a:solidFill>
              </a:rPr>
              <a:t>devrive</a:t>
            </a:r>
            <a:r>
              <a:rPr lang="en" sz="2000">
                <a:solidFill>
                  <a:srgbClr val="FFFFFF"/>
                </a:solidFill>
              </a:rPr>
              <a:t>(Copy, Clone)] 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一般不需要显示实现Copy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Clone 更慢，clone() 不可缺省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962" name="Google Shape;962;p35"/>
          <p:cNvSpPr txBox="1"/>
          <p:nvPr>
            <p:ph idx="4294967295" type="body"/>
          </p:nvPr>
        </p:nvSpPr>
        <p:spPr>
          <a:xfrm>
            <a:off x="1451625" y="1268525"/>
            <a:ext cx="4490700" cy="213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...          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s1 = String::from("hello");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s2 = s1.clone();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…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35"/>
          <p:cNvSpPr/>
          <p:nvPr/>
        </p:nvSpPr>
        <p:spPr>
          <a:xfrm>
            <a:off x="5271075" y="1877525"/>
            <a:ext cx="19908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定义s1并分配存储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4" name="Google Shape;964;p35"/>
          <p:cNvSpPr/>
          <p:nvPr/>
        </p:nvSpPr>
        <p:spPr>
          <a:xfrm>
            <a:off x="3576600" y="2893375"/>
            <a:ext cx="32475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s1,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s2作用域结束，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分别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释放存储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5" name="Google Shape;965;p35"/>
          <p:cNvSpPr/>
          <p:nvPr/>
        </p:nvSpPr>
        <p:spPr>
          <a:xfrm>
            <a:off x="4460075" y="2305925"/>
            <a:ext cx="24867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克隆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s1至s2,s1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仍然有效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函数与所有权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1" name="Google Shape;971;p36"/>
          <p:cNvSpPr txBox="1"/>
          <p:nvPr>
            <p:ph idx="4294967295" type="body"/>
          </p:nvPr>
        </p:nvSpPr>
        <p:spPr>
          <a:xfrm>
            <a:off x="311700" y="1265475"/>
            <a:ext cx="7252200" cy="1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和赋值类似，将值传递给函数也会转移所有权或copy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返回值可以把函数内变量对应值的所有权转移至函数外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函数与所有权：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参数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7" name="Google Shape;977;p37"/>
          <p:cNvSpPr txBox="1"/>
          <p:nvPr>
            <p:ph idx="4294967295" type="body"/>
          </p:nvPr>
        </p:nvSpPr>
        <p:spPr>
          <a:xfrm>
            <a:off x="311700" y="1157550"/>
            <a:ext cx="5518800" cy="362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 = String::from("hello");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takes_ownership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(s);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x = 5;         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makes_copy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(x);              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takes_ownership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(some_string: String)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println!("{}", some_string);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3706575" y="1554675"/>
            <a:ext cx="19908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定义s并分配存储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3706575" y="1985800"/>
            <a:ext cx="23244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对应值的所有权转移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4929600" y="3510450"/>
            <a:ext cx="27192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some_string获得所有权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1" name="Google Shape;981;p37"/>
          <p:cNvSpPr/>
          <p:nvPr/>
        </p:nvSpPr>
        <p:spPr>
          <a:xfrm>
            <a:off x="2528400" y="4272775"/>
            <a:ext cx="3740700" cy="315900"/>
          </a:xfrm>
          <a:prstGeom prst="leftArrowCallout">
            <a:avLst>
              <a:gd fmla="val 100000" name="adj1"/>
              <a:gd fmla="val 50000" name="adj2"/>
              <a:gd fmla="val 62277" name="adj3"/>
              <a:gd fmla="val 88001" name="adj4"/>
            </a:avLst>
          </a:prstGeom>
          <a:solidFill>
            <a:srgbClr val="FE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some_string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作用域结束，释放存储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