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a8d5ce9b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a8d5ce9b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8d5ce9b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8d5ce9b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a8d5ce9b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a8d5ce9b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a8d5ce9b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a8d5ce9b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a8d5ce9b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a8d5ce9b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8d5ce9b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8d5ce9b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a8d5ce9b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a8d5ce9b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a8d5ce9b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a8d5ce9b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a8d5ce9b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a8d5ce9b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a8d5ce9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a8d5ce9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a8d5ce9b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a8d5ce9b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8d5ce9b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8d5ce9b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8d5ce9b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8d5ce9b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8d5ce9b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8d5ce9b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8d5ce9b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8d5ce9b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kaichao@parity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https://substrate.io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083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Rust 泛型，trait 和生命周期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Traits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8" name="Google Shape;978;p38"/>
          <p:cNvSpPr txBox="1"/>
          <p:nvPr>
            <p:ph idx="4294967295" type="body"/>
          </p:nvPr>
        </p:nvSpPr>
        <p:spPr>
          <a:xfrm>
            <a:off x="311700" y="1200150"/>
            <a:ext cx="69750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多个参数时，</a:t>
            </a:r>
            <a:r>
              <a:rPr lang="en" sz="2000">
                <a:solidFill>
                  <a:srgbClr val="FFFFFF"/>
                </a:solidFill>
              </a:rPr>
              <a:t>trait bound </a:t>
            </a:r>
            <a:r>
              <a:rPr lang="en" sz="2000">
                <a:solidFill>
                  <a:srgbClr val="FFFFFF"/>
                </a:solidFill>
              </a:rPr>
              <a:t>保证类型一致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79" name="Google Shape;979;p38"/>
          <p:cNvSpPr txBox="1"/>
          <p:nvPr>
            <p:ph idx="4294967295" type="body"/>
          </p:nvPr>
        </p:nvSpPr>
        <p:spPr>
          <a:xfrm>
            <a:off x="634950" y="2109275"/>
            <a:ext cx="7874100" cy="24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 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notify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&gt;(item1: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item2: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println!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("{} {}", item1.summarize(),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item2.summarize()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Traits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5" name="Google Shape;985;p39"/>
          <p:cNvSpPr txBox="1"/>
          <p:nvPr>
            <p:ph idx="4294967295" type="body"/>
          </p:nvPr>
        </p:nvSpPr>
        <p:spPr>
          <a:xfrm>
            <a:off x="311700" y="1200150"/>
            <a:ext cx="69750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多个</a:t>
            </a:r>
            <a:r>
              <a:rPr lang="en" sz="2000">
                <a:solidFill>
                  <a:srgbClr val="FFFFFF"/>
                </a:solidFill>
              </a:rPr>
              <a:t>类型约束</a:t>
            </a:r>
            <a:r>
              <a:rPr lang="en" sz="2000">
                <a:solidFill>
                  <a:srgbClr val="FFFFFF"/>
                </a:solidFill>
              </a:rPr>
              <a:t>时，</a:t>
            </a:r>
            <a:r>
              <a:rPr lang="en" sz="2000">
                <a:solidFill>
                  <a:srgbClr val="FFFFFF"/>
                </a:solidFill>
              </a:rPr>
              <a:t>使用 +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86" name="Google Shape;986;p39"/>
          <p:cNvSpPr txBox="1"/>
          <p:nvPr>
            <p:ph idx="4294967295" type="body"/>
          </p:nvPr>
        </p:nvSpPr>
        <p:spPr>
          <a:xfrm>
            <a:off x="634950" y="2109275"/>
            <a:ext cx="7874100" cy="24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 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notify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Summary + Display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&gt;(item: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println!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("{}", item.summarize());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Traits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2" name="Google Shape;992;p40"/>
          <p:cNvSpPr txBox="1"/>
          <p:nvPr>
            <p:ph idx="4294967295" type="body"/>
          </p:nvPr>
        </p:nvSpPr>
        <p:spPr>
          <a:xfrm>
            <a:off x="311700" y="1200150"/>
            <a:ext cx="69750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where 关键字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3" name="Google Shape;993;p40"/>
          <p:cNvSpPr txBox="1"/>
          <p:nvPr>
            <p:ph idx="4294967295" type="body"/>
          </p:nvPr>
        </p:nvSpPr>
        <p:spPr>
          <a:xfrm>
            <a:off x="634950" y="1956875"/>
            <a:ext cx="7874100" cy="24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some_function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Display + Clone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U: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Clone + Debug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&gt;(t: &amp;T, u: &amp;U) -&gt; i32 {}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some_function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&lt;T, U&gt;(t: &amp;T, u: &amp;U) -&gt; i32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where T: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Display + Clone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	    U: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Clone + Debug</a:t>
            </a:r>
            <a:endParaRPr b="1" sz="1800">
              <a:solidFill>
                <a:srgbClr val="FE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{}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变量的生命周期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9" name="Google Shape;999;p41"/>
          <p:cNvSpPr txBox="1"/>
          <p:nvPr>
            <p:ph idx="4294967295" type="body"/>
          </p:nvPr>
        </p:nvSpPr>
        <p:spPr>
          <a:xfrm>
            <a:off x="311700" y="1200150"/>
            <a:ext cx="80577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每个变量都有生命周期（</a:t>
            </a: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lifetime</a:t>
            </a:r>
            <a:r>
              <a:rPr lang="en" sz="2000">
                <a:solidFill>
                  <a:srgbClr val="FFFFFF"/>
                </a:solidFill>
              </a:rPr>
              <a:t>）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生命周期确保引用的有效性，防止出现空指针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00" name="Google Shape;10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25" y="2312250"/>
            <a:ext cx="5599864" cy="2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引用的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生命周期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6" name="Google Shape;1006;p42"/>
          <p:cNvSpPr txBox="1"/>
          <p:nvPr>
            <p:ph idx="4294967295" type="body"/>
          </p:nvPr>
        </p:nvSpPr>
        <p:spPr>
          <a:xfrm>
            <a:off x="311700" y="1200150"/>
            <a:ext cx="80577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多数情况，可由编译器推断出来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推断不出时，使用泛型指定多个引用之间</a:t>
            </a:r>
            <a:r>
              <a:rPr lang="en" sz="2000">
                <a:solidFill>
                  <a:srgbClr val="FE1864"/>
                </a:solidFill>
              </a:rPr>
              <a:t>生命周期的关系</a:t>
            </a:r>
            <a:endParaRPr sz="2000">
              <a:solidFill>
                <a:srgbClr val="FE18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07" name="Google Shape;1007;p42"/>
          <p:cNvSpPr txBox="1"/>
          <p:nvPr>
            <p:ph idx="4294967295" type="body"/>
          </p:nvPr>
        </p:nvSpPr>
        <p:spPr>
          <a:xfrm>
            <a:off x="873400" y="2365625"/>
            <a:ext cx="6593700" cy="233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longest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&lt;'a&gt;(x: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&amp;'a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str, y: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&amp;'a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str) -&gt;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&amp;'a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str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if x.len() &gt; y.len()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	 x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} else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引用的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生命周期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3" name="Google Shape;1013;p43"/>
          <p:cNvSpPr txBox="1"/>
          <p:nvPr>
            <p:ph idx="4294967295" type="body"/>
          </p:nvPr>
        </p:nvSpPr>
        <p:spPr>
          <a:xfrm>
            <a:off x="311700" y="1200150"/>
            <a:ext cx="80577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返回值的引用生命周期必须来自参数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如果来自函数内，会造成空指针，编译不通过</a:t>
            </a:r>
            <a:endParaRPr sz="2000">
              <a:solidFill>
                <a:srgbClr val="FE18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14" name="Google Shape;1014;p43"/>
          <p:cNvSpPr txBox="1"/>
          <p:nvPr>
            <p:ph idx="4294967295" type="body"/>
          </p:nvPr>
        </p:nvSpPr>
        <p:spPr>
          <a:xfrm>
            <a:off x="873400" y="2365625"/>
            <a:ext cx="6593700" cy="233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longest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&lt;'a&gt;(x: &amp;str, y: &amp;str) -&gt;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&amp;'a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str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String::from("really long string");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result.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as_str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引用的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生命周期：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缺省规则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0" name="Google Shape;1020;p44"/>
          <p:cNvSpPr txBox="1"/>
          <p:nvPr>
            <p:ph idx="4294967295" type="body"/>
          </p:nvPr>
        </p:nvSpPr>
        <p:spPr>
          <a:xfrm>
            <a:off x="311700" y="1200150"/>
            <a:ext cx="80577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为每一个引用参数类型，添加生命周期泛型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fn </a:t>
            </a:r>
            <a:r>
              <a:rPr b="1" lang="en" sz="1800">
                <a:solidFill>
                  <a:srgbClr val="FE1864"/>
                </a:solidFill>
              </a:rPr>
              <a:t>foo</a:t>
            </a:r>
            <a:r>
              <a:rPr b="1" lang="en" sz="1800">
                <a:solidFill>
                  <a:schemeClr val="dk1"/>
                </a:solidFill>
              </a:rPr>
              <a:t>&lt;'a, 'b&gt;(x: </a:t>
            </a:r>
            <a:r>
              <a:rPr b="1" lang="en" sz="1800">
                <a:solidFill>
                  <a:srgbClr val="FE1864"/>
                </a:solidFill>
              </a:rPr>
              <a:t>&amp;'a</a:t>
            </a:r>
            <a:r>
              <a:rPr b="1" lang="en" sz="1800">
                <a:solidFill>
                  <a:schemeClr val="dk1"/>
                </a:solidFill>
              </a:rPr>
              <a:t> i32, y: </a:t>
            </a:r>
            <a:r>
              <a:rPr b="1" lang="en" sz="1800">
                <a:solidFill>
                  <a:srgbClr val="FE1864"/>
                </a:solidFill>
              </a:rPr>
              <a:t>&amp;'b</a:t>
            </a:r>
            <a:r>
              <a:rPr b="1" lang="en" sz="1800">
                <a:solidFill>
                  <a:schemeClr val="dk1"/>
                </a:solidFill>
              </a:rPr>
              <a:t> i32);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生命周期泛型只有一个时，所有引用类型的返回值使用此生命周期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fn </a:t>
            </a:r>
            <a:r>
              <a:rPr b="1" lang="en" sz="1800">
                <a:solidFill>
                  <a:srgbClr val="FE1864"/>
                </a:solidFill>
              </a:rPr>
              <a:t>foo</a:t>
            </a:r>
            <a:r>
              <a:rPr b="1" lang="en" sz="1800">
                <a:solidFill>
                  <a:schemeClr val="dk1"/>
                </a:solidFill>
              </a:rPr>
              <a:t>&lt;'a&gt;(x: </a:t>
            </a:r>
            <a:r>
              <a:rPr b="1" lang="en" sz="1800">
                <a:solidFill>
                  <a:srgbClr val="FE1864"/>
                </a:solidFill>
              </a:rPr>
              <a:t>&amp;'a</a:t>
            </a:r>
            <a:r>
              <a:rPr b="1" lang="en" sz="1800">
                <a:solidFill>
                  <a:schemeClr val="dk1"/>
                </a:solidFill>
              </a:rPr>
              <a:t> i32) -&gt; </a:t>
            </a:r>
            <a:r>
              <a:rPr b="1" lang="en" sz="1800">
                <a:solidFill>
                  <a:srgbClr val="FE1864"/>
                </a:solidFill>
              </a:rPr>
              <a:t>&amp;'a</a:t>
            </a:r>
            <a:r>
              <a:rPr b="1" lang="en" sz="1800">
                <a:solidFill>
                  <a:schemeClr val="dk1"/>
                </a:solidFill>
              </a:rPr>
              <a:t> i32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生命周期泛型有多个时，且其中一个为 &amp;self 或者 &amp;mut self，所有引用类型的返回值使用它对应的生命周期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fn </a:t>
            </a:r>
            <a:r>
              <a:rPr b="1" lang="en" sz="1800">
                <a:solidFill>
                  <a:srgbClr val="FE1864"/>
                </a:solidFill>
              </a:rPr>
              <a:t>foo</a:t>
            </a:r>
            <a:r>
              <a:rPr b="1" lang="en" sz="1800">
                <a:solidFill>
                  <a:schemeClr val="dk1"/>
                </a:solidFill>
              </a:rPr>
              <a:t>&lt;'a, 'b&gt;(</a:t>
            </a:r>
            <a:r>
              <a:rPr b="1" lang="en" sz="1800">
                <a:solidFill>
                  <a:srgbClr val="FE1864"/>
                </a:solidFill>
              </a:rPr>
              <a:t>&amp;'a</a:t>
            </a:r>
            <a:r>
              <a:rPr b="1" lang="en" sz="1800">
                <a:solidFill>
                  <a:schemeClr val="dk1"/>
                </a:solidFill>
              </a:rPr>
              <a:t> self, x: </a:t>
            </a:r>
            <a:r>
              <a:rPr b="1" lang="en" sz="1800">
                <a:solidFill>
                  <a:srgbClr val="FE1864"/>
                </a:solidFill>
              </a:rPr>
              <a:t>&amp;'b</a:t>
            </a:r>
            <a:r>
              <a:rPr b="1" lang="en" sz="1800">
                <a:solidFill>
                  <a:schemeClr val="dk1"/>
                </a:solidFill>
              </a:rPr>
              <a:t> i32) -&gt; </a:t>
            </a:r>
            <a:r>
              <a:rPr b="1" lang="en" sz="1800">
                <a:solidFill>
                  <a:srgbClr val="FE1864"/>
                </a:solidFill>
              </a:rPr>
              <a:t>&amp;'a</a:t>
            </a:r>
            <a:r>
              <a:rPr b="1" lang="en" sz="1800">
                <a:solidFill>
                  <a:schemeClr val="dk1"/>
                </a:solidFill>
              </a:rPr>
              <a:t> i32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结构体的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生命周期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6" name="Google Shape;1026;p45"/>
          <p:cNvSpPr txBox="1"/>
          <p:nvPr>
            <p:ph idx="4294967295" type="body"/>
          </p:nvPr>
        </p:nvSpPr>
        <p:spPr>
          <a:xfrm>
            <a:off x="311700" y="1200150"/>
            <a:ext cx="8057700" cy="19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此类结构体的作用域不能在引用的值之外</a:t>
            </a:r>
            <a:endParaRPr sz="2000">
              <a:solidFill>
                <a:srgbClr val="FE18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27" name="Google Shape;1027;p45"/>
          <p:cNvSpPr txBox="1"/>
          <p:nvPr>
            <p:ph idx="4294967295" type="body"/>
          </p:nvPr>
        </p:nvSpPr>
        <p:spPr>
          <a:xfrm>
            <a:off x="873400" y="1703225"/>
            <a:ext cx="7902000" cy="32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&lt;'a&gt;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part: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&amp;'a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str,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main()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let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String::from("Call me Ishmael. Some years ago...");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let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first_sentence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text.split('.').next().expect("Could not find a '.'");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let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Summary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part: first_sentence,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};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静态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生命周期（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3" name="Google Shape;1033;p46"/>
          <p:cNvSpPr txBox="1"/>
          <p:nvPr>
            <p:ph idx="4294967295" type="body"/>
          </p:nvPr>
        </p:nvSpPr>
        <p:spPr>
          <a:xfrm>
            <a:off x="311700" y="1200150"/>
            <a:ext cx="69525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此类引用的有效性是程序的整个执行周期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string literal 默认 static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b="1" lang="en" sz="1800">
                <a:solidFill>
                  <a:srgbClr val="FE1864"/>
                </a:solidFill>
              </a:rPr>
              <a:t>let</a:t>
            </a:r>
            <a:r>
              <a:rPr b="1" lang="en" sz="1800">
                <a:solidFill>
                  <a:schemeClr val="dk1"/>
                </a:solidFill>
              </a:rPr>
              <a:t> s: </a:t>
            </a:r>
            <a:r>
              <a:rPr b="1" lang="en" sz="1800">
                <a:solidFill>
                  <a:srgbClr val="FE1864"/>
                </a:solidFill>
              </a:rPr>
              <a:t>&amp;'static</a:t>
            </a:r>
            <a:r>
              <a:rPr b="1" lang="en" sz="1800">
                <a:solidFill>
                  <a:schemeClr val="dk1"/>
                </a:solidFill>
              </a:rPr>
              <a:t> str = "I have a static lifetime.";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谨慎使用static，修复代码可能存在的空指针或者引用生命周期不匹配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39" name="Google Shape;1039;p47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40" name="Google Shape;1040;p47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Twitter/Wechat: kaichaosun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泛型的介绍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trait 使用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生命周期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为什么使用泛型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idx="4294967295" type="body"/>
          </p:nvPr>
        </p:nvSpPr>
        <p:spPr>
          <a:xfrm>
            <a:off x="311700" y="1200150"/>
            <a:ext cx="3433200" cy="1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减少相似代码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通过抽象，增加扩展性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常用于结构体，枚举和函数签名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泛型 -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结构体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4341600" y="512100"/>
            <a:ext cx="4490700" cy="439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&lt;T&gt;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x: T,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y: T,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impl&lt;T&gt;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&lt;T&gt;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fn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(&amp;self) -&gt; &amp;T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		&amp;self.x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integer = Point { x: 5, y: 10 };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float = Point { x: 1.0, y: 4.0 };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32"/>
          <p:cNvSpPr txBox="1"/>
          <p:nvPr>
            <p:ph idx="4294967295" type="body"/>
          </p:nvPr>
        </p:nvSpPr>
        <p:spPr>
          <a:xfrm>
            <a:off x="311700" y="1200150"/>
            <a:ext cx="3433200" cy="1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减少相似代码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通过抽象，增加扩展性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常用于结构体，枚举和函数签名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泛型 -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枚举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3"/>
          <p:cNvSpPr txBox="1"/>
          <p:nvPr>
            <p:ph idx="4294967295" type="body"/>
          </p:nvPr>
        </p:nvSpPr>
        <p:spPr>
          <a:xfrm>
            <a:off x="311700" y="1200150"/>
            <a:ext cx="3433200" cy="1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减少相似代码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通过抽象，增加扩展性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常用于结构体，枚举和函数签名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41" name="Google Shape;941;p33"/>
          <p:cNvSpPr txBox="1"/>
          <p:nvPr>
            <p:ph idx="4294967295" type="body"/>
          </p:nvPr>
        </p:nvSpPr>
        <p:spPr>
          <a:xfrm>
            <a:off x="3930175" y="1200150"/>
            <a:ext cx="4490700" cy="31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Option&lt;T&gt;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	Some(T),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None,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Result&lt;T, E&gt; {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Ok(T),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Err(E),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泛型 -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函数签名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34"/>
          <p:cNvSpPr txBox="1"/>
          <p:nvPr>
            <p:ph idx="4294967295" type="body"/>
          </p:nvPr>
        </p:nvSpPr>
        <p:spPr>
          <a:xfrm>
            <a:off x="3930175" y="1200150"/>
            <a:ext cx="4490700" cy="374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largest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&lt;T&gt;(list: &amp;[T]) -&gt; &amp;T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let mut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largest = &amp;list[0];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item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list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item &gt; largest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largest = item;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largest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34"/>
          <p:cNvSpPr txBox="1"/>
          <p:nvPr>
            <p:ph idx="4294967295" type="body"/>
          </p:nvPr>
        </p:nvSpPr>
        <p:spPr>
          <a:xfrm>
            <a:off x="419000" y="3891350"/>
            <a:ext cx="30213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Demo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49" name="Google Shape;949;p34"/>
          <p:cNvSpPr txBox="1"/>
          <p:nvPr>
            <p:ph idx="4294967295" type="body"/>
          </p:nvPr>
        </p:nvSpPr>
        <p:spPr>
          <a:xfrm>
            <a:off x="311700" y="1200150"/>
            <a:ext cx="3433200" cy="21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减少相似代码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通过抽象，增加扩展性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常用于结构体，枚举和函数签名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使用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泛型的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注意点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Google Shape;955;p35"/>
          <p:cNvSpPr txBox="1"/>
          <p:nvPr>
            <p:ph idx="4294967295" type="body"/>
          </p:nvPr>
        </p:nvSpPr>
        <p:spPr>
          <a:xfrm>
            <a:off x="311700" y="1200150"/>
            <a:ext cx="63207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编译时使用具体类型替代，</a:t>
            </a:r>
            <a:r>
              <a:rPr lang="en" sz="2000">
                <a:solidFill>
                  <a:srgbClr val="FE1864"/>
                </a:solidFill>
              </a:rPr>
              <a:t>不影响执行效率</a:t>
            </a:r>
            <a:endParaRPr sz="2000">
              <a:solidFill>
                <a:srgbClr val="FE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过多的泛型，</a:t>
            </a:r>
            <a:r>
              <a:rPr lang="en" sz="2000">
                <a:solidFill>
                  <a:srgbClr val="FE1864"/>
                </a:solidFill>
              </a:rPr>
              <a:t>可读性降低</a:t>
            </a:r>
            <a:endParaRPr sz="2000">
              <a:solidFill>
                <a:srgbClr val="FE18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Traits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36"/>
          <p:cNvSpPr txBox="1"/>
          <p:nvPr>
            <p:ph idx="4294967295" type="body"/>
          </p:nvPr>
        </p:nvSpPr>
        <p:spPr>
          <a:xfrm>
            <a:off x="311700" y="1200150"/>
            <a:ext cx="69750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trait 抽象了某种功能或者行为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62" name="Google Shape;962;p36"/>
          <p:cNvSpPr txBox="1"/>
          <p:nvPr>
            <p:ph idx="4294967295" type="body"/>
          </p:nvPr>
        </p:nvSpPr>
        <p:spPr>
          <a:xfrm>
            <a:off x="501200" y="2098025"/>
            <a:ext cx="4490700" cy="24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pub trait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Summary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summarize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(&amp;self) -&gt; String;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6"/>
          <p:cNvSpPr txBox="1"/>
          <p:nvPr>
            <p:ph idx="4294967295" type="body"/>
          </p:nvPr>
        </p:nvSpPr>
        <p:spPr>
          <a:xfrm>
            <a:off x="4570200" y="2098025"/>
            <a:ext cx="4490700" cy="24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pub trait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Summary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fn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summarize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(&amp;self) -&gt; String {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</a:t>
            </a:r>
            <a:r>
              <a:rPr b="1" lang="en" sz="18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format!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("read more ...")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Traits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9" name="Google Shape;969;p37"/>
          <p:cNvSpPr txBox="1"/>
          <p:nvPr>
            <p:ph idx="4294967295" type="body"/>
          </p:nvPr>
        </p:nvSpPr>
        <p:spPr>
          <a:xfrm>
            <a:off x="311700" y="1200150"/>
            <a:ext cx="69750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对泛型添加 trait bound 表示泛型参数满足某种约束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70" name="Google Shape;970;p37"/>
          <p:cNvSpPr txBox="1"/>
          <p:nvPr>
            <p:ph idx="4294967295" type="body"/>
          </p:nvPr>
        </p:nvSpPr>
        <p:spPr>
          <a:xfrm>
            <a:off x="390675" y="1827425"/>
            <a:ext cx="4490700" cy="336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Tweet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author: String,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text: String,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Tweet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summarize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(&amp;self) -&gt; String {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format!("{}, {}", self.author, self.text)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37"/>
          <p:cNvSpPr txBox="1"/>
          <p:nvPr>
            <p:ph idx="4294967295" type="body"/>
          </p:nvPr>
        </p:nvSpPr>
        <p:spPr>
          <a:xfrm>
            <a:off x="4991900" y="1827425"/>
            <a:ext cx="4490700" cy="24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 fn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notify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&lt;T: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&gt;(item: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println!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("{}", item.summarize());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// 简单情形时</a:t>
            </a:r>
            <a:endParaRPr b="1" sz="16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 fn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notify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(item: 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&amp;impl Summary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b="1" lang="en" sz="1600">
                <a:solidFill>
                  <a:srgbClr val="FE1864"/>
                </a:solidFill>
                <a:latin typeface="Roboto"/>
                <a:ea typeface="Roboto"/>
                <a:cs typeface="Roboto"/>
                <a:sym typeface="Roboto"/>
              </a:rPr>
              <a:t>println!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("{}", item.summarize());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7"/>
          <p:cNvSpPr txBox="1"/>
          <p:nvPr>
            <p:ph idx="4294967295" type="body"/>
          </p:nvPr>
        </p:nvSpPr>
        <p:spPr>
          <a:xfrm>
            <a:off x="7506425" y="1200150"/>
            <a:ext cx="1173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Demo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