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8c43440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8c43440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8c43440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8c43440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8c43440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8c43440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a8c43440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a8c43440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884020d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884020d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当你的rust项目变得很大时，需要将程序代码放在不同的模块下，不同的文件里，从而让代码更容易维护。跟你的电脑桌面是一样的，当你有一两个文件的时候，放在桌面是ok的，当时当有几十 几百个的时候，不分组管理就不行了。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.rust-lang.org/book/ch14-03-cargo-workspac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741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Rust 项目管理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package, crate, module 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功能模块引入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Workspace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为什么要做项目管理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309325"/>
            <a:ext cx="7549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组织大量代码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封装无需外部关心的实现细节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代码复用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项目管理的组件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11700" y="1309325"/>
            <a:ext cx="75492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package：cargo 工具用来构建、编译、测试的空间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crate：工具库（</a:t>
            </a:r>
            <a:r>
              <a:rPr lang="en" sz="2000">
                <a:solidFill>
                  <a:srgbClr val="FFFFFF"/>
                </a:solidFill>
              </a:rPr>
              <a:t>src/lib.rs</a:t>
            </a:r>
            <a:r>
              <a:rPr lang="en" sz="2000">
                <a:solidFill>
                  <a:srgbClr val="FFFFFF"/>
                </a:solidFill>
              </a:rPr>
              <a:t>）或可执行程序（</a:t>
            </a:r>
            <a:r>
              <a:rPr lang="en" sz="2000">
                <a:solidFill>
                  <a:srgbClr val="FFFFFF"/>
                </a:solidFill>
              </a:rPr>
              <a:t>src/main.rs</a:t>
            </a:r>
            <a:r>
              <a:rPr lang="en" sz="2000">
                <a:solidFill>
                  <a:srgbClr val="FFFFFF"/>
                </a:solidFill>
              </a:rPr>
              <a:t>）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rand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serde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diesel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module：在</a:t>
            </a:r>
            <a:r>
              <a:rPr lang="en" sz="2000">
                <a:solidFill>
                  <a:srgbClr val="FFFFFF"/>
                </a:solidFill>
              </a:rPr>
              <a:t>crate里</a:t>
            </a:r>
            <a:r>
              <a:rPr lang="en" sz="2000">
                <a:solidFill>
                  <a:srgbClr val="FFFFFF"/>
                </a:solidFill>
              </a:rPr>
              <a:t>组织代码，控制</a:t>
            </a:r>
            <a:r>
              <a:rPr lang="en" sz="2000">
                <a:solidFill>
                  <a:srgbClr val="FFFFFF"/>
                </a:solidFill>
              </a:rPr>
              <a:t>是否对其它模块</a:t>
            </a:r>
            <a:r>
              <a:rPr lang="en" sz="2000">
                <a:solidFill>
                  <a:srgbClr val="FFFFFF"/>
                </a:solidFill>
              </a:rPr>
              <a:t>可见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Module Tree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3"/>
          <p:cNvSpPr txBox="1"/>
          <p:nvPr>
            <p:ph idx="4294967295" type="body"/>
          </p:nvPr>
        </p:nvSpPr>
        <p:spPr>
          <a:xfrm>
            <a:off x="311700" y="1309325"/>
            <a:ext cx="75492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crate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└── </a:t>
            </a:r>
            <a:r>
              <a:rPr lang="en" sz="1800">
                <a:solidFill>
                  <a:srgbClr val="FFFFFF"/>
                </a:solidFill>
              </a:rPr>
              <a:t>front_of_house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├── </a:t>
            </a:r>
            <a:r>
              <a:rPr lang="en" sz="1800">
                <a:solidFill>
                  <a:srgbClr val="FFFFFF"/>
                </a:solidFill>
              </a:rPr>
              <a:t>hosting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│   ├── </a:t>
            </a:r>
            <a:r>
              <a:rPr lang="en" sz="1800">
                <a:solidFill>
                  <a:srgbClr val="FFFFFF"/>
                </a:solidFill>
              </a:rPr>
              <a:t>add_to_waitlist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│   └── </a:t>
            </a:r>
            <a:r>
              <a:rPr lang="en" sz="1800">
                <a:solidFill>
                  <a:srgbClr val="FFFFFF"/>
                </a:solidFill>
              </a:rPr>
              <a:t>seat_at_table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└── </a:t>
            </a:r>
            <a:r>
              <a:rPr lang="en" sz="1800">
                <a:solidFill>
                  <a:srgbClr val="FFFFFF"/>
                </a:solidFill>
              </a:rPr>
              <a:t>serving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├── </a:t>
            </a:r>
            <a:r>
              <a:rPr lang="en" sz="1800">
                <a:solidFill>
                  <a:srgbClr val="FFFFFF"/>
                </a:solidFill>
              </a:rPr>
              <a:t>take_order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├── </a:t>
            </a:r>
            <a:r>
              <a:rPr lang="en" sz="1800">
                <a:solidFill>
                  <a:srgbClr val="FFFFFF"/>
                </a:solidFill>
              </a:rPr>
              <a:t>serve_order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└── </a:t>
            </a:r>
            <a:r>
              <a:rPr lang="en" sz="1800">
                <a:solidFill>
                  <a:srgbClr val="FFFFFF"/>
                </a:solidFill>
              </a:rPr>
              <a:t>take_payment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模块引入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34"/>
          <p:cNvSpPr txBox="1"/>
          <p:nvPr>
            <p:ph idx="4294967295" type="body"/>
          </p:nvPr>
        </p:nvSpPr>
        <p:spPr>
          <a:xfrm>
            <a:off x="311700" y="1309325"/>
            <a:ext cx="42009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 use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crate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self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super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46" name="Google Shape;946;p34"/>
          <p:cNvSpPr txBox="1"/>
          <p:nvPr>
            <p:ph idx="4294967295" type="body"/>
          </p:nvPr>
        </p:nvSpPr>
        <p:spPr>
          <a:xfrm>
            <a:off x="3606000" y="1600475"/>
            <a:ext cx="42009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Workspace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5"/>
          <p:cNvSpPr txBox="1"/>
          <p:nvPr>
            <p:ph idx="4294967295" type="body"/>
          </p:nvPr>
        </p:nvSpPr>
        <p:spPr>
          <a:xfrm>
            <a:off x="311700" y="1309325"/>
            <a:ext cx="42009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管理多个 library, binary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共享cargo.lock和输出目录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依赖隔离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 txBox="1"/>
          <p:nvPr>
            <p:ph idx="4294967295" type="body"/>
          </p:nvPr>
        </p:nvSpPr>
        <p:spPr>
          <a:xfrm>
            <a:off x="311700" y="3042675"/>
            <a:ext cx="75126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https://doc.rust-lang.org/book/ch14-03-cargo-workspaces.html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4" name="Google Shape;954;p35"/>
          <p:cNvSpPr txBox="1"/>
          <p:nvPr>
            <p:ph idx="4294967295" type="body"/>
          </p:nvPr>
        </p:nvSpPr>
        <p:spPr>
          <a:xfrm>
            <a:off x="4572000" y="1200525"/>
            <a:ext cx="42009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36"/>
          <p:cNvSpPr txBox="1"/>
          <p:nvPr>
            <p:ph idx="4294967295" type="body"/>
          </p:nvPr>
        </p:nvSpPr>
        <p:spPr>
          <a:xfrm>
            <a:off x="311700" y="1309325"/>
            <a:ext cx="78210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为枚举交通信号灯实现一个 trait，trait里包含一个返回时间的方法，不同的灯持续的时间不同；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实现一个函数，为u32类型的整数集合求和，参数类型为 &amp;[u32]，返回类型为Option&lt;u32&gt;，溢出时返回None；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实现一个打印图形面积的函数，它接收一个可以计算面积的类型作为参数，比如圆形，三角形，正方形，需要用到泛型和泛型约束。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66" name="Google Shape;966;p37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67" name="Google Shape;967;p37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Twitter/Wechat: kaichaosun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