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0"/>
  </p:sldMasterIdLst>
  <p:notesMasterIdLst>
    <p:notesMasterId r:id="rId11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/>
</file>

<file path=ppt/_rels/presentation.xml.rels><?xml version="1.0" encoding="UTF-8" standalone="yes"?><Relationships xmlns="http://schemas.openxmlformats.org/package/2006/relationships"><Relationship Id="rId10" Type="http://schemas.openxmlformats.org/officeDocument/2006/relationships/slideMaster" Target="slideMasters/slideMaster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9" Type="http://schemas.openxmlformats.org/officeDocument/2006/relationships/slide" Target="slides/slide9.xml"/><Relationship Id="rId7" Type="http://schemas.openxmlformats.org/officeDocument/2006/relationships/slide" Target="slides/slide7.xml"/><Relationship Id="rId5" Type="http://schemas.openxmlformats.org/officeDocument/2006/relationships/slide" Target="slides/slide5.xml"/><Relationship Id="rId8" Type="http://schemas.openxmlformats.org/officeDocument/2006/relationships/slide" Target="slides/slide8.xml"/><Relationship Id="rId4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13" Type="http://schemas.openxmlformats.org/officeDocument/2006/relationships/viewProps" Target="viewProps.xml"/><Relationship Id="rId14" Type="http://schemas.openxmlformats.org/officeDocument/2006/relationships/presProps" Target="presProps.xml"/><Relationship Id="rId15" Type="http://schemas.openxmlformats.org/officeDocument/2006/relationships/tableStyles" Target="tableStyles.xml"/><Relationship Id="rId16" Type="http://schemas.openxmlformats.org/officeDocument/2006/relationships/commentAuthors" Target="commentAuthor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/>
            <a:tailEnd type="none"/>
          </a:ln>
        </p:spPr>
      </p:sp>
      <p:sp>
        <p:nvSpPr>
          <p:cNvPr id="4" name="Google Shape;4;n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10" name="Google Shape;910;g736e43ed88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17" name="Google Shape;917;g736e43ed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23" name="Google Shape;923;g736e43ed88_0_4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29" name="Google Shape;929;g854d35df3d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54d35df3d_0_13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34" name="Google Shape;934;g77a88799a6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77a88799a6_0_6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40" name="Google Shape;940;g77a88799a6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7a88799a6_0_19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46" name="Google Shape;946;g77a88799a6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77a88799a6_0_24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57" name="Google Shape;957;g77a88799a6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77a88799a6_0_56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/>
      <p:sp>
        <p:nvSpPr>
          <p:cNvPr id="964" name="Google Shape;964;g44a056a79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44a056a79b_0_206:notes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image" Target="../media/d18752e5-8804-4ab8-91b7-9974e342008b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image" Target="../media/d18752e5-8804-4ab8-91b7-9974e342008b.png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image" Target="../media/d18752e5-8804-4ab8-91b7-9974e342008b.png"/><Relationship Id="rId2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image" Target="../media/d18752e5-8804-4ab8-91b7-9974e342008b.png"/><Relationship Id="rId2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image" Target="../media/403455f8-3f71-4158-93e1-267691994695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 type="title">
  <p:cSld name="TITLE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10" name="Google Shape;10;p2"/>
          <p:cNvSpPr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sp>
        <p:nvSpPr>
          <p:cNvPr id="12" name="Google Shape;12;p2"/>
          <p:cNvSpPr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377" name="Google Shape;377;p11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brandmark">
  <p:cSld name="TITLE_ONLY_1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sp>
        <p:nvSpPr>
          <p:cNvPr id="454" name="Google Shape;454;p12"/>
          <p:cNvSpPr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456" name="Google Shape;456;p13"/>
          <p:cNvSpPr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490" name="Google Shape;490;p14"/>
          <p:cNvSpPr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523" name="Google Shape;523;p15"/>
          <p:cNvSpPr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/>
          <p:nvPr>
            <p:ph type="subTitle" idx="1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sp>
        <p:nvSpPr>
          <p:cNvPr id="596" name="Google Shape;596;p17"/>
          <p:cNvSpPr/>
          <p:nvPr>
            <p:ph type="body" idx="2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pic>
        <p:nvPicPr>
          <p:cNvPr id="632" name="Google Shape;632;p18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w="9525" cap="flat" cmpd="sng">
            <a:solidFill>
              <a:srgbClr val="FE1864"/>
            </a:solidFill>
            <a:prstDash val="solid"/>
            <a:round/>
            <a:headEnd type="none"/>
            <a:tailEnd type="none"/>
          </a:ln>
        </p:spPr>
      </p:cxnSp>
      <p:pic>
        <p:nvPicPr>
          <p:cNvPr id="665" name="Google Shape;665;p19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696" name="Google Shape;696;p20"/>
          <p:cNvSpPr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/>
          <p:nvPr>
            <p:ph type="subTitle" idx="1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sp>
        <p:nvSpPr>
          <p:cNvPr id="699" name="Google Shape;699;p20"/>
          <p:cNvSpPr/>
          <p:nvPr>
            <p:ph type="title" idx="2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/>
          <p:nvPr>
            <p:ph type="subTitle" idx="3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alt">
  <p:cSld name="TITLE_3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65" name="Google Shape;65;p3"/>
          <p:cNvSpPr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sp>
        <p:nvSpPr>
          <p:cNvPr id="67" name="Google Shape;67;p3"/>
          <p:cNvSpPr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732" name="Google Shape;732;p21"/>
          <p:cNvSpPr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BG White">
  <p:cSld name="CAPTION_ONLY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764" name="Google Shape;764;p22"/>
          <p:cNvSpPr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796" name="Google Shape;796;p23"/>
          <p:cNvSpPr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w/ brandmark" type="blank">
  <p:cSld name="BLANK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2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>
  <p:cSld name="BLANK_1">
    <p:bg>
      <p:bgPr>
        <a:solidFill>
          <a:srgbClr val="F1F3F2"/>
        </a:solidFill>
      </p:bgPr>
    </p:bg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875" name="Google Shape;875;p28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sp>
        <p:nvSpPr>
          <p:cNvPr id="878" name="Google Shape;878;p28"/>
          <p:cNvSpPr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Sub0">
  <p:cSld name="TITLE_3_1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120" name="Google Shape;120;p4"/>
          <p:cNvSpPr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/>
          <p:nvPr>
            <p:ph type="ctrTitle" idx="2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/>
          <p:nvPr>
            <p:ph type="ctrTitle" idx="3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l="l" t="t" r="r" b="b"/>
              <a:pathLst>
                <a:path w="285382" h="39661" extrusionOk="0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l="l" t="t" r="r" b="b"/>
              <a:pathLst>
                <a:path w="29957" h="18621" extrusionOk="0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l="l" t="t" r="r" b="b"/>
              <a:pathLst>
                <a:path w="34743" h="20909" extrusionOk="0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l="l" t="t" r="r" b="b"/>
              <a:pathLst>
                <a:path w="39530" h="23592" extrusionOk="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l="l" t="t" r="r" b="b"/>
              <a:pathLst>
                <a:path w="58203" h="50234" extrusionOk="0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l="l" t="t" r="r" b="b"/>
              <a:pathLst>
                <a:path w="39530" h="23592" extrusionOk="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l="l" t="t" r="r" b="b"/>
              <a:pathLst>
                <a:path w="34743" h="20936" extrusionOk="0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l="l" t="t" r="r" b="b"/>
              <a:pathLst>
                <a:path w="29983" h="18226" extrusionOk="0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l="l" t="t" r="r" b="b"/>
              <a:pathLst>
                <a:path w="6050" h="7970" extrusionOk="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l="l" t="t" r="r" b="b"/>
              <a:pathLst>
                <a:path w="6126" h="7922" extrusionOk="0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l="l" t="t" r="r" b="b"/>
              <a:pathLst>
                <a:path w="6392" h="11104" extrusionOk="0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l="l" t="t" r="r" b="b"/>
              <a:pathLst>
                <a:path w="7654" h="11204" extrusionOk="0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l="l" t="t" r="r" b="b"/>
              <a:pathLst>
                <a:path w="10232" h="6786" extrusionOk="0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No-BG">
  <p:cSld name="TITLE_2_1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184" name="Google Shape;184;p6"/>
          <p:cNvSpPr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sp>
        <p:nvSpPr>
          <p:cNvPr id="261" name="Google Shape;261;p7"/>
          <p:cNvSpPr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-lines">
  <p:cSld name="SECTION_HEADER_3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263" name="Google Shape;263;p8"/>
          <p:cNvSpPr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308" name="Google Shape;308;p9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342" name="Google Shape;342;p10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/>
            <a:tailEnd type="none"/>
          </a:ln>
        </p:spPr>
      </p:cxnSp>
      <p:sp>
        <p:nvSpPr>
          <p:cNvPr id="345" name="Google Shape;345;p10"/>
          <p:cNvSpPr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/>
          <p:nvPr/>
        </p:nvPicPr>
        <p:blipFill>
          <a:blip xmlns:r="http://schemas.openxmlformats.org/officeDocument/2006/relationships" r:embed="rId1">
            <a:alphaModFix amt="100000"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/>
      <p:sp>
        <p:nvSpPr>
          <p:cNvPr id="6" name="Google Shape;6;p1"/>
          <p:cNvSpPr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/>
          <p:nvPr>
            <p:ph type="body" idx="1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hyperlink" Target="https://substrate.dev/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image" Target="../media/d46b90cb-0137-417e-8d63-11cf9319c0d4.png"/><Relationship Id="rId2" Type="http://schemas.openxmlformats.org/officeDocument/2006/relationships/image" Target="../media/0918d3fa-89a0-4196-999b-1f4b4ad5cd8c.jpeg"/><Relationship Id="rId3" Type="http://schemas.openxmlformats.org/officeDocument/2006/relationships/image" Target="../media/dd7df359-fca6-442d-b5cc-44be8cb4b2a7.jpe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hyperlink" Target="https://www.rust-lang.org/" TargetMode="External"/><Relationship Id="rId2" Type="http://schemas.openxmlformats.org/officeDocument/2006/relationships/hyperlink" Target="https://doc.rust-lang.org/book/" TargetMode="External"/><Relationship Id="rId3" Type="http://schemas.openxmlformats.org/officeDocument/2006/relationships/hyperlink" Target="https://zhuanlan.zhihu.com/p/161771205" TargetMode="External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hyperlink" Target="mailto:kaichao@parity.io" TargetMode="Externa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3" name="Google Shape;913;p29"/>
          <p:cNvSpPr/>
          <p:nvPr>
            <p:ph type="ctrTitle" idx="3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1"/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区块链开发入门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/>
          <p:nvPr/>
        </p:nvSpPr>
        <p:spPr>
          <a:xfrm>
            <a:off x="3586100" y="1920375"/>
            <a:ext cx="22731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课前导读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0" name="Google Shape;920;p30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课程介绍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讲师介绍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课前准备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6" name="Google Shape;926;p31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课程介绍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/>
          <p:nvPr>
            <p:ph type="body" idx="4294967295"/>
          </p:nvPr>
        </p:nvSpPr>
        <p:spPr>
          <a:xfrm>
            <a:off x="311700" y="1200150"/>
            <a:ext cx="569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由Parity和一块链习社区合作，学员将学习</a:t>
            </a:r>
            <a:r>
              <a:rPr lang="en">
                <a:solidFill>
                  <a:srgbClr val="FE1864"/>
                </a:solidFill>
              </a:rPr>
              <a:t>区块链</a:t>
            </a:r>
            <a:r>
              <a:rPr lang="en">
                <a:solidFill>
                  <a:srgbClr val="FFFFFF"/>
                </a:solidFill>
              </a:rPr>
              <a:t>和</a:t>
            </a:r>
            <a:r>
              <a:rPr lang="en">
                <a:solidFill>
                  <a:srgbClr val="FE1864"/>
                </a:solidFill>
              </a:rPr>
              <a:t>Substrate</a:t>
            </a:r>
            <a:r>
              <a:rPr lang="en">
                <a:solidFill>
                  <a:srgbClr val="FFFFFF"/>
                </a:solidFill>
              </a:rPr>
              <a:t>的基础知识，以及如何编写一个简单的</a:t>
            </a:r>
            <a:r>
              <a:rPr lang="en">
                <a:solidFill>
                  <a:srgbClr val="FE1864"/>
                </a:solidFill>
              </a:rPr>
              <a:t>区块链应用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拥有一定的开发经验，或对编程感兴趣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在校学生、</a:t>
            </a:r>
            <a:r>
              <a:rPr lang="en" sz="2000">
                <a:solidFill>
                  <a:srgbClr val="FFFFFF"/>
                </a:solidFill>
              </a:rPr>
              <a:t>开发者、创业者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2" name="Google Shape;932;p32"/>
          <p:cNvSpPr/>
          <p:nvPr/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1864"/>
                </a:solidFill>
                <a:latin typeface="Roboto Medium"/>
                <a:ea typeface="Roboto Medium"/>
                <a:cs typeface="Roboto Medium"/>
                <a:sym typeface="Roboto Medium"/>
              </a:rPr>
              <a:t>十五分钟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创建一个区块链应用。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7" name="Google Shape;937;p33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课程介绍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8" name="Google Shape;938;p33"/>
          <p:cNvSpPr/>
          <p:nvPr>
            <p:ph type="body" idx="4294967295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视频</a:t>
            </a:r>
            <a:r>
              <a:rPr lang="en" sz="2000">
                <a:solidFill>
                  <a:srgbClr val="FFFFFF"/>
                </a:solidFill>
              </a:rPr>
              <a:t>和</a:t>
            </a:r>
            <a:r>
              <a:rPr lang="en" sz="2000">
                <a:solidFill>
                  <a:srgbClr val="FE1864"/>
                </a:solidFill>
              </a:rPr>
              <a:t>在线问答</a:t>
            </a:r>
            <a:r>
              <a:rPr lang="en" sz="2000">
                <a:solidFill>
                  <a:srgbClr val="FFFFFF"/>
                </a:solidFill>
              </a:rPr>
              <a:t>的形式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视频一共</a:t>
            </a:r>
            <a:r>
              <a:rPr lang="en" sz="2000">
                <a:solidFill>
                  <a:srgbClr val="FE1864"/>
                </a:solidFill>
              </a:rPr>
              <a:t>6节</a:t>
            </a:r>
            <a:r>
              <a:rPr lang="en" sz="2000">
                <a:solidFill>
                  <a:schemeClr val="dk1"/>
                </a:solidFill>
              </a:rPr>
              <a:t>，每节课</a:t>
            </a:r>
            <a:r>
              <a:rPr lang="en" sz="2000">
                <a:solidFill>
                  <a:srgbClr val="FE1864"/>
                </a:solidFill>
              </a:rPr>
              <a:t>45分钟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每周</a:t>
            </a:r>
            <a:r>
              <a:rPr lang="en" sz="2000">
                <a:solidFill>
                  <a:srgbClr val="FF1864"/>
                </a:solidFill>
              </a:rPr>
              <a:t>两节课</a:t>
            </a:r>
            <a:r>
              <a:rPr lang="en" sz="2000">
                <a:solidFill>
                  <a:srgbClr val="FFFFFF"/>
                </a:solidFill>
              </a:rPr>
              <a:t>，约在</a:t>
            </a:r>
            <a:r>
              <a:rPr lang="en" sz="2000">
                <a:solidFill>
                  <a:srgbClr val="FE1864"/>
                </a:solidFill>
              </a:rPr>
              <a:t>一个月</a:t>
            </a:r>
            <a:r>
              <a:rPr lang="en" sz="2000">
                <a:solidFill>
                  <a:srgbClr val="FFFFFF"/>
                </a:solidFill>
              </a:rPr>
              <a:t>内完成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课会有</a:t>
            </a:r>
            <a:r>
              <a:rPr lang="en" sz="2000">
                <a:solidFill>
                  <a:srgbClr val="FE1864"/>
                </a:solidFill>
              </a:rPr>
              <a:t>课后作业</a:t>
            </a:r>
            <a:endParaRPr sz="2000">
              <a:solidFill>
                <a:srgbClr val="FE1864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3" name="Google Shape;943;p34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课程介绍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34"/>
          <p:cNvSpPr/>
          <p:nvPr>
            <p:ph type="body" idx="4294967295"/>
          </p:nvPr>
        </p:nvSpPr>
        <p:spPr>
          <a:xfrm>
            <a:off x="311700" y="1200150"/>
            <a:ext cx="55863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课程</a:t>
            </a:r>
            <a:r>
              <a:rPr lang="en" sz="2000">
                <a:solidFill>
                  <a:srgbClr val="FFFFFF"/>
                </a:solidFill>
              </a:rPr>
              <a:t>目录介绍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9" name="Google Shape;949;p35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讲师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介绍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0" name="Google Shape;950;p35"/>
          <p:cNvPicPr/>
          <p:nvPr/>
        </p:nvPicPr>
        <p:blipFill rotWithShape="1">
          <a:blip xmlns:r="http://schemas.openxmlformats.org/officeDocument/2006/relationships" r:embed="rId1">
            <a:alphaModFix amt="100000"/>
          </a:blip>
          <a:srcRect l="32308" t="10841" r="7052" b="0"/>
          <a:stretch/>
        </p:blipFill>
        <p:spPr>
          <a:xfrm>
            <a:off x="2295138" y="1666825"/>
            <a:ext cx="1517904" cy="151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35"/>
          <p:cNvPicPr/>
          <p:nvPr/>
        </p:nvPicPr>
        <p:blipFill rotWithShape="1">
          <a:blip xmlns:r="http://schemas.openxmlformats.org/officeDocument/2006/relationships" r:embed="rId2">
            <a:alphaModFix amt="100000"/>
          </a:blip>
          <a:srcRect l="0" t="13988" r="0" b="18071"/>
          <a:stretch/>
        </p:blipFill>
        <p:spPr>
          <a:xfrm>
            <a:off x="5330938" y="1666825"/>
            <a:ext cx="1517900" cy="151791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5"/>
          <p:cNvSpPr/>
          <p:nvPr>
            <p:ph type="body" idx="4294967295"/>
          </p:nvPr>
        </p:nvSpPr>
        <p:spPr>
          <a:xfrm>
            <a:off x="2628550" y="3173725"/>
            <a:ext cx="1003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王大锤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53" name="Google Shape;953;p35"/>
          <p:cNvSpPr/>
          <p:nvPr>
            <p:ph type="body" idx="4294967295"/>
          </p:nvPr>
        </p:nvSpPr>
        <p:spPr>
          <a:xfrm>
            <a:off x="5629425" y="3173725"/>
            <a:ext cx="1003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Kaichao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54" name="Google Shape;954;p35"/>
          <p:cNvPicPr/>
          <p:nvPr/>
        </p:nvPicPr>
        <p:blipFill>
          <a:blip xmlns:r="http://schemas.openxmlformats.org/officeDocument/2006/relationships" r:embed="rId3">
            <a:alphaModFix amt="100000"/>
          </a:blip>
          <a:stretch>
            <a:fillRect/>
          </a:stretch>
        </p:blipFill>
        <p:spPr>
          <a:xfrm>
            <a:off x="3813050" y="1666825"/>
            <a:ext cx="1517904" cy="1517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5"/>
          <p:cNvSpPr/>
          <p:nvPr>
            <p:ph type="body" idx="4294967295"/>
          </p:nvPr>
        </p:nvSpPr>
        <p:spPr>
          <a:xfrm>
            <a:off x="4146450" y="3173725"/>
            <a:ext cx="1003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周俊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0" name="Google Shape;960;p36"/>
          <p:cNvSpPr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课前准备 -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资料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1" name="Google Shape;961;p36"/>
          <p:cNvSpPr/>
          <p:nvPr>
            <p:ph type="body" idx="4294967295"/>
          </p:nvPr>
        </p:nvSpPr>
        <p:spPr>
          <a:xfrm>
            <a:off x="311700" y="1200150"/>
            <a:ext cx="63234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在空闲的时候，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浏览 Substrate 官方文档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学习 Rust </a:t>
            </a:r>
            <a:r>
              <a:rPr lang="en" u="sng">
                <a:solidFill>
                  <a:schemeClr val="hlink"/>
                </a:solidFill>
                <a:hlinkClick r:id="rId1"/>
              </a:rPr>
              <a:t>官方网站</a:t>
            </a:r>
            <a:r>
              <a:rPr lang="en">
                <a:solidFill>
                  <a:srgbClr val="FFFFFF"/>
                </a:solidFill>
              </a:rPr>
              <a:t>和官方的</a:t>
            </a:r>
            <a:r>
              <a:rPr lang="en" u="sng">
                <a:solidFill>
                  <a:schemeClr val="hlink"/>
                </a:solidFill>
                <a:hlinkClick r:id="rId2"/>
              </a:rPr>
              <a:t>书籍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博客文章 </a:t>
            </a:r>
            <a:r>
              <a:rPr lang="en" u="sng">
                <a:solidFill>
                  <a:schemeClr val="accent5"/>
                </a:solidFill>
                <a:hlinkClick r:id="rId3"/>
              </a:rPr>
              <a:t>如何学习Substrate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2" name="Google Shape;962;p36"/>
          <p:cNvSpPr/>
          <p:nvPr>
            <p:ph type="body" idx="4294967295"/>
          </p:nvPr>
        </p:nvSpPr>
        <p:spPr>
          <a:xfrm>
            <a:off x="415575" y="3889100"/>
            <a:ext cx="6323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E1864"/>
                </a:solidFill>
              </a:rPr>
              <a:t>必看资料!!</a:t>
            </a:r>
            <a:endParaRPr>
              <a:solidFill>
                <a:srgbClr val="FE18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7" name="Google Shape;967;p37"/>
          <p:cNvSpPr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68" name="Google Shape;968;p37"/>
          <p:cNvSpPr/>
          <p:nvPr>
            <p:ph type="subTitle" idx="1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/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69" name="Google Shape;969;p37"/>
          <p:cNvSpPr/>
          <p:nvPr>
            <p:ph type="subTitle" idx="1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            </a:t>
            </a:r>
            <a:r>
              <a:rPr lang="en" sz="1800">
                <a:solidFill>
                  <a:srgbClr val="F1F3F2"/>
                </a:solidFill>
              </a:rPr>
              <a:t>Email: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1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Twitter /</a:t>
            </a:r>
            <a:r>
              <a:rPr lang="en" sz="1800">
                <a:solidFill>
                  <a:srgbClr val="F1F3F2"/>
                </a:solidFill>
              </a:rPr>
              <a:t>微信</a:t>
            </a:r>
            <a:r>
              <a:rPr lang="en" sz="1800">
                <a:solidFill>
                  <a:srgbClr val="F1F3F2"/>
                </a:solidFill>
              </a:rPr>
              <a:t>: </a:t>
            </a:r>
            <a:r>
              <a:rPr lang="en" sz="1800">
                <a:solidFill>
                  <a:srgbClr val="F1F3F2"/>
                </a:solidFill>
              </a:rPr>
              <a:t>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