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7E1593-26AC-4EDF-8DBE-686633F5AF27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F991FE5-195A-4B0E-B89B-8DEDAD33A344}">
      <dgm:prSet phldrT="[Text]"/>
      <dgm:spPr/>
      <dgm:t>
        <a:bodyPr/>
        <a:lstStyle/>
        <a:p>
          <a:r>
            <a:rPr lang="en-US" dirty="0"/>
            <a:t>Input audio</a:t>
          </a:r>
          <a:endParaRPr lang="en-IN" dirty="0"/>
        </a:p>
      </dgm:t>
    </dgm:pt>
    <dgm:pt modelId="{F99EFF92-2FD4-4619-AE82-DC97FA437A7B}" type="parTrans" cxnId="{94181BBA-8898-4A8B-BE2E-C846E8369CC1}">
      <dgm:prSet/>
      <dgm:spPr/>
      <dgm:t>
        <a:bodyPr/>
        <a:lstStyle/>
        <a:p>
          <a:endParaRPr lang="en-IN"/>
        </a:p>
      </dgm:t>
    </dgm:pt>
    <dgm:pt modelId="{BF607EAA-2C45-46B6-AB08-2096B0770441}" type="sibTrans" cxnId="{94181BBA-8898-4A8B-BE2E-C846E8369CC1}">
      <dgm:prSet/>
      <dgm:spPr/>
      <dgm:t>
        <a:bodyPr/>
        <a:lstStyle/>
        <a:p>
          <a:endParaRPr lang="en-IN"/>
        </a:p>
      </dgm:t>
    </dgm:pt>
    <dgm:pt modelId="{DBA75594-F0DD-4703-ACB2-20E2A2019167}">
      <dgm:prSet phldrT="[Text]"/>
      <dgm:spPr/>
      <dgm:t>
        <a:bodyPr/>
        <a:lstStyle/>
        <a:p>
          <a:r>
            <a:rPr lang="en-US" dirty="0"/>
            <a:t>Feature extraction</a:t>
          </a:r>
          <a:endParaRPr lang="en-IN" dirty="0"/>
        </a:p>
      </dgm:t>
    </dgm:pt>
    <dgm:pt modelId="{3B7227A4-910E-4B8D-9D8C-79AC078A8BFC}" type="parTrans" cxnId="{C4A39FEF-F515-47FB-9470-02BFDB882BCB}">
      <dgm:prSet/>
      <dgm:spPr/>
      <dgm:t>
        <a:bodyPr/>
        <a:lstStyle/>
        <a:p>
          <a:endParaRPr lang="en-IN"/>
        </a:p>
      </dgm:t>
    </dgm:pt>
    <dgm:pt modelId="{86E5FA7C-46FA-4AB9-BF05-82D1A8C98F1E}" type="sibTrans" cxnId="{C4A39FEF-F515-47FB-9470-02BFDB882BCB}">
      <dgm:prSet/>
      <dgm:spPr/>
      <dgm:t>
        <a:bodyPr/>
        <a:lstStyle/>
        <a:p>
          <a:endParaRPr lang="en-IN"/>
        </a:p>
      </dgm:t>
    </dgm:pt>
    <dgm:pt modelId="{D47C8E88-BB32-477F-9326-2C95398C32AC}">
      <dgm:prSet phldrT="[Text]"/>
      <dgm:spPr/>
      <dgm:t>
        <a:bodyPr/>
        <a:lstStyle/>
        <a:p>
          <a:r>
            <a:rPr lang="en-US" dirty="0"/>
            <a:t>System training</a:t>
          </a:r>
          <a:endParaRPr lang="en-IN" dirty="0"/>
        </a:p>
      </dgm:t>
    </dgm:pt>
    <dgm:pt modelId="{45793796-FB31-48D5-858A-35476BD3E0AC}" type="parTrans" cxnId="{11CB2B17-2573-44A3-A77A-9600B831C6FF}">
      <dgm:prSet/>
      <dgm:spPr/>
      <dgm:t>
        <a:bodyPr/>
        <a:lstStyle/>
        <a:p>
          <a:endParaRPr lang="en-IN"/>
        </a:p>
      </dgm:t>
    </dgm:pt>
    <dgm:pt modelId="{DB899410-1830-4ABA-ADE7-4981EBCA155A}" type="sibTrans" cxnId="{11CB2B17-2573-44A3-A77A-9600B831C6FF}">
      <dgm:prSet/>
      <dgm:spPr/>
      <dgm:t>
        <a:bodyPr/>
        <a:lstStyle/>
        <a:p>
          <a:endParaRPr lang="en-IN"/>
        </a:p>
      </dgm:t>
    </dgm:pt>
    <dgm:pt modelId="{45AC4C23-995D-4D45-9625-9409BC628316}">
      <dgm:prSet phldrT="[Text]"/>
      <dgm:spPr/>
      <dgm:t>
        <a:bodyPr/>
        <a:lstStyle/>
        <a:p>
          <a:r>
            <a:rPr lang="en-US" dirty="0"/>
            <a:t>Feature normalization</a:t>
          </a:r>
          <a:endParaRPr lang="en-IN" dirty="0"/>
        </a:p>
      </dgm:t>
    </dgm:pt>
    <dgm:pt modelId="{D3FC9A20-0D2C-4810-ACC7-69163DF74FAD}" type="parTrans" cxnId="{81037FE6-84ED-48E2-A9DD-B94D7CC73363}">
      <dgm:prSet/>
      <dgm:spPr/>
      <dgm:t>
        <a:bodyPr/>
        <a:lstStyle/>
        <a:p>
          <a:endParaRPr lang="en-IN"/>
        </a:p>
      </dgm:t>
    </dgm:pt>
    <dgm:pt modelId="{3C8EB285-08B1-4153-BDE8-97EC1E1BD05A}" type="sibTrans" cxnId="{81037FE6-84ED-48E2-A9DD-B94D7CC73363}">
      <dgm:prSet/>
      <dgm:spPr/>
      <dgm:t>
        <a:bodyPr/>
        <a:lstStyle/>
        <a:p>
          <a:endParaRPr lang="en-IN"/>
        </a:p>
      </dgm:t>
    </dgm:pt>
    <dgm:pt modelId="{DE8139C9-AD42-4D5A-A59B-D3B2843D4935}">
      <dgm:prSet phldrT="[Text]"/>
      <dgm:spPr/>
      <dgm:t>
        <a:bodyPr/>
        <a:lstStyle/>
        <a:p>
          <a:r>
            <a:rPr lang="en-US" dirty="0"/>
            <a:t>System testing</a:t>
          </a:r>
          <a:endParaRPr lang="en-IN" dirty="0"/>
        </a:p>
      </dgm:t>
    </dgm:pt>
    <dgm:pt modelId="{C27444F2-5C94-420F-96DB-FF1289797702}" type="parTrans" cxnId="{BDD721CB-2226-4686-8226-6ED620104492}">
      <dgm:prSet/>
      <dgm:spPr/>
      <dgm:t>
        <a:bodyPr/>
        <a:lstStyle/>
        <a:p>
          <a:endParaRPr lang="en-IN"/>
        </a:p>
      </dgm:t>
    </dgm:pt>
    <dgm:pt modelId="{3433C6B0-9187-4D1A-92D5-E3532539F6A6}" type="sibTrans" cxnId="{BDD721CB-2226-4686-8226-6ED620104492}">
      <dgm:prSet/>
      <dgm:spPr/>
      <dgm:t>
        <a:bodyPr/>
        <a:lstStyle/>
        <a:p>
          <a:endParaRPr lang="en-IN"/>
        </a:p>
      </dgm:t>
    </dgm:pt>
    <dgm:pt modelId="{7F71E11F-5BA0-4FED-821B-989A9A9CA271}" type="pres">
      <dgm:prSet presAssocID="{8A7E1593-26AC-4EDF-8DBE-686633F5AF27}" presName="Name0" presStyleCnt="0">
        <dgm:presLayoutVars>
          <dgm:dir/>
          <dgm:resizeHandles val="exact"/>
        </dgm:presLayoutVars>
      </dgm:prSet>
      <dgm:spPr/>
    </dgm:pt>
    <dgm:pt modelId="{6F1CF56E-56A2-49B6-A9B8-8E0A70E0E7FF}" type="pres">
      <dgm:prSet presAssocID="{5F991FE5-195A-4B0E-B89B-8DEDAD33A344}" presName="node" presStyleLbl="node1" presStyleIdx="0" presStyleCnt="5">
        <dgm:presLayoutVars>
          <dgm:bulletEnabled val="1"/>
        </dgm:presLayoutVars>
      </dgm:prSet>
      <dgm:spPr/>
    </dgm:pt>
    <dgm:pt modelId="{5EE89CA2-5204-4BD4-9EBB-7403925D95A4}" type="pres">
      <dgm:prSet presAssocID="{BF607EAA-2C45-46B6-AB08-2096B0770441}" presName="sibTrans" presStyleLbl="sibTrans2D1" presStyleIdx="0" presStyleCnt="4"/>
      <dgm:spPr/>
    </dgm:pt>
    <dgm:pt modelId="{74E60358-8120-4580-B705-4BFADBF93745}" type="pres">
      <dgm:prSet presAssocID="{BF607EAA-2C45-46B6-AB08-2096B0770441}" presName="connectorText" presStyleLbl="sibTrans2D1" presStyleIdx="0" presStyleCnt="4"/>
      <dgm:spPr/>
    </dgm:pt>
    <dgm:pt modelId="{D496E1FE-C3E2-495A-B082-47F34ADE9A36}" type="pres">
      <dgm:prSet presAssocID="{DBA75594-F0DD-4703-ACB2-20E2A2019167}" presName="node" presStyleLbl="node1" presStyleIdx="1" presStyleCnt="5">
        <dgm:presLayoutVars>
          <dgm:bulletEnabled val="1"/>
        </dgm:presLayoutVars>
      </dgm:prSet>
      <dgm:spPr/>
    </dgm:pt>
    <dgm:pt modelId="{21D4F134-9802-4206-91CD-732DB3B7E980}" type="pres">
      <dgm:prSet presAssocID="{86E5FA7C-46FA-4AB9-BF05-82D1A8C98F1E}" presName="sibTrans" presStyleLbl="sibTrans2D1" presStyleIdx="1" presStyleCnt="4"/>
      <dgm:spPr/>
    </dgm:pt>
    <dgm:pt modelId="{B79346EB-524C-49DA-8010-8CF47927B2D5}" type="pres">
      <dgm:prSet presAssocID="{86E5FA7C-46FA-4AB9-BF05-82D1A8C98F1E}" presName="connectorText" presStyleLbl="sibTrans2D1" presStyleIdx="1" presStyleCnt="4"/>
      <dgm:spPr/>
    </dgm:pt>
    <dgm:pt modelId="{ACB214DB-DC0E-4F89-AA57-473EEF114A12}" type="pres">
      <dgm:prSet presAssocID="{45AC4C23-995D-4D45-9625-9409BC628316}" presName="node" presStyleLbl="node1" presStyleIdx="2" presStyleCnt="5">
        <dgm:presLayoutVars>
          <dgm:bulletEnabled val="1"/>
        </dgm:presLayoutVars>
      </dgm:prSet>
      <dgm:spPr/>
    </dgm:pt>
    <dgm:pt modelId="{2595284E-2153-4074-ACE1-8A1802439B38}" type="pres">
      <dgm:prSet presAssocID="{3C8EB285-08B1-4153-BDE8-97EC1E1BD05A}" presName="sibTrans" presStyleLbl="sibTrans2D1" presStyleIdx="2" presStyleCnt="4"/>
      <dgm:spPr/>
    </dgm:pt>
    <dgm:pt modelId="{3113D58E-75F8-4611-AB42-13E9AFC92E69}" type="pres">
      <dgm:prSet presAssocID="{3C8EB285-08B1-4153-BDE8-97EC1E1BD05A}" presName="connectorText" presStyleLbl="sibTrans2D1" presStyleIdx="2" presStyleCnt="4"/>
      <dgm:spPr/>
    </dgm:pt>
    <dgm:pt modelId="{EA3DD06D-375D-485D-A5A3-6C88F86860BC}" type="pres">
      <dgm:prSet presAssocID="{D47C8E88-BB32-477F-9326-2C95398C32AC}" presName="node" presStyleLbl="node1" presStyleIdx="3" presStyleCnt="5">
        <dgm:presLayoutVars>
          <dgm:bulletEnabled val="1"/>
        </dgm:presLayoutVars>
      </dgm:prSet>
      <dgm:spPr/>
    </dgm:pt>
    <dgm:pt modelId="{4FCD84E9-5519-48E9-BF24-803450341822}" type="pres">
      <dgm:prSet presAssocID="{DB899410-1830-4ABA-ADE7-4981EBCA155A}" presName="sibTrans" presStyleLbl="sibTrans2D1" presStyleIdx="3" presStyleCnt="4"/>
      <dgm:spPr/>
    </dgm:pt>
    <dgm:pt modelId="{204CA153-3802-4026-9B83-4E7FFF9A090A}" type="pres">
      <dgm:prSet presAssocID="{DB899410-1830-4ABA-ADE7-4981EBCA155A}" presName="connectorText" presStyleLbl="sibTrans2D1" presStyleIdx="3" presStyleCnt="4"/>
      <dgm:spPr/>
    </dgm:pt>
    <dgm:pt modelId="{6169F1A0-5371-4E52-9875-46D10EFF4E94}" type="pres">
      <dgm:prSet presAssocID="{DE8139C9-AD42-4D5A-A59B-D3B2843D4935}" presName="node" presStyleLbl="node1" presStyleIdx="4" presStyleCnt="5">
        <dgm:presLayoutVars>
          <dgm:bulletEnabled val="1"/>
        </dgm:presLayoutVars>
      </dgm:prSet>
      <dgm:spPr/>
    </dgm:pt>
  </dgm:ptLst>
  <dgm:cxnLst>
    <dgm:cxn modelId="{CA2EA206-4C76-49AC-8DA8-0834E1A8A95D}" type="presOf" srcId="{DE8139C9-AD42-4D5A-A59B-D3B2843D4935}" destId="{6169F1A0-5371-4E52-9875-46D10EFF4E94}" srcOrd="0" destOrd="0" presId="urn:microsoft.com/office/officeart/2005/8/layout/process1"/>
    <dgm:cxn modelId="{17CC730E-EC66-4FEE-A67F-839958FAD657}" type="presOf" srcId="{45AC4C23-995D-4D45-9625-9409BC628316}" destId="{ACB214DB-DC0E-4F89-AA57-473EEF114A12}" srcOrd="0" destOrd="0" presId="urn:microsoft.com/office/officeart/2005/8/layout/process1"/>
    <dgm:cxn modelId="{11CB2B17-2573-44A3-A77A-9600B831C6FF}" srcId="{8A7E1593-26AC-4EDF-8DBE-686633F5AF27}" destId="{D47C8E88-BB32-477F-9326-2C95398C32AC}" srcOrd="3" destOrd="0" parTransId="{45793796-FB31-48D5-858A-35476BD3E0AC}" sibTransId="{DB899410-1830-4ABA-ADE7-4981EBCA155A}"/>
    <dgm:cxn modelId="{4016171C-80DA-4013-85AC-43BB22A319E6}" type="presOf" srcId="{BF607EAA-2C45-46B6-AB08-2096B0770441}" destId="{74E60358-8120-4580-B705-4BFADBF93745}" srcOrd="1" destOrd="0" presId="urn:microsoft.com/office/officeart/2005/8/layout/process1"/>
    <dgm:cxn modelId="{05DA982E-EE00-4EF4-977A-DBAC2DD39F0A}" type="presOf" srcId="{86E5FA7C-46FA-4AB9-BF05-82D1A8C98F1E}" destId="{B79346EB-524C-49DA-8010-8CF47927B2D5}" srcOrd="1" destOrd="0" presId="urn:microsoft.com/office/officeart/2005/8/layout/process1"/>
    <dgm:cxn modelId="{02E4B960-993F-4AE0-90B0-D276BC1823E9}" type="presOf" srcId="{DB899410-1830-4ABA-ADE7-4981EBCA155A}" destId="{4FCD84E9-5519-48E9-BF24-803450341822}" srcOrd="0" destOrd="0" presId="urn:microsoft.com/office/officeart/2005/8/layout/process1"/>
    <dgm:cxn modelId="{795DC246-BDF7-4796-9E97-D93D64A6C061}" type="presOf" srcId="{5F991FE5-195A-4B0E-B89B-8DEDAD33A344}" destId="{6F1CF56E-56A2-49B6-A9B8-8E0A70E0E7FF}" srcOrd="0" destOrd="0" presId="urn:microsoft.com/office/officeart/2005/8/layout/process1"/>
    <dgm:cxn modelId="{4B6DCD4A-687D-4E4E-B855-7A31C6ADB4EF}" type="presOf" srcId="{3C8EB285-08B1-4153-BDE8-97EC1E1BD05A}" destId="{3113D58E-75F8-4611-AB42-13E9AFC92E69}" srcOrd="1" destOrd="0" presId="urn:microsoft.com/office/officeart/2005/8/layout/process1"/>
    <dgm:cxn modelId="{972F8E6D-0E50-4270-9D2E-DE1928B68946}" type="presOf" srcId="{DBA75594-F0DD-4703-ACB2-20E2A2019167}" destId="{D496E1FE-C3E2-495A-B082-47F34ADE9A36}" srcOrd="0" destOrd="0" presId="urn:microsoft.com/office/officeart/2005/8/layout/process1"/>
    <dgm:cxn modelId="{6F51B980-36B6-43F7-9F07-7F73781E51B4}" type="presOf" srcId="{BF607EAA-2C45-46B6-AB08-2096B0770441}" destId="{5EE89CA2-5204-4BD4-9EBB-7403925D95A4}" srcOrd="0" destOrd="0" presId="urn:microsoft.com/office/officeart/2005/8/layout/process1"/>
    <dgm:cxn modelId="{AFC17BA8-2C3D-4FD8-AD61-896A80B3074C}" type="presOf" srcId="{86E5FA7C-46FA-4AB9-BF05-82D1A8C98F1E}" destId="{21D4F134-9802-4206-91CD-732DB3B7E980}" srcOrd="0" destOrd="0" presId="urn:microsoft.com/office/officeart/2005/8/layout/process1"/>
    <dgm:cxn modelId="{8252BAAA-A483-470F-98A8-996911AA18F8}" type="presOf" srcId="{DB899410-1830-4ABA-ADE7-4981EBCA155A}" destId="{204CA153-3802-4026-9B83-4E7FFF9A090A}" srcOrd="1" destOrd="0" presId="urn:microsoft.com/office/officeart/2005/8/layout/process1"/>
    <dgm:cxn modelId="{248C33AB-8C18-432E-AE24-008269A4F04D}" type="presOf" srcId="{3C8EB285-08B1-4153-BDE8-97EC1E1BD05A}" destId="{2595284E-2153-4074-ACE1-8A1802439B38}" srcOrd="0" destOrd="0" presId="urn:microsoft.com/office/officeart/2005/8/layout/process1"/>
    <dgm:cxn modelId="{94181BBA-8898-4A8B-BE2E-C846E8369CC1}" srcId="{8A7E1593-26AC-4EDF-8DBE-686633F5AF27}" destId="{5F991FE5-195A-4B0E-B89B-8DEDAD33A344}" srcOrd="0" destOrd="0" parTransId="{F99EFF92-2FD4-4619-AE82-DC97FA437A7B}" sibTransId="{BF607EAA-2C45-46B6-AB08-2096B0770441}"/>
    <dgm:cxn modelId="{8D0443C2-E700-4C6C-8174-7B7A31BD8CE3}" type="presOf" srcId="{8A7E1593-26AC-4EDF-8DBE-686633F5AF27}" destId="{7F71E11F-5BA0-4FED-821B-989A9A9CA271}" srcOrd="0" destOrd="0" presId="urn:microsoft.com/office/officeart/2005/8/layout/process1"/>
    <dgm:cxn modelId="{BDD721CB-2226-4686-8226-6ED620104492}" srcId="{8A7E1593-26AC-4EDF-8DBE-686633F5AF27}" destId="{DE8139C9-AD42-4D5A-A59B-D3B2843D4935}" srcOrd="4" destOrd="0" parTransId="{C27444F2-5C94-420F-96DB-FF1289797702}" sibTransId="{3433C6B0-9187-4D1A-92D5-E3532539F6A6}"/>
    <dgm:cxn modelId="{81037FE6-84ED-48E2-A9DD-B94D7CC73363}" srcId="{8A7E1593-26AC-4EDF-8DBE-686633F5AF27}" destId="{45AC4C23-995D-4D45-9625-9409BC628316}" srcOrd="2" destOrd="0" parTransId="{D3FC9A20-0D2C-4810-ACC7-69163DF74FAD}" sibTransId="{3C8EB285-08B1-4153-BDE8-97EC1E1BD05A}"/>
    <dgm:cxn modelId="{2F1CCEEA-BCC0-46C4-B038-2017312B2FC7}" type="presOf" srcId="{D47C8E88-BB32-477F-9326-2C95398C32AC}" destId="{EA3DD06D-375D-485D-A5A3-6C88F86860BC}" srcOrd="0" destOrd="0" presId="urn:microsoft.com/office/officeart/2005/8/layout/process1"/>
    <dgm:cxn modelId="{C4A39FEF-F515-47FB-9470-02BFDB882BCB}" srcId="{8A7E1593-26AC-4EDF-8DBE-686633F5AF27}" destId="{DBA75594-F0DD-4703-ACB2-20E2A2019167}" srcOrd="1" destOrd="0" parTransId="{3B7227A4-910E-4B8D-9D8C-79AC078A8BFC}" sibTransId="{86E5FA7C-46FA-4AB9-BF05-82D1A8C98F1E}"/>
    <dgm:cxn modelId="{B543B0EE-9B26-4CB7-86B0-A2E37E0360C6}" type="presParOf" srcId="{7F71E11F-5BA0-4FED-821B-989A9A9CA271}" destId="{6F1CF56E-56A2-49B6-A9B8-8E0A70E0E7FF}" srcOrd="0" destOrd="0" presId="urn:microsoft.com/office/officeart/2005/8/layout/process1"/>
    <dgm:cxn modelId="{4EFBD2F3-6BDA-43ED-9FF6-42B3F69ABD71}" type="presParOf" srcId="{7F71E11F-5BA0-4FED-821B-989A9A9CA271}" destId="{5EE89CA2-5204-4BD4-9EBB-7403925D95A4}" srcOrd="1" destOrd="0" presId="urn:microsoft.com/office/officeart/2005/8/layout/process1"/>
    <dgm:cxn modelId="{0EAB7B3A-3123-4ED1-9E03-1D9B161585F4}" type="presParOf" srcId="{5EE89CA2-5204-4BD4-9EBB-7403925D95A4}" destId="{74E60358-8120-4580-B705-4BFADBF93745}" srcOrd="0" destOrd="0" presId="urn:microsoft.com/office/officeart/2005/8/layout/process1"/>
    <dgm:cxn modelId="{2A764476-6AD5-4EC8-BC65-B9AE3CA8ED1D}" type="presParOf" srcId="{7F71E11F-5BA0-4FED-821B-989A9A9CA271}" destId="{D496E1FE-C3E2-495A-B082-47F34ADE9A36}" srcOrd="2" destOrd="0" presId="urn:microsoft.com/office/officeart/2005/8/layout/process1"/>
    <dgm:cxn modelId="{CD7BB4D1-C154-442E-B604-2F7BA6BADBC3}" type="presParOf" srcId="{7F71E11F-5BA0-4FED-821B-989A9A9CA271}" destId="{21D4F134-9802-4206-91CD-732DB3B7E980}" srcOrd="3" destOrd="0" presId="urn:microsoft.com/office/officeart/2005/8/layout/process1"/>
    <dgm:cxn modelId="{3DE14AA4-0335-4D51-8BAF-9248BDDA074B}" type="presParOf" srcId="{21D4F134-9802-4206-91CD-732DB3B7E980}" destId="{B79346EB-524C-49DA-8010-8CF47927B2D5}" srcOrd="0" destOrd="0" presId="urn:microsoft.com/office/officeart/2005/8/layout/process1"/>
    <dgm:cxn modelId="{C25B8C83-D180-44DB-AF6B-2BA3D08C99B2}" type="presParOf" srcId="{7F71E11F-5BA0-4FED-821B-989A9A9CA271}" destId="{ACB214DB-DC0E-4F89-AA57-473EEF114A12}" srcOrd="4" destOrd="0" presId="urn:microsoft.com/office/officeart/2005/8/layout/process1"/>
    <dgm:cxn modelId="{01A434CF-F886-445E-A08F-91DD36529682}" type="presParOf" srcId="{7F71E11F-5BA0-4FED-821B-989A9A9CA271}" destId="{2595284E-2153-4074-ACE1-8A1802439B38}" srcOrd="5" destOrd="0" presId="urn:microsoft.com/office/officeart/2005/8/layout/process1"/>
    <dgm:cxn modelId="{E4F2512B-B132-4585-B059-F7E6DDC44B49}" type="presParOf" srcId="{2595284E-2153-4074-ACE1-8A1802439B38}" destId="{3113D58E-75F8-4611-AB42-13E9AFC92E69}" srcOrd="0" destOrd="0" presId="urn:microsoft.com/office/officeart/2005/8/layout/process1"/>
    <dgm:cxn modelId="{07CFB1EF-9127-44A9-A75E-C283FAA19E65}" type="presParOf" srcId="{7F71E11F-5BA0-4FED-821B-989A9A9CA271}" destId="{EA3DD06D-375D-485D-A5A3-6C88F86860BC}" srcOrd="6" destOrd="0" presId="urn:microsoft.com/office/officeart/2005/8/layout/process1"/>
    <dgm:cxn modelId="{0A5E6D13-94A9-4A4D-AB48-0FD36DFB89EB}" type="presParOf" srcId="{7F71E11F-5BA0-4FED-821B-989A9A9CA271}" destId="{4FCD84E9-5519-48E9-BF24-803450341822}" srcOrd="7" destOrd="0" presId="urn:microsoft.com/office/officeart/2005/8/layout/process1"/>
    <dgm:cxn modelId="{8A5D10C3-6818-4C65-AA4F-7A1FFC760B9B}" type="presParOf" srcId="{4FCD84E9-5519-48E9-BF24-803450341822}" destId="{204CA153-3802-4026-9B83-4E7FFF9A090A}" srcOrd="0" destOrd="0" presId="urn:microsoft.com/office/officeart/2005/8/layout/process1"/>
    <dgm:cxn modelId="{AB6F3749-64DD-42E7-8408-72CF6FB03D81}" type="presParOf" srcId="{7F71E11F-5BA0-4FED-821B-989A9A9CA271}" destId="{6169F1A0-5371-4E52-9875-46D10EFF4E9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CF56E-56A2-49B6-A9B8-8E0A70E0E7FF}">
      <dsp:nvSpPr>
        <dsp:cNvPr id="0" name=""/>
        <dsp:cNvSpPr/>
      </dsp:nvSpPr>
      <dsp:spPr>
        <a:xfrm>
          <a:off x="5134" y="950894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audio</a:t>
          </a:r>
          <a:endParaRPr lang="en-IN" sz="1900" kern="1200" dirty="0"/>
        </a:p>
      </dsp:txBody>
      <dsp:txXfrm>
        <a:off x="33106" y="978866"/>
        <a:ext cx="1535772" cy="899086"/>
      </dsp:txXfrm>
    </dsp:sp>
    <dsp:sp modelId="{5EE89CA2-5204-4BD4-9EBB-7403925D95A4}">
      <dsp:nvSpPr>
        <dsp:cNvPr id="0" name=""/>
        <dsp:cNvSpPr/>
      </dsp:nvSpPr>
      <dsp:spPr>
        <a:xfrm>
          <a:off x="1756023" y="12310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756023" y="1309986"/>
        <a:ext cx="236210" cy="236847"/>
      </dsp:txXfrm>
    </dsp:sp>
    <dsp:sp modelId="{D496E1FE-C3E2-495A-B082-47F34ADE9A36}">
      <dsp:nvSpPr>
        <dsp:cNvPr id="0" name=""/>
        <dsp:cNvSpPr/>
      </dsp:nvSpPr>
      <dsp:spPr>
        <a:xfrm>
          <a:off x="2233538" y="950894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extraction</a:t>
          </a:r>
          <a:endParaRPr lang="en-IN" sz="1900" kern="1200" dirty="0"/>
        </a:p>
      </dsp:txBody>
      <dsp:txXfrm>
        <a:off x="2261510" y="978866"/>
        <a:ext cx="1535772" cy="899086"/>
      </dsp:txXfrm>
    </dsp:sp>
    <dsp:sp modelId="{21D4F134-9802-4206-91CD-732DB3B7E980}">
      <dsp:nvSpPr>
        <dsp:cNvPr id="0" name=""/>
        <dsp:cNvSpPr/>
      </dsp:nvSpPr>
      <dsp:spPr>
        <a:xfrm>
          <a:off x="3984426" y="12310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984426" y="1309986"/>
        <a:ext cx="236210" cy="236847"/>
      </dsp:txXfrm>
    </dsp:sp>
    <dsp:sp modelId="{ACB214DB-DC0E-4F89-AA57-473EEF114A12}">
      <dsp:nvSpPr>
        <dsp:cNvPr id="0" name=""/>
        <dsp:cNvSpPr/>
      </dsp:nvSpPr>
      <dsp:spPr>
        <a:xfrm>
          <a:off x="4461941" y="950894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normalization</a:t>
          </a:r>
          <a:endParaRPr lang="en-IN" sz="1900" kern="1200" dirty="0"/>
        </a:p>
      </dsp:txBody>
      <dsp:txXfrm>
        <a:off x="4489913" y="978866"/>
        <a:ext cx="1535772" cy="899086"/>
      </dsp:txXfrm>
    </dsp:sp>
    <dsp:sp modelId="{2595284E-2153-4074-ACE1-8A1802439B38}">
      <dsp:nvSpPr>
        <dsp:cNvPr id="0" name=""/>
        <dsp:cNvSpPr/>
      </dsp:nvSpPr>
      <dsp:spPr>
        <a:xfrm>
          <a:off x="6212830" y="12310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6212830" y="1309986"/>
        <a:ext cx="236210" cy="236847"/>
      </dsp:txXfrm>
    </dsp:sp>
    <dsp:sp modelId="{EA3DD06D-375D-485D-A5A3-6C88F86860BC}">
      <dsp:nvSpPr>
        <dsp:cNvPr id="0" name=""/>
        <dsp:cNvSpPr/>
      </dsp:nvSpPr>
      <dsp:spPr>
        <a:xfrm>
          <a:off x="6690345" y="950894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System training</a:t>
          </a:r>
          <a:endParaRPr lang="en-IN" sz="1900" kern="1200" dirty="0"/>
        </a:p>
      </dsp:txBody>
      <dsp:txXfrm>
        <a:off x="6718317" y="978866"/>
        <a:ext cx="1535772" cy="899086"/>
      </dsp:txXfrm>
    </dsp:sp>
    <dsp:sp modelId="{4FCD84E9-5519-48E9-BF24-803450341822}">
      <dsp:nvSpPr>
        <dsp:cNvPr id="0" name=""/>
        <dsp:cNvSpPr/>
      </dsp:nvSpPr>
      <dsp:spPr>
        <a:xfrm>
          <a:off x="8441233" y="1231037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8441233" y="1309986"/>
        <a:ext cx="236210" cy="236847"/>
      </dsp:txXfrm>
    </dsp:sp>
    <dsp:sp modelId="{6169F1A0-5371-4E52-9875-46D10EFF4E94}">
      <dsp:nvSpPr>
        <dsp:cNvPr id="0" name=""/>
        <dsp:cNvSpPr/>
      </dsp:nvSpPr>
      <dsp:spPr>
        <a:xfrm>
          <a:off x="8918748" y="950894"/>
          <a:ext cx="1591716" cy="95503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System testing</a:t>
          </a:r>
          <a:endParaRPr lang="en-IN" sz="1900" kern="1200" dirty="0"/>
        </a:p>
      </dsp:txBody>
      <dsp:txXfrm>
        <a:off x="8946720" y="978866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7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3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4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7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53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0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5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6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27AB-4883-4C03-A40A-EC6E3FBB05BD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1209-AC4F-4F9E-B9E3-8FC2B3261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7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1DC2-2379-D6D7-D4B7-B8D536C9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420915"/>
            <a:ext cx="9144000" cy="2387600"/>
          </a:xfrm>
        </p:spPr>
        <p:txBody>
          <a:bodyPr/>
          <a:lstStyle/>
          <a:p>
            <a:pPr algn="l"/>
            <a:r>
              <a:rPr lang="en-US" b="1" dirty="0"/>
              <a:t>Acoustic Event Detection</a:t>
            </a:r>
            <a:br>
              <a:rPr lang="en-US" b="1" dirty="0"/>
            </a:br>
            <a:r>
              <a:rPr lang="en-US" b="1" u="sng" dirty="0"/>
              <a:t>in real life audio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D276D-5E58-0462-8E7A-78684CA7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3580267"/>
            <a:ext cx="9144000" cy="507319"/>
          </a:xfrm>
        </p:spPr>
        <p:txBody>
          <a:bodyPr/>
          <a:lstStyle/>
          <a:p>
            <a:pPr algn="l"/>
            <a:r>
              <a:rPr lang="en-US" dirty="0"/>
              <a:t>DCASE 2017 challenge using Convolutional Neural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18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0F23-2924-491D-AB08-DA684129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Tempogram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38CF-76B3-AD5B-335C-36410FD8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210"/>
            <a:ext cx="4060371" cy="2408918"/>
          </a:xfrm>
        </p:spPr>
        <p:txBody>
          <a:bodyPr>
            <a:normAutofit/>
          </a:bodyPr>
          <a:lstStyle/>
          <a:p>
            <a:r>
              <a:rPr lang="en-US" sz="2500" dirty="0"/>
              <a:t>Tempogram is a mid-level representation of tempo information and is constructed to characterize tempo variation and local pulse in the audio signal.</a:t>
            </a:r>
            <a:endParaRPr lang="en-I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01ED0-23D2-9631-B5E3-C04E09F7D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31" y="1834242"/>
            <a:ext cx="6579898" cy="3344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36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947730-D702-FFE7-99AD-59A3FA88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44284"/>
            <a:ext cx="5138056" cy="5704115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+mn-lt"/>
                <a:cs typeface="Arial" panose="020B0604020202020204" pitchFamily="34" charset="0"/>
              </a:rPr>
              <a:t>First we compute onset strength envelope using data given, and taking hop length as 512 and sampling rate 44kHz.</a:t>
            </a:r>
            <a:br>
              <a:rPr lang="en-US" sz="2300" dirty="0">
                <a:latin typeface="+mn-lt"/>
                <a:cs typeface="Arial" panose="020B0604020202020204" pitchFamily="34" charset="0"/>
              </a:rPr>
            </a:br>
            <a:br>
              <a:rPr lang="en-US" sz="2300" dirty="0">
                <a:latin typeface="+mn-lt"/>
                <a:cs typeface="Arial" panose="020B0604020202020204" pitchFamily="34" charset="0"/>
              </a:rPr>
            </a:br>
            <a:r>
              <a:rPr lang="en-US" sz="2300" dirty="0">
                <a:latin typeface="+mn-lt"/>
                <a:cs typeface="Arial" panose="020B0604020202020204" pitchFamily="34" charset="0"/>
              </a:rPr>
              <a:t>Onset strength at time t is determined by: mean_f max(0, S[f, t] - ref[f, t - lag]) where if a time series y is provided, S will be the log-power Mel spectrogram.</a:t>
            </a:r>
            <a:br>
              <a:rPr lang="en-US" sz="2300" dirty="0">
                <a:latin typeface="+mn-lt"/>
                <a:cs typeface="Arial" panose="020B0604020202020204" pitchFamily="34" charset="0"/>
              </a:rPr>
            </a:br>
            <a:br>
              <a:rPr lang="en-US" sz="2300" dirty="0">
                <a:latin typeface="+mn-lt"/>
                <a:cs typeface="Arial" panose="020B0604020202020204" pitchFamily="34" charset="0"/>
              </a:rPr>
            </a:br>
            <a:r>
              <a:rPr lang="en-US" sz="2300" dirty="0">
                <a:latin typeface="+mn-lt"/>
                <a:cs typeface="Arial" panose="020B0604020202020204" pitchFamily="34" charset="0"/>
              </a:rPr>
              <a:t>Onset means sudden rise of energy across the entire spectrum.</a:t>
            </a:r>
            <a:br>
              <a:rPr lang="en-US" sz="2300" dirty="0">
                <a:latin typeface="+mn-lt"/>
                <a:cs typeface="Arial" panose="020B0604020202020204" pitchFamily="34" charset="0"/>
              </a:rPr>
            </a:br>
            <a:br>
              <a:rPr lang="en-US" sz="2300" dirty="0">
                <a:latin typeface="+mn-lt"/>
                <a:cs typeface="Arial" panose="020B0604020202020204" pitchFamily="34" charset="0"/>
              </a:rPr>
            </a:br>
            <a:r>
              <a:rPr lang="en-US" sz="2300" dirty="0">
                <a:latin typeface="+mn-lt"/>
                <a:cs typeface="Arial" panose="020B0604020202020204" pitchFamily="34" charset="0"/>
              </a:rPr>
              <a:t>We also tried concatenating and adding the Cochleagram and Tempogram but it doesn’t give the satisfactory result.</a:t>
            </a:r>
            <a:endParaRPr lang="en-IN" sz="23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17AAF-D09C-BC49-9546-F34DC2F1D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45" y="764172"/>
            <a:ext cx="4471425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9057-8C0D-0723-3F75-AE3803FA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6"/>
            <a:ext cx="10515600" cy="1325563"/>
          </a:xfrm>
        </p:spPr>
        <p:txBody>
          <a:bodyPr/>
          <a:lstStyle/>
          <a:p>
            <a:r>
              <a:rPr lang="en-US" b="1" u="sng" dirty="0"/>
              <a:t>Convolutional Neural Network used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5BE4-F3C6-E99F-9458-A913C750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8"/>
            <a:ext cx="10515600" cy="4667251"/>
          </a:xfrm>
        </p:spPr>
        <p:txBody>
          <a:bodyPr>
            <a:normAutofit/>
          </a:bodyPr>
          <a:lstStyle/>
          <a:p>
            <a:r>
              <a:rPr lang="en-US" sz="2300" dirty="0"/>
              <a:t>In our configuration of CNN, we use three sets of convolutional and pooling layers, with each set containing a convolutional layer of size (64, 5, 5) and a maximum pooling layer of size (2, 2). </a:t>
            </a:r>
          </a:p>
          <a:p>
            <a:r>
              <a:rPr lang="en-US" sz="2300" dirty="0"/>
              <a:t>Passing through each set of layers, the complexity of features declines gradually, and finally turns to an array of size (12, 4, 64). </a:t>
            </a:r>
          </a:p>
          <a:p>
            <a:r>
              <a:rPr lang="en-US" sz="2300" dirty="0"/>
              <a:t>We then flatten the array to one dimension with size 3,072, and pass it to the fully connected layers with two hidden layers using ReLU activation.</a:t>
            </a:r>
          </a:p>
          <a:p>
            <a:r>
              <a:rPr lang="en-US" sz="2300" dirty="0"/>
              <a:t> The whole network takes input features of size (64, 128, n) and transfers it to an array of size (6, n), where n is the number of patches of either the training or the test set</a:t>
            </a:r>
          </a:p>
          <a:p>
            <a:r>
              <a:rPr lang="en-US" sz="2300" dirty="0"/>
              <a:t>The post-processing step translates the 6*n array output into the required format containing the start and end time of each sound event.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35419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0D1F-EE60-D4CD-D39A-5D0855F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Evaluation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A0CD-2521-928A-F960-1C78FC5E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6832"/>
          </a:xfrm>
        </p:spPr>
        <p:txBody>
          <a:bodyPr>
            <a:normAutofit/>
          </a:bodyPr>
          <a:lstStyle/>
          <a:p>
            <a:r>
              <a:rPr lang="en-US" dirty="0"/>
              <a:t>In the baseline system evaluation parameters used are error rate.</a:t>
            </a:r>
          </a:p>
          <a:p>
            <a:r>
              <a:rPr lang="en-US"/>
              <a:t>Error</a:t>
            </a:r>
            <a:r>
              <a:rPr lang="en-US" dirty="0"/>
              <a:t>: 2.7% baseline </a:t>
            </a:r>
            <a:r>
              <a:rPr lang="en-US"/>
              <a:t>and 2.3% </a:t>
            </a:r>
            <a:r>
              <a:rPr lang="en-US" dirty="0"/>
              <a:t>Ours.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61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FEA2-2DB3-D224-2BA1-CBE0B46F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 to the task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9E96-695E-4513-3369-F667FEAB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677"/>
            <a:ext cx="5758543" cy="341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goal is to recognize at what temporal instances different sounds are active within an audio signal.</a:t>
            </a:r>
          </a:p>
          <a:p>
            <a:pPr marL="0" indent="0">
              <a:buNone/>
            </a:pPr>
            <a:r>
              <a:rPr lang="en-US" sz="2400" dirty="0"/>
              <a:t>We use non-speech and non-music sounds for this tasks which consists of environmental sounds such as brakes squeaking, car passing by, people walking, people speaking, large vehicles and children. Thus have 6 classes in total.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20FF7-D60C-D94F-400B-754A1C295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795" y="2366954"/>
            <a:ext cx="4457733" cy="2124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29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8872-D4A3-0054-843C-B10BD516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64117"/>
          </a:xfrm>
        </p:spPr>
        <p:txBody>
          <a:bodyPr/>
          <a:lstStyle/>
          <a:p>
            <a:r>
              <a:rPr lang="en-US" b="1" u="sng" dirty="0"/>
              <a:t>System setup          </a:t>
            </a:r>
            <a:endParaRPr lang="en-IN" b="1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E5F973-0E90-24C0-ED66-CCE43D9ED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369362"/>
              </p:ext>
            </p:extLst>
          </p:nvPr>
        </p:nvGraphicFramePr>
        <p:xfrm>
          <a:off x="838200" y="1801586"/>
          <a:ext cx="10515600" cy="2856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84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7C18-EFB2-A2E5-AA5C-B247F640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Dataset used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56AA-0B15-684B-E4A2-A57B6D45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368"/>
            <a:ext cx="10515600" cy="3704318"/>
          </a:xfrm>
        </p:spPr>
        <p:txBody>
          <a:bodyPr>
            <a:normAutofit/>
          </a:bodyPr>
          <a:lstStyle/>
          <a:p>
            <a:r>
              <a:rPr lang="en-US" sz="2400" dirty="0"/>
              <a:t>DCASE 2017 challenge dataset</a:t>
            </a:r>
          </a:p>
          <a:p>
            <a:r>
              <a:rPr lang="en-US" sz="2400" dirty="0"/>
              <a:t>Dataset uses materials recorded in real-life environments</a:t>
            </a:r>
          </a:p>
          <a:p>
            <a:r>
              <a:rPr lang="en-US" sz="2400" dirty="0"/>
              <a:t>Consists of 6 categories of labels with starting and ending time given for supervised learning.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1 hour and 32 minutes of audio in 24 recordings to train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29 minutes of audio in 8 recordings</a:t>
            </a:r>
            <a:r>
              <a:rPr lang="en-US" sz="2400" dirty="0">
                <a:solidFill>
                  <a:srgbClr val="333333"/>
                </a:solidFill>
                <a:latin typeface="Open Sans" panose="020B0604020202020204" pitchFamily="34" charset="0"/>
              </a:rPr>
              <a:t> to evaluate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716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F719-94E2-C31B-8F9F-C624AB7A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b="1" u="sng" dirty="0"/>
              <a:t>Features explored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EEDD-483D-E6AA-C853-C1183270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911"/>
            <a:ext cx="10515600" cy="4351338"/>
          </a:xfrm>
        </p:spPr>
        <p:txBody>
          <a:bodyPr/>
          <a:lstStyle/>
          <a:p>
            <a:r>
              <a:rPr lang="en-US" sz="2600" dirty="0"/>
              <a:t>Spectrogram</a:t>
            </a:r>
          </a:p>
          <a:p>
            <a:r>
              <a:rPr lang="en-US" sz="2600" dirty="0"/>
              <a:t>MFCC</a:t>
            </a:r>
          </a:p>
          <a:p>
            <a:r>
              <a:rPr lang="en-US" sz="2600" dirty="0"/>
              <a:t>Tempogram</a:t>
            </a:r>
          </a:p>
          <a:p>
            <a:r>
              <a:rPr lang="en-US" sz="2600" dirty="0"/>
              <a:t>Scalogram</a:t>
            </a:r>
          </a:p>
          <a:p>
            <a:r>
              <a:rPr lang="en-US" sz="2600" dirty="0"/>
              <a:t>Cochleagram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We used sampling rate as 44kHz and hop size 512. (add more)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2C8-2D40-C9CA-D9DD-7103050E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Scalogram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DE80-9439-5EE6-4576-43498DD3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6150429" cy="4183289"/>
          </a:xfrm>
        </p:spPr>
        <p:txBody>
          <a:bodyPr>
            <a:normAutofit/>
          </a:bodyPr>
          <a:lstStyle/>
          <a:p>
            <a:r>
              <a:rPr lang="en-US" sz="2400" dirty="0"/>
              <a:t>We have two types of wavelets :   Continuous and discrete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Wavelet families vary from one to another because every family has a different trade-off in how compact and smooth the wavelet looks like.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 used various continuous wavelets to generate scalograms and compare them with each other.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Complex Gaussian, Gaussian, Morlet, Complex morlet, </a:t>
            </a:r>
            <a:r>
              <a:rPr lang="en-IN" sz="2400" b="0" i="0" dirty="0">
                <a:solidFill>
                  <a:srgbClr val="3E4349"/>
                </a:solidFill>
                <a:effectLst/>
              </a:rPr>
              <a:t>Mexican hat,</a:t>
            </a:r>
            <a:r>
              <a:rPr lang="en-US" sz="2400" dirty="0">
                <a:solidFill>
                  <a:srgbClr val="000000"/>
                </a:solidFill>
              </a:rPr>
              <a:t> Shannon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A2682-9D61-A596-F66A-4623FB49D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231589"/>
            <a:ext cx="4205157" cy="3153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7BD11-A0C8-3A4C-FE2F-94DF772D5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00" y="3429000"/>
            <a:ext cx="4205157" cy="31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2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99E73B-8A19-AE74-8B49-443F056C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30" y="2272939"/>
            <a:ext cx="5168542" cy="3876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152D0-721D-2DE3-8E6F-153B88F83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28" y="2324100"/>
            <a:ext cx="5032115" cy="37740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FE19-EB4E-5E42-AC5E-04F4BECD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414"/>
            <a:ext cx="10515600" cy="1763486"/>
          </a:xfrm>
        </p:spPr>
        <p:txBody>
          <a:bodyPr>
            <a:normAutofit fontScale="85000" lnSpcReduction="20000"/>
          </a:bodyPr>
          <a:lstStyle/>
          <a:p>
            <a:r>
              <a:rPr lang="en-US" sz="2700" dirty="0"/>
              <a:t>It is found that complex wavelets give a better result in identifying the time at which various frequencies are present.</a:t>
            </a:r>
          </a:p>
          <a:p>
            <a:r>
              <a:rPr lang="en-US" dirty="0"/>
              <a:t>And complex gaussian gives the best result in out case.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complex morlet				morlet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07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DAA090-84CF-8A58-2A75-FFA5A34D4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93" y="1938811"/>
            <a:ext cx="4945385" cy="370903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83371F6-21D3-717C-5D17-CD141205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893" y="1384301"/>
            <a:ext cx="9108264" cy="647246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+mn-lt"/>
              </a:rPr>
              <a:t>Shannon Wavelet				Mexican hat</a:t>
            </a:r>
            <a:endParaRPr lang="en-IN" sz="23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49602-3EAD-2211-B699-25B6D133C98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2" y="1824038"/>
            <a:ext cx="5251450" cy="3938587"/>
          </a:xfrm>
        </p:spPr>
      </p:pic>
    </p:spTree>
    <p:extLst>
      <p:ext uri="{BB962C8B-B14F-4D97-AF65-F5344CB8AC3E}">
        <p14:creationId xmlns:p14="http://schemas.microsoft.com/office/powerpoint/2010/main" val="53480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7DF2-5DB6-72F6-D72A-0107EF90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Cochleagram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8DA0-F6BF-1AF8-756A-3551784D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97"/>
            <a:ext cx="55952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cochleagram is similar to a spectrogram but a cochleagram uses the human auditory model for determining the center frequencies and bandwidth. </a:t>
            </a:r>
          </a:p>
          <a:p>
            <a:r>
              <a:rPr lang="en-US" sz="2400" dirty="0"/>
              <a:t>It has more frequency components in the lower frequency range with smaller bandwidth and fewer frequency components in the higher frequency range with higher bandwidth.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63B05-B4DA-70C8-DDED-2B6EE5AE7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4097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0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675</TotalTime>
  <Words>648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Acoustic Event Detection in real life audio</vt:lpstr>
      <vt:lpstr>Introduction to the task</vt:lpstr>
      <vt:lpstr>System setup          </vt:lpstr>
      <vt:lpstr>Dataset used</vt:lpstr>
      <vt:lpstr>Features explored</vt:lpstr>
      <vt:lpstr>Scalogram</vt:lpstr>
      <vt:lpstr>PowerPoint Presentation</vt:lpstr>
      <vt:lpstr>Shannon Wavelet    Mexican hat</vt:lpstr>
      <vt:lpstr>Cochleagram</vt:lpstr>
      <vt:lpstr>Tempogram</vt:lpstr>
      <vt:lpstr>First we compute onset strength envelope using data given, and taking hop length as 512 and sampling rate 44kHz.  Onset strength at time t is determined by: mean_f max(0, S[f, t] - ref[f, t - lag]) where if a time series y is provided, S will be the log-power Mel spectrogram.  Onset means sudden rise of energy across the entire spectrum.  We also tried concatenating and adding the Cochleagram and Tempogram but it doesn’t give the satisfactory result.</vt:lpstr>
      <vt:lpstr>Convolutional Neural Network used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Event Detection in real life audio</dc:title>
  <dc:creator>namita rastogi</dc:creator>
  <cp:lastModifiedBy>namita rastogi</cp:lastModifiedBy>
  <cp:revision>11</cp:revision>
  <cp:lastPrinted>2023-02-14T16:33:29Z</cp:lastPrinted>
  <dcterms:created xsi:type="dcterms:W3CDTF">2023-02-14T14:52:10Z</dcterms:created>
  <dcterms:modified xsi:type="dcterms:W3CDTF">2023-02-15T03:21:07Z</dcterms:modified>
</cp:coreProperties>
</file>