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69" r:id="rId5"/>
    <p:sldId id="271" r:id="rId6"/>
    <p:sldId id="272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file/243" TargetMode="External"/><Relationship Id="rId2" Type="http://schemas.openxmlformats.org/officeDocument/2006/relationships/hyperlink" Target="https://studyhub.fxplus.ac.uk/writing-science/science-essay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written-assignments/reports" TargetMode="External"/><Relationship Id="rId2" Type="http://schemas.openxmlformats.org/officeDocument/2006/relationships/hyperlink" Target="https://studyhub.fxplus.ac.uk/essays-dissertations/introduction-academic-wri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hub.fxplus.ac.uk/written-assignments/essays-dissertations" TargetMode="External"/><Relationship Id="rId2" Type="http://schemas.openxmlformats.org/officeDocument/2006/relationships/hyperlink" Target="https://studyhub.fxplus.ac.uk/file/2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mouth-Games-Academy/COMP2x0-workshop-slides" TargetMode="External"/><Relationship Id="rId2" Type="http://schemas.openxmlformats.org/officeDocument/2006/relationships/hyperlink" Target="https://studyhub.fxplus.ac.uk/written-assign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COMP2</a:t>
            </a:r>
            <a:r>
              <a:rPr lang="en-US" sz="4400" i="1" dirty="0">
                <a:solidFill>
                  <a:schemeClr val="tx1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0: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Worksheet support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100" i="1" dirty="0">
                <a:solidFill>
                  <a:schemeClr val="tx1"/>
                </a:solidFill>
              </a:rPr>
              <a:t>Week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4D42ADB-A734-41D6-A61A-A9762DCCE796}"/>
              </a:ext>
            </a:extLst>
          </p:cNvPr>
          <p:cNvSpPr/>
          <p:nvPr/>
        </p:nvSpPr>
        <p:spPr>
          <a:xfrm>
            <a:off x="3522518" y="1442152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39E0F-FB9B-4C39-9111-31B997C5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01" y="4253370"/>
            <a:ext cx="3281870" cy="1962036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31D3668-26E1-45DC-8C0D-168B702DD691}"/>
              </a:ext>
            </a:extLst>
          </p:cNvPr>
          <p:cNvSpPr/>
          <p:nvPr/>
        </p:nvSpPr>
        <p:spPr>
          <a:xfrm>
            <a:off x="3522518" y="2142425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Purpose</a:t>
            </a:r>
            <a:r>
              <a:rPr lang="en-GB" sz="2400" dirty="0"/>
              <a:t>: </a:t>
            </a:r>
          </a:p>
          <a:p>
            <a:pPr lvl="1"/>
            <a:r>
              <a:rPr lang="en-GB" sz="2400" dirty="0"/>
              <a:t>To demonstrate your knowledge and analytical skills to a remote audience (examiner, interviewer etc.)</a:t>
            </a:r>
          </a:p>
          <a:p>
            <a:pPr lvl="1"/>
            <a:r>
              <a:rPr lang="en-GB" sz="2400" dirty="0"/>
              <a:t>To preserve a record of your work</a:t>
            </a:r>
          </a:p>
          <a:p>
            <a:pPr lvl="1"/>
            <a:r>
              <a:rPr lang="en-GB" sz="2400" dirty="0"/>
              <a:t>To act as a reference for your own, or other people’s, future work</a:t>
            </a:r>
          </a:p>
          <a:p>
            <a:pPr lvl="1"/>
            <a:r>
              <a:rPr lang="en-GB" sz="2400" dirty="0"/>
              <a:t>To give 25% of your grades…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Content:</a:t>
            </a:r>
          </a:p>
          <a:p>
            <a:pPr lvl="1"/>
            <a:r>
              <a:rPr lang="en-GB" sz="2200" b="1" i="1" dirty="0"/>
              <a:t>Description</a:t>
            </a:r>
            <a:r>
              <a:rPr lang="en-GB" sz="2200" dirty="0"/>
              <a:t> of your computing artefact</a:t>
            </a:r>
          </a:p>
          <a:p>
            <a:pPr lvl="1"/>
            <a:r>
              <a:rPr lang="en-GB" sz="2200" b="1" i="1" dirty="0"/>
              <a:t>Illustration</a:t>
            </a:r>
            <a:r>
              <a:rPr lang="en-GB" sz="2200" dirty="0"/>
              <a:t> of the architecture of your computing artefact</a:t>
            </a:r>
          </a:p>
          <a:p>
            <a:pPr lvl="1"/>
            <a:r>
              <a:rPr lang="en-GB" sz="2200" b="1" i="1" dirty="0"/>
              <a:t>Embedded</a:t>
            </a:r>
            <a:r>
              <a:rPr lang="en-GB" sz="2200" b="1" dirty="0"/>
              <a:t> video</a:t>
            </a:r>
            <a:r>
              <a:rPr lang="en-GB" sz="2200" dirty="0"/>
              <a:t> of your computing artefact</a:t>
            </a:r>
          </a:p>
          <a:p>
            <a:pPr lvl="1"/>
            <a:r>
              <a:rPr lang="en-GB" sz="2200" b="1" i="1" dirty="0"/>
              <a:t>Communication</a:t>
            </a:r>
            <a:r>
              <a:rPr lang="en-GB" sz="2200" b="1" dirty="0"/>
              <a:t> </a:t>
            </a:r>
            <a:r>
              <a:rPr lang="en-GB" sz="2200" dirty="0"/>
              <a:t>of your practice-based research</a:t>
            </a:r>
          </a:p>
          <a:p>
            <a:pPr lvl="2"/>
            <a:r>
              <a:rPr lang="en-GB" sz="2100" i="1" dirty="0"/>
              <a:t>i.e. how you found out what to try, what worked and what didn’t</a:t>
            </a:r>
          </a:p>
          <a:p>
            <a:pPr lvl="1"/>
            <a:r>
              <a:rPr lang="en-GB" sz="2200" b="1" i="1" dirty="0"/>
              <a:t>Defence </a:t>
            </a:r>
            <a:r>
              <a:rPr lang="en-GB" sz="2200" dirty="0"/>
              <a:t>of an argument related to the outcome of this research</a:t>
            </a:r>
          </a:p>
          <a:p>
            <a:pPr lvl="2"/>
            <a:r>
              <a:rPr lang="en-GB" sz="2100" i="1" dirty="0"/>
              <a:t>i.e. why you chose to try what you tried</a:t>
            </a:r>
          </a:p>
        </p:txBody>
      </p:sp>
    </p:spTree>
    <p:extLst>
      <p:ext uri="{BB962C8B-B14F-4D97-AF65-F5344CB8AC3E}">
        <p14:creationId xmlns:p14="http://schemas.microsoft.com/office/powerpoint/2010/main" val="6287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Audience:</a:t>
            </a:r>
          </a:p>
          <a:p>
            <a:pPr lvl="1"/>
            <a:r>
              <a:rPr lang="en-GB" sz="2200" dirty="0"/>
              <a:t>Supervisors/teaching staff</a:t>
            </a:r>
          </a:p>
          <a:p>
            <a:pPr lvl="1"/>
            <a:r>
              <a:rPr lang="en-GB" sz="2200" dirty="0"/>
              <a:t>Potential employers/interviewers</a:t>
            </a:r>
          </a:p>
          <a:p>
            <a:pPr lvl="1"/>
            <a:r>
              <a:rPr lang="en-GB" sz="2200" dirty="0"/>
              <a:t>Anyone with an internet connection, and some interest in your specialist area…</a:t>
            </a:r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3419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Structure:</a:t>
            </a:r>
          </a:p>
          <a:p>
            <a:pPr lvl="1"/>
            <a:r>
              <a:rPr lang="en-GB" sz="2200" b="1" i="1" dirty="0"/>
              <a:t>Introduction: </a:t>
            </a:r>
            <a:r>
              <a:rPr lang="en-GB" sz="2200" dirty="0"/>
              <a:t>what you planned to do, and why</a:t>
            </a:r>
            <a:endParaRPr lang="en-GB" sz="2200" b="1" i="1" dirty="0"/>
          </a:p>
          <a:p>
            <a:pPr lvl="2"/>
            <a:r>
              <a:rPr lang="en-GB" sz="2000" dirty="0"/>
              <a:t>Aim and context; statement of your argument</a:t>
            </a:r>
          </a:p>
          <a:p>
            <a:pPr lvl="1"/>
            <a:r>
              <a:rPr lang="en-GB" sz="2200" b="1" i="1" dirty="0"/>
              <a:t>Body:</a:t>
            </a:r>
            <a:r>
              <a:rPr lang="en-GB" sz="2200" dirty="0"/>
              <a:t> what you did, and how</a:t>
            </a:r>
            <a:endParaRPr lang="en-GB" sz="2200" b="1" i="1" dirty="0"/>
          </a:p>
          <a:p>
            <a:pPr lvl="2"/>
            <a:r>
              <a:rPr lang="en-GB" sz="2000" dirty="0"/>
              <a:t>Implementation details, with justification/defence of argument</a:t>
            </a:r>
          </a:p>
          <a:p>
            <a:pPr lvl="2"/>
            <a:r>
              <a:rPr lang="en-GB" sz="2000" dirty="0"/>
              <a:t>Description of practice-based research</a:t>
            </a:r>
          </a:p>
          <a:p>
            <a:pPr lvl="1"/>
            <a:r>
              <a:rPr lang="en-GB" sz="2200" b="1" i="1" dirty="0"/>
              <a:t>Results: </a:t>
            </a:r>
            <a:r>
              <a:rPr lang="en-GB" sz="2200" dirty="0"/>
              <a:t>how well you did it</a:t>
            </a:r>
          </a:p>
          <a:p>
            <a:pPr lvl="2"/>
            <a:r>
              <a:rPr lang="en-GB" sz="2000" dirty="0"/>
              <a:t>Measurements, screen shots, video etc.</a:t>
            </a:r>
          </a:p>
          <a:p>
            <a:pPr lvl="1"/>
            <a:r>
              <a:rPr lang="en-GB" sz="2200" b="1" i="1" dirty="0"/>
              <a:t>Conclusion: </a:t>
            </a:r>
            <a:r>
              <a:rPr lang="en-GB" sz="2200" dirty="0"/>
              <a:t>what it means</a:t>
            </a:r>
          </a:p>
          <a:p>
            <a:pPr lvl="2"/>
            <a:r>
              <a:rPr lang="en-GB" sz="2000" dirty="0"/>
              <a:t>Did you achieve your aim? What more would you need to do?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2"/>
              </a:rPr>
              <a:t>https://studyhub.fxplus.ac.uk/writing-science/science-essays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https://studyhub.fxplus.ac.uk/file/243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7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Style:</a:t>
            </a:r>
          </a:p>
          <a:p>
            <a:pPr lvl="1"/>
            <a:r>
              <a:rPr lang="en-GB" sz="2200" dirty="0"/>
              <a:t>Formal, objective tone – state facts, not opinions</a:t>
            </a:r>
          </a:p>
          <a:p>
            <a:pPr lvl="1"/>
            <a:r>
              <a:rPr lang="en-GB" sz="2200" dirty="0"/>
              <a:t>Concise and precise: use as few words as possible, avoid vague intensifiers (“really”, “very” etc.)</a:t>
            </a:r>
          </a:p>
          <a:p>
            <a:pPr lvl="1"/>
            <a:r>
              <a:rPr lang="en-GB" sz="2200" dirty="0"/>
              <a:t>References – can(/should?) be hyperlinks</a:t>
            </a:r>
          </a:p>
          <a:p>
            <a:pPr lvl="1"/>
            <a:r>
              <a:rPr lang="en-GB" sz="2200" dirty="0"/>
              <a:t>Clear layout, using subheadings and bullet points where appropriate</a:t>
            </a:r>
          </a:p>
          <a:p>
            <a:pPr lvl="1"/>
            <a:r>
              <a:rPr lang="en-GB" sz="2200" dirty="0"/>
              <a:t>Use images and diagrams to enhance your explanations</a:t>
            </a:r>
          </a:p>
          <a:p>
            <a:pPr lvl="1"/>
            <a:endParaRPr lang="en-GB" sz="2200" dirty="0"/>
          </a:p>
          <a:p>
            <a:pPr marL="274320" lvl="1" indent="0">
              <a:buNone/>
            </a:pPr>
            <a:r>
              <a:rPr lang="en-GB" sz="1800" dirty="0"/>
              <a:t>An introduction to academic writing:</a:t>
            </a:r>
            <a:br>
              <a:rPr lang="en-GB" sz="1800" dirty="0"/>
            </a:br>
            <a:r>
              <a:rPr lang="en-GB" sz="1800" dirty="0">
                <a:hlinkClick r:id="rId2"/>
              </a:rPr>
              <a:t>https://studyhub.fxplus.ac.uk/essays-dissertations/introduction-academic-writing</a:t>
            </a:r>
            <a:endParaRPr lang="en-GB" sz="1800" dirty="0"/>
          </a:p>
          <a:p>
            <a:pPr marL="274320" lvl="1" indent="0">
              <a:buNone/>
            </a:pPr>
            <a:r>
              <a:rPr lang="en-GB" sz="1800" dirty="0"/>
              <a:t>Guide for writing reports and essays:</a:t>
            </a:r>
            <a:br>
              <a:rPr lang="en-GB" sz="1800" dirty="0"/>
            </a:br>
            <a:r>
              <a:rPr lang="en-GB" sz="1800" dirty="0">
                <a:hlinkClick r:id="rId3"/>
              </a:rPr>
              <a:t>https://studyhub.fxplus.ac.uk/written-assignments/reports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251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Writing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Stages: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Planning</a:t>
            </a:r>
            <a:br>
              <a:rPr lang="en-GB" sz="2200" b="1" i="1" dirty="0"/>
            </a:br>
            <a:r>
              <a:rPr lang="en-GB" sz="2000" dirty="0"/>
              <a:t>Project proposal; also creating a time plan for the remaining stages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Researching</a:t>
            </a:r>
            <a:br>
              <a:rPr lang="en-GB" sz="2200" b="1" i="1" dirty="0"/>
            </a:br>
            <a:r>
              <a:rPr lang="en-GB" sz="2000" dirty="0"/>
              <a:t>Reviewing sources and making notes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Organising</a:t>
            </a:r>
            <a:br>
              <a:rPr lang="en-GB" sz="2200" b="1" i="1" dirty="0"/>
            </a:br>
            <a:r>
              <a:rPr lang="en-GB" sz="2000" dirty="0"/>
              <a:t>Group notes by theme to work out your argument</a:t>
            </a:r>
            <a:r>
              <a:rPr lang="en-GB" sz="2200" dirty="0"/>
              <a:t> (</a:t>
            </a:r>
            <a:r>
              <a:rPr lang="en-GB" sz="1800" dirty="0">
                <a:hlinkClick r:id="rId2"/>
              </a:rPr>
              <a:t>https://studyhub.fxplus.ac.uk/file/240</a:t>
            </a:r>
            <a:r>
              <a:rPr lang="en-GB" sz="2200" dirty="0"/>
              <a:t>)</a:t>
            </a:r>
            <a:endParaRPr lang="en-GB" sz="22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Drafting</a:t>
            </a:r>
            <a:br>
              <a:rPr lang="en-GB" sz="2200" b="1" i="1" dirty="0"/>
            </a:br>
            <a:r>
              <a:rPr lang="en-GB" sz="2000" dirty="0"/>
              <a:t>Including outlining the “shape” of the report</a:t>
            </a:r>
            <a:endParaRPr lang="en-GB" sz="2000" b="1" i="1" dirty="0"/>
          </a:p>
          <a:p>
            <a:pPr marL="731520" lvl="1" indent="-457200">
              <a:buFont typeface="+mj-lt"/>
              <a:buAutoNum type="arabicPeriod"/>
            </a:pPr>
            <a:r>
              <a:rPr lang="en-GB" sz="2200" b="1" i="1" dirty="0"/>
              <a:t>Reviewing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3"/>
              </a:rPr>
              <a:t>https://studyhub.fxplus.ac.uk/written-assignments/essays-dissertations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8284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Review resources for written assignments linked from these slides/at </a:t>
            </a:r>
            <a:r>
              <a:rPr lang="en-GB" sz="2400" dirty="0">
                <a:hlinkClick r:id="rId2"/>
              </a:rPr>
              <a:t>https://studyhub.fxplus.ac.uk/written-assignments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If you haven’t done so already, create: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A time plan for writing your report, and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An outline of your report’s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</a:t>
            </a:r>
            <a:r>
              <a:rPr lang="en-GB" sz="2400"/>
              <a:t>your poster (see week 5 slides for tips).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800" b="1" dirty="0"/>
          </a:p>
          <a:p>
            <a:pPr marL="0" indent="0">
              <a:buNone/>
            </a:pPr>
            <a:r>
              <a:rPr lang="en-GB" sz="1800" dirty="0"/>
              <a:t>Find these slides online at: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https://github.com/Falmouth-Games-Academy/</a:t>
            </a:r>
            <a:r>
              <a:rPr lang="en-GB" sz="18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COMP2x0-workshop-slides</a:t>
            </a:r>
            <a:endParaRPr lang="en-GB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396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COMP2x0: Worksheet support Week 7</vt:lpstr>
      <vt:lpstr>Timeline</vt:lpstr>
      <vt:lpstr>Writing reports</vt:lpstr>
      <vt:lpstr>Writing reports</vt:lpstr>
      <vt:lpstr>Writing reports</vt:lpstr>
      <vt:lpstr>Writing reports</vt:lpstr>
      <vt:lpstr>Writing reports</vt:lpstr>
      <vt:lpstr>Writing reports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2020-03-01T10:37:53Z</dcterms:modified>
</cp:coreProperties>
</file>