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7" r:id="rId2"/>
    <p:sldId id="333" r:id="rId3"/>
    <p:sldId id="337" r:id="rId4"/>
    <p:sldId id="334" r:id="rId5"/>
    <p:sldId id="335" r:id="rId6"/>
    <p:sldId id="336"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6" r:id="rId25"/>
    <p:sldId id="357" r:id="rId26"/>
    <p:sldId id="358" r:id="rId27"/>
    <p:sldId id="359" r:id="rId28"/>
    <p:sldId id="360" r:id="rId29"/>
    <p:sldId id="361" r:id="rId30"/>
    <p:sldId id="355" r:id="rId31"/>
    <p:sldId id="363" r:id="rId32"/>
    <p:sldId id="365" r:id="rId33"/>
    <p:sldId id="364" r:id="rId34"/>
    <p:sldId id="362" r:id="rId35"/>
    <p:sldId id="329"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2652"/>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1" autoAdjust="0"/>
    <p:restoredTop sz="95827" autoAdjust="0"/>
  </p:normalViewPr>
  <p:slideViewPr>
    <p:cSldViewPr>
      <p:cViewPr varScale="1">
        <p:scale>
          <a:sx n="70" d="100"/>
          <a:sy n="70" d="100"/>
        </p:scale>
        <p:origin x="1267"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780"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6661" tIns="48331" rIns="96661" bIns="48331" rtlCol="0"/>
          <a:lstStyle>
            <a:lvl1pPr algn="r">
              <a:defRPr sz="1300"/>
            </a:lvl1pPr>
          </a:lstStyle>
          <a:p>
            <a:fld id="{134C908B-E4CF-4B88-8994-49C91B4DAC10}" type="datetimeFigureOut">
              <a:rPr lang="en-US" smtClean="0"/>
              <a:pPr/>
              <a:t>2/24/2020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661" tIns="48331" rIns="96661" bIns="48331" rtlCol="0" anchor="b"/>
          <a:lstStyle>
            <a:lvl1pPr algn="r">
              <a:defRPr sz="1300"/>
            </a:lvl1pPr>
          </a:lstStyle>
          <a:p>
            <a:fld id="{1CFF5FC9-B884-410C-B0A2-C7EE28A7AE2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70138"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427" y="0"/>
            <a:ext cx="3170138" cy="480060"/>
          </a:xfrm>
          <a:prstGeom prst="rect">
            <a:avLst/>
          </a:prstGeom>
        </p:spPr>
        <p:txBody>
          <a:bodyPr vert="horz" lIns="91440" tIns="45720" rIns="91440" bIns="45720" rtlCol="0"/>
          <a:lstStyle>
            <a:lvl1pPr algn="r">
              <a:defRPr sz="1200"/>
            </a:lvl1pPr>
          </a:lstStyle>
          <a:p>
            <a:fld id="{FCD4ED34-E2A7-4A73-B53B-08CB721EE63F}" type="datetimeFigureOut">
              <a:rPr lang="en-US" smtClean="0"/>
              <a:pPr/>
              <a:t>2/24/2020</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194" y="4560571"/>
            <a:ext cx="5852814" cy="43205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119650"/>
            <a:ext cx="3170138"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427" y="9119650"/>
            <a:ext cx="3170138" cy="480060"/>
          </a:xfrm>
          <a:prstGeom prst="rect">
            <a:avLst/>
          </a:prstGeom>
        </p:spPr>
        <p:txBody>
          <a:bodyPr vert="horz" lIns="91440" tIns="45720" rIns="91440" bIns="45720" rtlCol="0" anchor="b"/>
          <a:lstStyle>
            <a:lvl1pPr algn="r">
              <a:defRPr sz="1200"/>
            </a:lvl1pPr>
          </a:lstStyle>
          <a:p>
            <a:fld id="{C59D3C0C-B4B3-4CD4-8ABD-56A2DBF64D3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59D3C0C-B4B3-4CD4-8ABD-56A2DBF64D39}" type="slidenum">
              <a:rPr lang="en-GB" smtClean="0"/>
              <a:pPr/>
              <a:t>25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4C0EDFE-3590-4448-BF7B-7FB41E82085F}" type="datetimeFigureOut">
              <a:rPr lang="en-US" smtClean="0"/>
              <a:pPr/>
              <a:t>2/24/2020</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E1D0B7D-7BE0-4891-9E11-545C87EA395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0EDFE-3590-4448-BF7B-7FB41E82085F}" type="datetimeFigureOut">
              <a:rPr lang="en-US" smtClean="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0EDFE-3590-4448-BF7B-7FB41E82085F}" type="datetimeFigureOut">
              <a:rPr lang="en-US" smtClean="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34082"/>
          </a:xfrm>
          <a:prstGeom prst="rect">
            <a:avLst/>
          </a:prstGeom>
        </p:spPr>
        <p:txBody>
          <a:bodyPr/>
          <a:lstStyle>
            <a:lvl1pPr>
              <a:defRPr sz="2400"/>
            </a:lvl1pPr>
          </a:lstStyle>
          <a:p>
            <a:r>
              <a:rPr lang="en-US" dirty="0"/>
              <a:t> </a:t>
            </a:r>
          </a:p>
        </p:txBody>
      </p:sp>
      <p:sp>
        <p:nvSpPr>
          <p:cNvPr id="3" name="Content Placeholder 2"/>
          <p:cNvSpPr>
            <a:spLocks noGrp="1"/>
          </p:cNvSpPr>
          <p:nvPr>
            <p:ph idx="1"/>
          </p:nvPr>
        </p:nvSpPr>
        <p:spPr>
          <a:xfrm>
            <a:off x="457200" y="548680"/>
            <a:ext cx="8229600" cy="5217443"/>
          </a:xfrm>
        </p:spPr>
        <p:txBody>
          <a:bodyPr/>
          <a:lstStyle>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err="1"/>
              <a:t>Dd</a:t>
            </a:r>
            <a:endParaRPr lang="en-US" dirty="0"/>
          </a:p>
          <a:p>
            <a:pPr lvl="6"/>
            <a:r>
              <a:rPr lang="en-US" dirty="0"/>
              <a:t>Ss</a:t>
            </a:r>
          </a:p>
          <a:p>
            <a:pPr lvl="7"/>
            <a:r>
              <a:rPr lang="en-US" dirty="0" err="1"/>
              <a:t>Sss</a:t>
            </a:r>
            <a:endParaRPr lang="en-US" dirty="0"/>
          </a:p>
          <a:p>
            <a:pPr lvl="8"/>
            <a:r>
              <a:rPr lang="en-US" dirty="0" err="1"/>
              <a:t>sss</a:t>
            </a:r>
            <a:endParaRPr lang="en-US" dirty="0"/>
          </a:p>
        </p:txBody>
      </p:sp>
      <p:sp>
        <p:nvSpPr>
          <p:cNvPr id="4" name="Date Placeholder 3"/>
          <p:cNvSpPr>
            <a:spLocks noGrp="1"/>
          </p:cNvSpPr>
          <p:nvPr>
            <p:ph type="dt" sz="half" idx="10"/>
          </p:nvPr>
        </p:nvSpPr>
        <p:spPr/>
        <p:txBody>
          <a:bodyPr/>
          <a:lstStyle/>
          <a:p>
            <a:fld id="{24C0EDFE-3590-4448-BF7B-7FB41E82085F}" type="datetimeFigureOut">
              <a:rPr lang="en-US" smtClean="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grpSp>
        <p:nvGrpSpPr>
          <p:cNvPr id="9" name="Group 8"/>
          <p:cNvGrpSpPr/>
          <p:nvPr userDrawn="1"/>
        </p:nvGrpSpPr>
        <p:grpSpPr>
          <a:xfrm>
            <a:off x="0" y="0"/>
            <a:ext cx="9144000" cy="548680"/>
            <a:chOff x="-1620688" y="1916832"/>
            <a:chExt cx="14306550" cy="800100"/>
          </a:xfrm>
        </p:grpSpPr>
        <p:pic>
          <p:nvPicPr>
            <p:cNvPr id="130050" name="Picture 2" descr="https://lh4.googleusercontent.com/c0PVkHBn-M17vO6jokehAEgkCt2l1Wez1L9aGObDDPf1HNXRJUhjBFa2VffjrPXS8P-x7vAijv7VldAZsqEfKZO-t6RYnZM5lyy7RnY18iLfoZogtbfUvVaAWO5gxpYTot_EsJd-EPc"/>
            <p:cNvPicPr>
              <a:picLocks noChangeAspect="1" noChangeArrowheads="1"/>
            </p:cNvPicPr>
            <p:nvPr userDrawn="1"/>
          </p:nvPicPr>
          <p:blipFill>
            <a:blip r:embed="rId2" cstate="print"/>
            <a:srcRect/>
            <a:stretch>
              <a:fillRect/>
            </a:stretch>
          </p:blipFill>
          <p:spPr bwMode="auto">
            <a:xfrm>
              <a:off x="-1620688" y="1916832"/>
              <a:ext cx="14306550" cy="800100"/>
            </a:xfrm>
            <a:prstGeom prst="rect">
              <a:avLst/>
            </a:prstGeom>
            <a:noFill/>
          </p:spPr>
        </p:pic>
        <p:pic>
          <p:nvPicPr>
            <p:cNvPr id="130052" name="Picture 4" descr="https://lh6.googleusercontent.com/01jnqT7hbUAXilROkmEGhMHPWGXGnb_E4d-CVxRs-gsBNijqtJxS7NgAhYugiMVWFdYQ_xEJJWOLYPKR1YByNNmaFeVTUjYIenIb_WZqVRmnO4D98yKmpSEpB0--9-K-xTHdCTwOxfE"/>
            <p:cNvPicPr>
              <a:picLocks noChangeAspect="1" noChangeArrowheads="1"/>
            </p:cNvPicPr>
            <p:nvPr userDrawn="1"/>
          </p:nvPicPr>
          <p:blipFill>
            <a:blip r:embed="rId3" cstate="print"/>
            <a:srcRect/>
            <a:stretch>
              <a:fillRect/>
            </a:stretch>
          </p:blipFill>
          <p:spPr bwMode="auto">
            <a:xfrm>
              <a:off x="-1476672" y="2060848"/>
              <a:ext cx="1952625" cy="495301"/>
            </a:xfrm>
            <a:prstGeom prst="rect">
              <a:avLst/>
            </a:prstGeom>
            <a:noFill/>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24C0EDFE-3590-4448-BF7B-7FB41E82085F}" type="datetimeFigureOut">
              <a:rPr lang="en-US" smtClean="0"/>
              <a:pPr/>
              <a:t>2/24/2020</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E1D0B7D-7BE0-4891-9E11-545C87EA395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C0EDFE-3590-4448-BF7B-7FB41E82085F}" type="datetimeFigureOut">
              <a:rPr lang="en-US" smtClean="0"/>
              <a:pPr/>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C0EDFE-3590-4448-BF7B-7FB41E82085F}" type="datetimeFigureOut">
              <a:rPr lang="en-US" smtClean="0"/>
              <a:pPr/>
              <a:t>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24C0EDFE-3590-4448-BF7B-7FB41E82085F}" type="datetimeFigureOut">
              <a:rPr lang="en-US" smtClean="0"/>
              <a:pPr/>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0EDFE-3590-4448-BF7B-7FB41E82085F}" type="datetimeFigureOut">
              <a:rPr lang="en-US" smtClean="0"/>
              <a:pPr/>
              <a:t>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0EDFE-3590-4448-BF7B-7FB41E82085F}" type="datetimeFigureOut">
              <a:rPr lang="en-US" smtClean="0"/>
              <a:pPr/>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0EDFE-3590-4448-BF7B-7FB41E82085F}" type="datetimeFigureOut">
              <a:rPr lang="en-US" smtClean="0"/>
              <a:pPr/>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265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48680"/>
            <a:ext cx="8229600" cy="5217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24C0EDFE-3590-4448-BF7B-7FB41E82085F}" type="datetimeFigureOut">
              <a:rPr lang="en-US" smtClean="0"/>
              <a:pPr/>
              <a:t>2/24/2020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FE1D0B7D-7BE0-4891-9E11-545C87EA395C}" type="slidenum">
              <a:rPr lang="en-US" smtClean="0"/>
              <a:pPr/>
              <a:t>‹#›</a:t>
            </a:fld>
            <a:endParaRPr lang="en-US" dirty="0"/>
          </a:p>
        </p:txBody>
      </p:sp>
      <p:grpSp>
        <p:nvGrpSpPr>
          <p:cNvPr id="8" name="Group 7"/>
          <p:cNvGrpSpPr/>
          <p:nvPr userDrawn="1"/>
        </p:nvGrpSpPr>
        <p:grpSpPr>
          <a:xfrm>
            <a:off x="0" y="0"/>
            <a:ext cx="9144000" cy="548680"/>
            <a:chOff x="-1620688" y="1916832"/>
            <a:chExt cx="14306550" cy="800100"/>
          </a:xfrm>
        </p:grpSpPr>
        <p:pic>
          <p:nvPicPr>
            <p:cNvPr id="9" name="Picture 2" descr="https://lh4.googleusercontent.com/c0PVkHBn-M17vO6jokehAEgkCt2l1Wez1L9aGObDDPf1HNXRJUhjBFa2VffjrPXS8P-x7vAijv7VldAZsqEfKZO-t6RYnZM5lyy7RnY18iLfoZogtbfUvVaAWO5gxpYTot_EsJd-EPc"/>
            <p:cNvPicPr>
              <a:picLocks noChangeAspect="1" noChangeArrowheads="1"/>
            </p:cNvPicPr>
            <p:nvPr userDrawn="1"/>
          </p:nvPicPr>
          <p:blipFill>
            <a:blip r:embed="rId13" cstate="print"/>
            <a:srcRect/>
            <a:stretch>
              <a:fillRect/>
            </a:stretch>
          </p:blipFill>
          <p:spPr bwMode="auto">
            <a:xfrm>
              <a:off x="-1620688" y="1916832"/>
              <a:ext cx="14306550" cy="800100"/>
            </a:xfrm>
            <a:prstGeom prst="rect">
              <a:avLst/>
            </a:prstGeom>
            <a:noFill/>
          </p:spPr>
        </p:pic>
        <p:pic>
          <p:nvPicPr>
            <p:cNvPr id="10" name="Picture 4" descr="https://lh6.googleusercontent.com/01jnqT7hbUAXilROkmEGhMHPWGXGnb_E4d-CVxRs-gsBNijqtJxS7NgAhYugiMVWFdYQ_xEJJWOLYPKR1YByNNmaFeVTUjYIenIb_WZqVRmnO4D98yKmpSEpB0--9-K-xTHdCTwOxfE"/>
            <p:cNvPicPr>
              <a:picLocks noChangeAspect="1" noChangeArrowheads="1"/>
            </p:cNvPicPr>
            <p:nvPr userDrawn="1"/>
          </p:nvPicPr>
          <p:blipFill>
            <a:blip r:embed="rId14" cstate="print"/>
            <a:srcRect/>
            <a:stretch>
              <a:fillRect/>
            </a:stretch>
          </p:blipFill>
          <p:spPr bwMode="auto">
            <a:xfrm>
              <a:off x="-1476672" y="2060848"/>
              <a:ext cx="1952625" cy="495301"/>
            </a:xfrm>
            <a:prstGeom prst="rect">
              <a:avLst/>
            </a:prstGeom>
            <a:noFill/>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2" name="Picture 6" descr="https://lh5.googleusercontent.com/Y1PJKzfCw_Vbm4aUYsdu7nB9OUrvPWyygukEEw1wtNy2K27lzX8JMaZtWut6Y9W9RZMRVJlWDWNoS187dkSVfanRPyNjt02bj5eaRz8tu4MCPa8ir7Xz5zkflA2R5DgKHmrBSB38OGY"/>
          <p:cNvPicPr>
            <a:picLocks noChangeAspect="1" noChangeArrowheads="1"/>
          </p:cNvPicPr>
          <p:nvPr/>
        </p:nvPicPr>
        <p:blipFill>
          <a:blip r:embed="rId2" cstate="print"/>
          <a:srcRect/>
          <a:stretch>
            <a:fillRect/>
          </a:stretch>
        </p:blipFill>
        <p:spPr bwMode="auto">
          <a:xfrm>
            <a:off x="-6674" y="-27384"/>
            <a:ext cx="9155436" cy="2432103"/>
          </a:xfrm>
          <a:prstGeom prst="rect">
            <a:avLst/>
          </a:prstGeom>
          <a:noFill/>
        </p:spPr>
      </p:pic>
      <p:pic>
        <p:nvPicPr>
          <p:cNvPr id="116743" name="Picture 7" descr="https://lh6.googleusercontent.com/zdVc9a5gHTae7VrNZXI-q1ppY_MB-A5E0D9tYeaTzS_J8WpeXmeCckgzMl1HBcBx2QhpYTWpg0itQQr7s2_SSoZLOBtFCT-hS88g6d1VgzdKSwHnDr7cgVAls-Wfe6UOMMUQ6zJYN1w"/>
          <p:cNvPicPr>
            <a:picLocks noChangeAspect="1" noChangeArrowheads="1"/>
          </p:cNvPicPr>
          <p:nvPr/>
        </p:nvPicPr>
        <p:blipFill>
          <a:blip r:embed="rId3" cstate="print"/>
          <a:srcRect/>
          <a:stretch>
            <a:fillRect/>
          </a:stretch>
        </p:blipFill>
        <p:spPr bwMode="auto">
          <a:xfrm>
            <a:off x="1062038" y="-3773488"/>
            <a:ext cx="552450" cy="476250"/>
          </a:xfrm>
          <a:prstGeom prst="rect">
            <a:avLst/>
          </a:prstGeom>
          <a:noFill/>
        </p:spPr>
      </p:pic>
      <p:pic>
        <p:nvPicPr>
          <p:cNvPr id="116744" name="Picture 8" descr="https://lh6.googleusercontent.com/01jnqT7hbUAXilROkmEGhMHPWGXGnb_E4d-CVxRs-gsBNijqtJxS7NgAhYugiMVWFdYQ_xEJJWOLYPKR1YByNNmaFeVTUjYIenIb_WZqVRmnO4D98yKmpSEpB0--9-K-xTHdCTwOxfE"/>
          <p:cNvPicPr>
            <a:picLocks noChangeAspect="1" noChangeArrowheads="1"/>
          </p:cNvPicPr>
          <p:nvPr/>
        </p:nvPicPr>
        <p:blipFill>
          <a:blip r:embed="rId4" cstate="print"/>
          <a:srcRect/>
          <a:stretch>
            <a:fillRect/>
          </a:stretch>
        </p:blipFill>
        <p:spPr bwMode="auto">
          <a:xfrm>
            <a:off x="155575" y="2492896"/>
            <a:ext cx="1301817" cy="330217"/>
          </a:xfrm>
          <a:prstGeom prst="rect">
            <a:avLst/>
          </a:prstGeom>
          <a:noFill/>
        </p:spPr>
      </p:pic>
      <p:sp>
        <p:nvSpPr>
          <p:cNvPr id="13" name="Rectangle 12"/>
          <p:cNvSpPr/>
          <p:nvPr/>
        </p:nvSpPr>
        <p:spPr>
          <a:xfrm>
            <a:off x="3851920" y="5962054"/>
            <a:ext cx="5292080" cy="923330"/>
          </a:xfrm>
          <a:prstGeom prst="rect">
            <a:avLst/>
          </a:prstGeom>
        </p:spPr>
        <p:txBody>
          <a:bodyPr wrap="square">
            <a:spAutoFit/>
          </a:bodyPr>
          <a:lstStyle/>
          <a:p>
            <a:pPr lvl="0" algn="r" eaLnBrk="0" fontAlgn="base" hangingPunct="0">
              <a:spcBef>
                <a:spcPct val="0"/>
              </a:spcBef>
              <a:spcAft>
                <a:spcPct val="0"/>
              </a:spcAft>
            </a:pPr>
            <a:r>
              <a:rPr lang="en-US" dirty="0">
                <a:solidFill>
                  <a:srgbClr val="FFFFFF"/>
                </a:solidFill>
                <a:latin typeface="Calibri" pitchFamily="34" charset="0"/>
                <a:cs typeface="Calibri" pitchFamily="34" charset="0"/>
              </a:rPr>
              <a:t>COMP2x0: Individual Specialist Computing Project</a:t>
            </a:r>
            <a:endParaRPr lang="en-US" sz="600" dirty="0">
              <a:latin typeface="Arial" pitchFamily="34" charset="0"/>
              <a:cs typeface="Arial" pitchFamily="34" charset="0"/>
            </a:endParaRPr>
          </a:p>
          <a:p>
            <a:pPr lvl="0" algn="r" eaLnBrk="0" fontAlgn="base" hangingPunct="0">
              <a:spcBef>
                <a:spcPct val="0"/>
              </a:spcBef>
              <a:spcAft>
                <a:spcPct val="0"/>
              </a:spcAft>
            </a:pPr>
            <a:r>
              <a:rPr lang="en-US" dirty="0">
                <a:solidFill>
                  <a:srgbClr val="FFFFFF"/>
                </a:solidFill>
                <a:latin typeface="Calibri" pitchFamily="34" charset="0"/>
                <a:cs typeface="Calibri" pitchFamily="34" charset="0"/>
              </a:rPr>
              <a:t>BA Game Development</a:t>
            </a:r>
          </a:p>
          <a:p>
            <a:pPr lvl="0" algn="r" eaLnBrk="0" fontAlgn="base" hangingPunct="0">
              <a:spcBef>
                <a:spcPct val="0"/>
              </a:spcBef>
              <a:spcAft>
                <a:spcPct val="0"/>
              </a:spcAft>
            </a:pPr>
            <a:r>
              <a:rPr lang="en-US" dirty="0">
                <a:solidFill>
                  <a:srgbClr val="FFFFFF"/>
                </a:solidFill>
                <a:latin typeface="Calibri" pitchFamily="34" charset="0"/>
                <a:cs typeface="Calibri" pitchFamily="34" charset="0"/>
              </a:rPr>
              <a:t>BSc Computing for Games</a:t>
            </a:r>
            <a:endParaRPr lang="en-US" sz="600" dirty="0">
              <a:latin typeface="Arial" pitchFamily="34" charset="0"/>
              <a:cs typeface="Arial" pitchFamily="34" charset="0"/>
            </a:endParaRPr>
          </a:p>
        </p:txBody>
      </p:sp>
      <p:sp>
        <p:nvSpPr>
          <p:cNvPr id="116741" name="Rectangle 5"/>
          <p:cNvSpPr>
            <a:spLocks noChangeArrowheads="1"/>
          </p:cNvSpPr>
          <p:nvPr/>
        </p:nvSpPr>
        <p:spPr bwMode="auto">
          <a:xfrm>
            <a:off x="251520" y="4006805"/>
            <a:ext cx="8712968" cy="6463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600" dirty="0">
                <a:solidFill>
                  <a:srgbClr val="FFFFFF"/>
                </a:solidFill>
                <a:latin typeface="Calibri" pitchFamily="34" charset="0"/>
                <a:cs typeface="Calibri" pitchFamily="34" charset="0"/>
              </a:rPr>
              <a:t>Creating Technical Posters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2"/>
            <a:r>
              <a:rPr lang="en-GB" dirty="0"/>
              <a:t>Let’s think about this from 5Ws&amp;H perspective</a:t>
            </a:r>
          </a:p>
          <a:p>
            <a:pPr lvl="3"/>
            <a:r>
              <a:rPr lang="en-GB" b="1" dirty="0"/>
              <a:t>Who</a:t>
            </a:r>
            <a:r>
              <a:rPr lang="en-GB" dirty="0"/>
              <a:t> are they for</a:t>
            </a:r>
          </a:p>
          <a:p>
            <a:pPr lvl="3"/>
            <a:r>
              <a:rPr lang="en-GB" b="1" dirty="0"/>
              <a:t>What</a:t>
            </a:r>
            <a:r>
              <a:rPr lang="en-GB" dirty="0"/>
              <a:t> is their purpose</a:t>
            </a:r>
          </a:p>
          <a:p>
            <a:pPr lvl="3"/>
            <a:r>
              <a:rPr lang="en-GB" b="1" dirty="0"/>
              <a:t>When</a:t>
            </a:r>
            <a:r>
              <a:rPr lang="en-GB" dirty="0"/>
              <a:t> do you do them</a:t>
            </a:r>
          </a:p>
          <a:p>
            <a:pPr lvl="3"/>
            <a:r>
              <a:rPr lang="en-GB" b="1" dirty="0"/>
              <a:t>Where</a:t>
            </a:r>
            <a:r>
              <a:rPr lang="en-GB" dirty="0"/>
              <a:t> do you do them</a:t>
            </a:r>
          </a:p>
          <a:p>
            <a:pPr lvl="4"/>
            <a:r>
              <a:rPr lang="en-GB" dirty="0"/>
              <a:t>Present in an environment where there are lots of presentations to be done</a:t>
            </a:r>
          </a:p>
          <a:p>
            <a:pPr lvl="5"/>
            <a:r>
              <a:rPr lang="en-GB" dirty="0"/>
              <a:t>Get interest quickly</a:t>
            </a:r>
          </a:p>
          <a:p>
            <a:pPr lvl="5"/>
            <a:r>
              <a:rPr lang="en-GB" dirty="0"/>
              <a:t>Show clear ideas and a clear process of problem solving</a:t>
            </a:r>
          </a:p>
          <a:p>
            <a:pPr lvl="3"/>
            <a:r>
              <a:rPr lang="en-GB" b="1" dirty="0"/>
              <a:t>Why</a:t>
            </a:r>
            <a:r>
              <a:rPr lang="en-GB" dirty="0"/>
              <a:t> do you do them</a:t>
            </a:r>
          </a:p>
          <a:p>
            <a:pPr lvl="3"/>
            <a:r>
              <a:rPr lang="en-GB" b="1" dirty="0"/>
              <a:t>How</a:t>
            </a:r>
            <a:r>
              <a:rPr lang="en-GB" dirty="0"/>
              <a:t> do you do them</a:t>
            </a:r>
          </a:p>
          <a:p>
            <a:pPr lvl="1"/>
            <a:endParaRPr lang="en-GB" dirty="0"/>
          </a:p>
          <a:p>
            <a:pPr lvl="1"/>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2"/>
            <a:r>
              <a:rPr lang="en-GB" dirty="0"/>
              <a:t>Let’s think about this from 5Ws&amp;H perspective</a:t>
            </a:r>
          </a:p>
          <a:p>
            <a:pPr lvl="3"/>
            <a:r>
              <a:rPr lang="en-GB" b="1" dirty="0"/>
              <a:t>Who</a:t>
            </a:r>
            <a:r>
              <a:rPr lang="en-GB" dirty="0"/>
              <a:t> are they for</a:t>
            </a:r>
          </a:p>
          <a:p>
            <a:pPr lvl="3"/>
            <a:r>
              <a:rPr lang="en-GB" b="1" dirty="0"/>
              <a:t>What</a:t>
            </a:r>
            <a:r>
              <a:rPr lang="en-GB" dirty="0"/>
              <a:t> is their purpose</a:t>
            </a:r>
          </a:p>
          <a:p>
            <a:pPr lvl="3"/>
            <a:r>
              <a:rPr lang="en-GB" b="1" dirty="0"/>
              <a:t>When</a:t>
            </a:r>
            <a:r>
              <a:rPr lang="en-GB" dirty="0"/>
              <a:t> do you do them</a:t>
            </a:r>
          </a:p>
          <a:p>
            <a:pPr lvl="3"/>
            <a:r>
              <a:rPr lang="en-GB" b="1" dirty="0"/>
              <a:t>Where</a:t>
            </a:r>
            <a:r>
              <a:rPr lang="en-GB" dirty="0"/>
              <a:t> do you do them</a:t>
            </a:r>
          </a:p>
          <a:p>
            <a:pPr lvl="3"/>
            <a:r>
              <a:rPr lang="en-GB" b="1" dirty="0"/>
              <a:t>Why</a:t>
            </a:r>
            <a:r>
              <a:rPr lang="en-GB" dirty="0"/>
              <a:t> do you do them</a:t>
            </a:r>
          </a:p>
          <a:p>
            <a:pPr lvl="4"/>
            <a:r>
              <a:rPr lang="en-GB" dirty="0"/>
              <a:t>Within the course: to develop your skills at presenting problem solving</a:t>
            </a:r>
          </a:p>
          <a:p>
            <a:pPr lvl="4"/>
            <a:r>
              <a:rPr lang="en-GB" dirty="0"/>
              <a:t>Outside of the course: to demonstrate interesting solutions to challenging problems </a:t>
            </a:r>
          </a:p>
          <a:p>
            <a:pPr lvl="3"/>
            <a:r>
              <a:rPr lang="en-GB" b="1" dirty="0"/>
              <a:t>How</a:t>
            </a:r>
            <a:r>
              <a:rPr lang="en-GB" dirty="0"/>
              <a:t> do you do them</a:t>
            </a:r>
          </a:p>
          <a:p>
            <a:pPr lvl="1"/>
            <a:endParaRPr lang="en-GB" dirty="0"/>
          </a:p>
          <a:p>
            <a:pPr lvl="1"/>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2"/>
            <a:r>
              <a:rPr lang="en-GB" dirty="0"/>
              <a:t>Let’s think about this from 5Ws&amp;H perspective</a:t>
            </a:r>
          </a:p>
          <a:p>
            <a:pPr lvl="3"/>
            <a:r>
              <a:rPr lang="en-GB" b="1" dirty="0"/>
              <a:t>Who</a:t>
            </a:r>
            <a:r>
              <a:rPr lang="en-GB" dirty="0"/>
              <a:t> are they for</a:t>
            </a:r>
          </a:p>
          <a:p>
            <a:pPr lvl="3"/>
            <a:r>
              <a:rPr lang="en-GB" b="1" dirty="0"/>
              <a:t>What</a:t>
            </a:r>
            <a:r>
              <a:rPr lang="en-GB" dirty="0"/>
              <a:t> is their purpose</a:t>
            </a:r>
          </a:p>
          <a:p>
            <a:pPr lvl="3"/>
            <a:r>
              <a:rPr lang="en-GB" b="1" dirty="0"/>
              <a:t>When</a:t>
            </a:r>
            <a:r>
              <a:rPr lang="en-GB" dirty="0"/>
              <a:t> do you do them</a:t>
            </a:r>
          </a:p>
          <a:p>
            <a:pPr lvl="3"/>
            <a:r>
              <a:rPr lang="en-GB" b="1" dirty="0"/>
              <a:t>Where</a:t>
            </a:r>
            <a:r>
              <a:rPr lang="en-GB" dirty="0"/>
              <a:t> do you do them</a:t>
            </a:r>
          </a:p>
          <a:p>
            <a:pPr lvl="3"/>
            <a:r>
              <a:rPr lang="en-GB" b="1" dirty="0"/>
              <a:t>Why</a:t>
            </a:r>
            <a:r>
              <a:rPr lang="en-GB" dirty="0"/>
              <a:t> do you do them</a:t>
            </a:r>
          </a:p>
          <a:p>
            <a:pPr lvl="3"/>
            <a:r>
              <a:rPr lang="en-GB" b="1" dirty="0"/>
              <a:t>How</a:t>
            </a:r>
            <a:r>
              <a:rPr lang="en-GB" dirty="0"/>
              <a:t> do you do them</a:t>
            </a:r>
          </a:p>
          <a:p>
            <a:pPr lvl="4"/>
            <a:r>
              <a:rPr lang="en-GB" dirty="0"/>
              <a:t>...</a:t>
            </a:r>
          </a:p>
          <a:p>
            <a:pPr lvl="1"/>
            <a:endParaRPr lang="en-GB" dirty="0"/>
          </a:p>
          <a:p>
            <a:pPr lvl="1"/>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2"/>
            <a:r>
              <a:rPr lang="en-GB" dirty="0"/>
              <a:t>The heart of a good poster is a good story</a:t>
            </a:r>
          </a:p>
          <a:p>
            <a:pPr lvl="3"/>
            <a:r>
              <a:rPr lang="en-GB" dirty="0"/>
              <a:t>A problem that needed to be addressed</a:t>
            </a:r>
          </a:p>
          <a:p>
            <a:pPr lvl="3"/>
            <a:r>
              <a:rPr lang="en-GB" dirty="0"/>
              <a:t>The solution that worked</a:t>
            </a:r>
          </a:p>
          <a:p>
            <a:pPr lvl="3"/>
            <a:r>
              <a:rPr lang="en-GB" dirty="0"/>
              <a:t>The outcome and its impact</a:t>
            </a:r>
          </a:p>
          <a:p>
            <a:pPr lvl="1"/>
            <a:endParaRPr lang="en-GB" dirty="0"/>
          </a:p>
          <a:p>
            <a:pPr lvl="1"/>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2"/>
            <a:r>
              <a:rPr lang="en-GB" dirty="0"/>
              <a:t>The heart of a good poster is a good story</a:t>
            </a:r>
          </a:p>
          <a:p>
            <a:pPr lvl="3"/>
            <a:r>
              <a:rPr lang="en-GB" dirty="0"/>
              <a:t>A problem that needed to be addressed</a:t>
            </a:r>
          </a:p>
          <a:p>
            <a:pPr lvl="3"/>
            <a:r>
              <a:rPr lang="en-GB" dirty="0"/>
              <a:t>The solution that worked</a:t>
            </a:r>
          </a:p>
          <a:p>
            <a:pPr lvl="3"/>
            <a:r>
              <a:rPr lang="en-GB" dirty="0"/>
              <a:t>The outcome and its impact</a:t>
            </a:r>
          </a:p>
          <a:p>
            <a:pPr lvl="3"/>
            <a:endParaRPr lang="en-GB" dirty="0"/>
          </a:p>
          <a:p>
            <a:pPr lvl="2"/>
            <a:r>
              <a:rPr lang="en-GB" dirty="0"/>
              <a:t>It needs to ‘fit’ on a reasonable sized piece of paper</a:t>
            </a:r>
          </a:p>
          <a:p>
            <a:pPr lvl="3"/>
            <a:r>
              <a:rPr lang="en-GB" dirty="0"/>
              <a:t>Can’t be a really big problem</a:t>
            </a:r>
          </a:p>
          <a:p>
            <a:pPr lvl="3"/>
            <a:r>
              <a:rPr lang="en-GB" dirty="0"/>
              <a:t>Or a really complex solution</a:t>
            </a:r>
          </a:p>
          <a:p>
            <a:pPr lvl="3"/>
            <a:r>
              <a:rPr lang="en-GB" dirty="0"/>
              <a:t>Or an outcome with lots of caveats</a:t>
            </a:r>
          </a:p>
          <a:p>
            <a:pPr lvl="1"/>
            <a:endParaRPr lang="en-GB" dirty="0"/>
          </a:p>
          <a:p>
            <a:pPr lvl="1"/>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2"/>
            <a:r>
              <a:rPr lang="en-GB" dirty="0"/>
              <a:t>The heart of a good poster is a good story</a:t>
            </a:r>
          </a:p>
          <a:p>
            <a:pPr lvl="3"/>
            <a:r>
              <a:rPr lang="en-GB" dirty="0"/>
              <a:t>A problem that needed to be addressed</a:t>
            </a:r>
          </a:p>
          <a:p>
            <a:pPr lvl="3"/>
            <a:r>
              <a:rPr lang="en-GB" dirty="0"/>
              <a:t>The solution that worked</a:t>
            </a:r>
          </a:p>
          <a:p>
            <a:pPr lvl="3"/>
            <a:r>
              <a:rPr lang="en-GB" dirty="0"/>
              <a:t>The outcome and its impact</a:t>
            </a:r>
          </a:p>
          <a:p>
            <a:pPr lvl="3"/>
            <a:endParaRPr lang="en-GB" dirty="0"/>
          </a:p>
          <a:p>
            <a:pPr lvl="2"/>
            <a:r>
              <a:rPr lang="en-GB" dirty="0"/>
              <a:t>It needs to ‘fit’ on a reasonable sized piece of paper</a:t>
            </a:r>
          </a:p>
          <a:p>
            <a:pPr lvl="3"/>
            <a:r>
              <a:rPr lang="en-GB" dirty="0"/>
              <a:t>Can’t be a really big problem</a:t>
            </a:r>
          </a:p>
          <a:p>
            <a:pPr lvl="3"/>
            <a:r>
              <a:rPr lang="en-GB" dirty="0"/>
              <a:t>Or a really complex solution</a:t>
            </a:r>
          </a:p>
          <a:p>
            <a:pPr lvl="3"/>
            <a:r>
              <a:rPr lang="en-GB" dirty="0"/>
              <a:t>Or an outcome with lots of caveats</a:t>
            </a:r>
          </a:p>
          <a:p>
            <a:pPr lvl="3"/>
            <a:endParaRPr lang="en-GB" dirty="0"/>
          </a:p>
          <a:p>
            <a:pPr lvl="2">
              <a:buNone/>
            </a:pPr>
            <a:r>
              <a:rPr lang="en-GB" dirty="0">
                <a:sym typeface="Wingdings" pitchFamily="2" charset="2"/>
              </a:rPr>
              <a:t> A Goldilocks problem</a:t>
            </a:r>
          </a:p>
          <a:p>
            <a:pPr lvl="3"/>
            <a:r>
              <a:rPr lang="en-GB" dirty="0">
                <a:sym typeface="Wingdings" pitchFamily="2" charset="2"/>
              </a:rPr>
              <a:t>Not too big, not too small, not too complex &amp; not too trivial</a:t>
            </a:r>
            <a:endParaRPr lang="en-GB" dirty="0"/>
          </a:p>
          <a:p>
            <a:pPr lvl="1"/>
            <a:endParaRPr lang="en-GB" dirty="0"/>
          </a:p>
          <a:p>
            <a:pPr lvl="1"/>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lnSpcReduction="10000"/>
          </a:bodyPr>
          <a:lstStyle/>
          <a:p>
            <a:r>
              <a:rPr lang="en-GB" dirty="0"/>
              <a:t>Creating Technical Posters</a:t>
            </a:r>
          </a:p>
          <a:p>
            <a:pPr lvl="1"/>
            <a:r>
              <a:rPr lang="en-GB" dirty="0"/>
              <a:t>Making good posters</a:t>
            </a:r>
          </a:p>
          <a:p>
            <a:pPr lvl="2"/>
            <a:r>
              <a:rPr lang="en-GB" dirty="0"/>
              <a:t>The heart of a good poster is a good story</a:t>
            </a:r>
          </a:p>
          <a:p>
            <a:pPr lvl="3"/>
            <a:r>
              <a:rPr lang="en-GB" dirty="0"/>
              <a:t>A problem that needed to be addressed</a:t>
            </a:r>
          </a:p>
          <a:p>
            <a:pPr lvl="4"/>
            <a:r>
              <a:rPr lang="en-GB" dirty="0"/>
              <a:t>We know there are lots of problems that need to be addressed in game development, some are more interesting to present than others</a:t>
            </a:r>
          </a:p>
          <a:p>
            <a:pPr lvl="4"/>
            <a:r>
              <a:rPr lang="en-GB" dirty="0"/>
              <a:t>For a poster, </a:t>
            </a:r>
          </a:p>
          <a:p>
            <a:pPr lvl="5"/>
            <a:r>
              <a:rPr lang="en-GB" dirty="0"/>
              <a:t>do you have problems that will make people happy when they are fixed?</a:t>
            </a:r>
          </a:p>
          <a:p>
            <a:pPr lvl="5"/>
            <a:r>
              <a:rPr lang="en-GB" dirty="0"/>
              <a:t>do you have problems that required ‘interesting’ technical solutions?</a:t>
            </a:r>
          </a:p>
          <a:p>
            <a:pPr lvl="5"/>
            <a:r>
              <a:rPr lang="en-GB" dirty="0"/>
              <a:t>Etc</a:t>
            </a:r>
          </a:p>
          <a:p>
            <a:pPr lvl="4"/>
            <a:r>
              <a:rPr lang="en-GB" dirty="0"/>
              <a:t>Can you articulate it in not very much writing?</a:t>
            </a:r>
          </a:p>
          <a:p>
            <a:pPr lvl="4"/>
            <a:endParaRPr lang="en-GB" dirty="0"/>
          </a:p>
          <a:p>
            <a:pPr lvl="3"/>
            <a:r>
              <a:rPr lang="en-GB" dirty="0"/>
              <a:t>Ultimately:</a:t>
            </a:r>
          </a:p>
          <a:p>
            <a:pPr lvl="4"/>
            <a:r>
              <a:rPr lang="en-GB" dirty="0"/>
              <a:t>What is the problem</a:t>
            </a:r>
          </a:p>
          <a:p>
            <a:pPr lvl="4"/>
            <a:r>
              <a:rPr lang="en-GB" dirty="0"/>
              <a:t>Why is it an issue</a:t>
            </a:r>
          </a:p>
          <a:p>
            <a:pPr lvl="1"/>
            <a:endParaRPr lang="en-GB" dirty="0"/>
          </a:p>
          <a:p>
            <a:pPr lvl="1"/>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lnSpcReduction="10000"/>
          </a:bodyPr>
          <a:lstStyle/>
          <a:p>
            <a:r>
              <a:rPr lang="en-GB" dirty="0"/>
              <a:t>Creating Technical Posters</a:t>
            </a:r>
          </a:p>
          <a:p>
            <a:pPr lvl="1"/>
            <a:r>
              <a:rPr lang="en-GB" dirty="0"/>
              <a:t>Making good posters</a:t>
            </a:r>
          </a:p>
          <a:p>
            <a:pPr lvl="2"/>
            <a:r>
              <a:rPr lang="en-GB" dirty="0"/>
              <a:t>The heart of a good poster is a good story</a:t>
            </a:r>
          </a:p>
          <a:p>
            <a:pPr lvl="3"/>
            <a:r>
              <a:rPr lang="en-GB" dirty="0"/>
              <a:t>The solution that worked</a:t>
            </a:r>
          </a:p>
          <a:p>
            <a:pPr lvl="4"/>
            <a:r>
              <a:rPr lang="en-GB" dirty="0"/>
              <a:t>Writing your poster towards the end of development (not the morning of the presentation), you will have a good handle on:</a:t>
            </a:r>
          </a:p>
          <a:p>
            <a:pPr lvl="5"/>
            <a:r>
              <a:rPr lang="en-GB" dirty="0"/>
              <a:t>What ultimately worked</a:t>
            </a:r>
          </a:p>
          <a:p>
            <a:pPr lvl="5"/>
            <a:r>
              <a:rPr lang="en-GB" dirty="0"/>
              <a:t>The steps you had to go through</a:t>
            </a:r>
          </a:p>
          <a:p>
            <a:pPr lvl="5"/>
            <a:r>
              <a:rPr lang="en-GB" dirty="0"/>
              <a:t>The dead ends and blind alleys you encountered</a:t>
            </a:r>
          </a:p>
          <a:p>
            <a:pPr lvl="5"/>
            <a:r>
              <a:rPr lang="en-GB" dirty="0"/>
              <a:t>The key features of you solution’s form &amp; function, and data model</a:t>
            </a:r>
          </a:p>
          <a:p>
            <a:pPr lvl="5"/>
            <a:endParaRPr lang="en-GB" dirty="0"/>
          </a:p>
          <a:p>
            <a:pPr lvl="3"/>
            <a:r>
              <a:rPr lang="en-GB" dirty="0"/>
              <a:t>Ultimately:</a:t>
            </a:r>
          </a:p>
          <a:p>
            <a:pPr lvl="4"/>
            <a:r>
              <a:rPr lang="en-GB" dirty="0"/>
              <a:t>This is about articulating detail</a:t>
            </a:r>
          </a:p>
          <a:p>
            <a:pPr lvl="5"/>
            <a:r>
              <a:rPr lang="en-GB" dirty="0"/>
              <a:t>Enough detail to express what’s important</a:t>
            </a:r>
          </a:p>
          <a:p>
            <a:pPr lvl="5"/>
            <a:r>
              <a:rPr lang="en-GB" dirty="0"/>
              <a:t>Ignore what’s not important</a:t>
            </a:r>
          </a:p>
          <a:p>
            <a:pPr lvl="1"/>
            <a:endParaRPr lang="en-GB" dirty="0"/>
          </a:p>
          <a:p>
            <a:pPr lvl="1"/>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2"/>
            <a:r>
              <a:rPr lang="en-GB" dirty="0"/>
              <a:t>The heart of a good poster is a good story</a:t>
            </a:r>
          </a:p>
          <a:p>
            <a:pPr lvl="3"/>
            <a:r>
              <a:rPr lang="en-GB" dirty="0"/>
              <a:t>The outcome and its impact</a:t>
            </a:r>
          </a:p>
          <a:p>
            <a:pPr lvl="4"/>
            <a:r>
              <a:rPr lang="en-GB" dirty="0"/>
              <a:t>Hopefully, your solution worked and feature ‘X’ was added to the game</a:t>
            </a:r>
          </a:p>
          <a:p>
            <a:pPr lvl="4"/>
            <a:r>
              <a:rPr lang="en-GB" dirty="0"/>
              <a:t>However, does your solution provide impact beyond the scope of adding a feature to a game or removing a work item from a backlog.</a:t>
            </a:r>
          </a:p>
          <a:p>
            <a:pPr lvl="3"/>
            <a:endParaRPr lang="en-GB" dirty="0"/>
          </a:p>
          <a:p>
            <a:pPr lvl="3"/>
            <a:r>
              <a:rPr lang="en-GB" dirty="0"/>
              <a:t>Ultimately:</a:t>
            </a:r>
          </a:p>
          <a:p>
            <a:pPr lvl="4"/>
            <a:r>
              <a:rPr lang="en-GB" dirty="0"/>
              <a:t>This is about closing the story</a:t>
            </a:r>
          </a:p>
          <a:p>
            <a:pPr lvl="5"/>
            <a:r>
              <a:rPr lang="en-GB" dirty="0"/>
              <a:t>Did your solution meet its goals</a:t>
            </a:r>
          </a:p>
          <a:p>
            <a:pPr lvl="5"/>
            <a:r>
              <a:rPr lang="en-GB" dirty="0"/>
              <a:t>Did it add value</a:t>
            </a:r>
          </a:p>
          <a:p>
            <a:pPr lvl="5"/>
            <a:r>
              <a:rPr lang="en-GB" dirty="0"/>
              <a:t>Does it open up new areas of interest / approaches</a:t>
            </a:r>
          </a:p>
          <a:p>
            <a:pPr lvl="5"/>
            <a:r>
              <a:rPr lang="en-GB" dirty="0"/>
              <a:t>Does it have a positive impact for co-workers</a:t>
            </a:r>
          </a:p>
          <a:p>
            <a:pPr lvl="3"/>
            <a:endParaRPr lang="en-GB" dirty="0"/>
          </a:p>
          <a:p>
            <a:pPr lvl="4"/>
            <a:endParaRPr lang="en-GB" dirty="0"/>
          </a:p>
          <a:p>
            <a:pPr lvl="1"/>
            <a:endParaRPr lang="en-GB" dirty="0"/>
          </a:p>
          <a:p>
            <a:pPr lvl="1"/>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3"/>
            <a:endParaRPr lang="en-GB" dirty="0"/>
          </a:p>
          <a:p>
            <a:pPr lvl="4"/>
            <a:endParaRPr lang="en-GB" dirty="0"/>
          </a:p>
          <a:p>
            <a:pPr lvl="1"/>
            <a:endParaRPr lang="en-GB" dirty="0"/>
          </a:p>
          <a:p>
            <a:pPr lvl="1"/>
            <a:endParaRPr lang="en-GB" dirty="0"/>
          </a:p>
        </p:txBody>
      </p:sp>
      <p:grpSp>
        <p:nvGrpSpPr>
          <p:cNvPr id="21" name="Group 20"/>
          <p:cNvGrpSpPr>
            <a:grpSpLocks noChangeAspect="1"/>
          </p:cNvGrpSpPr>
          <p:nvPr/>
        </p:nvGrpSpPr>
        <p:grpSpPr>
          <a:xfrm>
            <a:off x="5515725" y="1773416"/>
            <a:ext cx="3376755" cy="4823936"/>
            <a:chOff x="1187624" y="2636912"/>
            <a:chExt cx="3888432" cy="2736304"/>
          </a:xfrm>
        </p:grpSpPr>
        <p:sp>
          <p:nvSpPr>
            <p:cNvPr id="20" name="Rectangle 19"/>
            <p:cNvSpPr/>
            <p:nvPr/>
          </p:nvSpPr>
          <p:spPr>
            <a:xfrm>
              <a:off x="1187624" y="2636912"/>
              <a:ext cx="3888432"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oogle Shape;54;p13"/>
            <p:cNvGrpSpPr>
              <a:grpSpLocks noChangeAspect="1"/>
            </p:cNvGrpSpPr>
            <p:nvPr/>
          </p:nvGrpSpPr>
          <p:grpSpPr>
            <a:xfrm>
              <a:off x="1259632" y="2708920"/>
              <a:ext cx="3723975" cy="2582400"/>
              <a:chOff x="66750" y="157025"/>
              <a:chExt cx="7447950" cy="10329600"/>
            </a:xfrm>
          </p:grpSpPr>
          <p:sp>
            <p:nvSpPr>
              <p:cNvPr id="6" name="Google Shape;55;p13"/>
              <p:cNvSpPr/>
              <p:nvPr/>
            </p:nvSpPr>
            <p:spPr>
              <a:xfrm>
                <a:off x="66750" y="159725"/>
                <a:ext cx="5493900" cy="1033200"/>
              </a:xfrm>
              <a:prstGeom prst="roundRect">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TITLE</a:t>
                </a:r>
                <a:endParaRPr sz="1200" b="1">
                  <a:latin typeface="Calibri"/>
                  <a:ea typeface="Calibri"/>
                  <a:cs typeface="Calibri"/>
                  <a:sym typeface="Calibri"/>
                </a:endParaRPr>
              </a:p>
            </p:txBody>
          </p:sp>
          <p:sp>
            <p:nvSpPr>
              <p:cNvPr id="7" name="Google Shape;56;p13"/>
              <p:cNvSpPr/>
              <p:nvPr/>
            </p:nvSpPr>
            <p:spPr>
              <a:xfrm>
                <a:off x="76200" y="1376225"/>
                <a:ext cx="3649500" cy="10332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IS THE PROBLEM</a:t>
                </a:r>
                <a:endParaRPr sz="1200" b="1">
                  <a:latin typeface="Calibri"/>
                  <a:ea typeface="Calibri"/>
                  <a:cs typeface="Calibri"/>
                  <a:sym typeface="Calibri"/>
                </a:endParaRPr>
              </a:p>
            </p:txBody>
          </p:sp>
          <p:sp>
            <p:nvSpPr>
              <p:cNvPr id="8" name="Google Shape;57;p13"/>
              <p:cNvSpPr/>
              <p:nvPr/>
            </p:nvSpPr>
            <p:spPr>
              <a:xfrm>
                <a:off x="3789000" y="1376225"/>
                <a:ext cx="3649500" cy="10332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WHY IS IT AN ISSUE</a:t>
                </a:r>
                <a:endParaRPr sz="1200" b="1">
                  <a:latin typeface="Calibri"/>
                  <a:ea typeface="Calibri"/>
                  <a:cs typeface="Calibri"/>
                  <a:sym typeface="Calibri"/>
                </a:endParaRPr>
              </a:p>
            </p:txBody>
          </p:sp>
          <p:sp>
            <p:nvSpPr>
              <p:cNvPr id="9" name="Google Shape;58;p13"/>
              <p:cNvSpPr/>
              <p:nvPr/>
            </p:nvSpPr>
            <p:spPr>
              <a:xfrm>
                <a:off x="76200" y="2519225"/>
                <a:ext cx="3649500" cy="66924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IS THE SOLUTION</a:t>
                </a:r>
                <a:endParaRPr sz="1200" b="1">
                  <a:latin typeface="Calibri"/>
                  <a:ea typeface="Calibri"/>
                  <a:cs typeface="Calibri"/>
                  <a:sym typeface="Calibri"/>
                </a:endParaRPr>
              </a:p>
            </p:txBody>
          </p:sp>
          <p:sp>
            <p:nvSpPr>
              <p:cNvPr id="10" name="Google Shape;59;p13"/>
              <p:cNvSpPr/>
              <p:nvPr/>
            </p:nvSpPr>
            <p:spPr>
              <a:xfrm>
                <a:off x="76200" y="9453425"/>
                <a:ext cx="3649500" cy="1033200"/>
              </a:xfrm>
              <a:prstGeom prst="roundRect">
                <a:avLst>
                  <a:gd name="adj" fmla="val 16667"/>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WORKED WELL</a:t>
                </a:r>
                <a:endParaRPr sz="1200" b="1">
                  <a:latin typeface="Calibri"/>
                  <a:ea typeface="Calibri"/>
                  <a:cs typeface="Calibri"/>
                  <a:sym typeface="Calibri"/>
                </a:endParaRPr>
              </a:p>
            </p:txBody>
          </p:sp>
          <p:sp>
            <p:nvSpPr>
              <p:cNvPr id="11" name="Google Shape;60;p13"/>
              <p:cNvSpPr/>
              <p:nvPr/>
            </p:nvSpPr>
            <p:spPr>
              <a:xfrm>
                <a:off x="3865200" y="9453425"/>
                <a:ext cx="3649500" cy="1033200"/>
              </a:xfrm>
              <a:prstGeom prst="roundRect">
                <a:avLst>
                  <a:gd name="adj" fmla="val 16667"/>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latin typeface="Calibri"/>
                    <a:ea typeface="Calibri"/>
                    <a:cs typeface="Calibri"/>
                    <a:sym typeface="Calibri"/>
                  </a:rPr>
                  <a:t>WHAT IS THE SCOPE FOR IMPROVEMENT(S)</a:t>
                </a:r>
                <a:endParaRPr sz="1100" b="1" dirty="0">
                  <a:latin typeface="Calibri"/>
                  <a:ea typeface="Calibri"/>
                  <a:cs typeface="Calibri"/>
                  <a:sym typeface="Calibri"/>
                </a:endParaRPr>
              </a:p>
            </p:txBody>
          </p:sp>
          <p:sp>
            <p:nvSpPr>
              <p:cNvPr id="12" name="Google Shape;61;p13"/>
              <p:cNvSpPr/>
              <p:nvPr/>
            </p:nvSpPr>
            <p:spPr>
              <a:xfrm>
                <a:off x="3789000" y="2519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USE-CASES</a:t>
                </a:r>
                <a:endParaRPr sz="1200" b="1">
                  <a:latin typeface="Calibri"/>
                  <a:ea typeface="Calibri"/>
                  <a:cs typeface="Calibri"/>
                  <a:sym typeface="Calibri"/>
                </a:endParaRPr>
              </a:p>
            </p:txBody>
          </p:sp>
          <p:sp>
            <p:nvSpPr>
              <p:cNvPr id="13" name="Google Shape;62;p13"/>
              <p:cNvSpPr/>
              <p:nvPr/>
            </p:nvSpPr>
            <p:spPr>
              <a:xfrm>
                <a:off x="3789000" y="3662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CLASS HIERARCHY</a:t>
                </a:r>
                <a:endParaRPr sz="1200" b="1">
                  <a:latin typeface="Calibri"/>
                  <a:ea typeface="Calibri"/>
                  <a:cs typeface="Calibri"/>
                  <a:sym typeface="Calibri"/>
                </a:endParaRPr>
              </a:p>
            </p:txBody>
          </p:sp>
          <p:sp>
            <p:nvSpPr>
              <p:cNvPr id="14" name="Google Shape;63;p13"/>
              <p:cNvSpPr/>
              <p:nvPr/>
            </p:nvSpPr>
            <p:spPr>
              <a:xfrm>
                <a:off x="3789000" y="4805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STATE MACHINE</a:t>
                </a:r>
                <a:endParaRPr sz="1200" b="1">
                  <a:latin typeface="Calibri"/>
                  <a:ea typeface="Calibri"/>
                  <a:cs typeface="Calibri"/>
                  <a:sym typeface="Calibri"/>
                </a:endParaRPr>
              </a:p>
            </p:txBody>
          </p:sp>
          <p:sp>
            <p:nvSpPr>
              <p:cNvPr id="15" name="Google Shape;64;p13"/>
              <p:cNvSpPr/>
              <p:nvPr/>
            </p:nvSpPr>
            <p:spPr>
              <a:xfrm>
                <a:off x="3789000" y="5948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FLOW CHART</a:t>
                </a:r>
                <a:endParaRPr sz="1200" b="1">
                  <a:latin typeface="Calibri"/>
                  <a:ea typeface="Calibri"/>
                  <a:cs typeface="Calibri"/>
                  <a:sym typeface="Calibri"/>
                </a:endParaRPr>
              </a:p>
            </p:txBody>
          </p:sp>
          <p:sp>
            <p:nvSpPr>
              <p:cNvPr id="16" name="Google Shape;65;p13"/>
              <p:cNvSpPr/>
              <p:nvPr/>
            </p:nvSpPr>
            <p:spPr>
              <a:xfrm>
                <a:off x="3789000" y="7091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PSEUDO CODE</a:t>
                </a:r>
                <a:endParaRPr sz="1200" b="1">
                  <a:latin typeface="Calibri"/>
                  <a:ea typeface="Calibri"/>
                  <a:cs typeface="Calibri"/>
                  <a:sym typeface="Calibri"/>
                </a:endParaRPr>
              </a:p>
            </p:txBody>
          </p:sp>
          <p:sp>
            <p:nvSpPr>
              <p:cNvPr id="17" name="Google Shape;66;p13"/>
              <p:cNvSpPr/>
              <p:nvPr/>
            </p:nvSpPr>
            <p:spPr>
              <a:xfrm>
                <a:off x="3789000" y="8234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SCREEN CAPS</a:t>
                </a:r>
                <a:endParaRPr sz="1200" b="1">
                  <a:latin typeface="Calibri"/>
                  <a:ea typeface="Calibri"/>
                  <a:cs typeface="Calibri"/>
                  <a:sym typeface="Calibri"/>
                </a:endParaRPr>
              </a:p>
            </p:txBody>
          </p:sp>
          <p:sp>
            <p:nvSpPr>
              <p:cNvPr id="18" name="Google Shape;67;p13"/>
              <p:cNvSpPr/>
              <p:nvPr/>
            </p:nvSpPr>
            <p:spPr>
              <a:xfrm>
                <a:off x="5729825" y="157025"/>
                <a:ext cx="1708800" cy="1033200"/>
              </a:xfrm>
              <a:prstGeom prst="roundRect">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NAME</a:t>
                </a:r>
                <a:endParaRPr sz="1200" b="1">
                  <a:latin typeface="Calibri"/>
                  <a:ea typeface="Calibri"/>
                  <a:cs typeface="Calibri"/>
                  <a:sym typeface="Calibri"/>
                </a:endParaRPr>
              </a:p>
            </p:txBody>
          </p:sp>
        </p:grpSp>
      </p:grpSp>
      <p:sp>
        <p:nvSpPr>
          <p:cNvPr id="22" name="Content Placeholder 2"/>
          <p:cNvSpPr txBox="1">
            <a:spLocks/>
          </p:cNvSpPr>
          <p:nvPr/>
        </p:nvSpPr>
        <p:spPr>
          <a:xfrm>
            <a:off x="462210" y="1781200"/>
            <a:ext cx="4901877" cy="50768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bg1"/>
                </a:solidFill>
                <a:effectLst/>
                <a:uLnTx/>
                <a:uFillTx/>
                <a:latin typeface="+mn-lt"/>
                <a:ea typeface="+mn-ea"/>
                <a:cs typeface="+mn-cs"/>
              </a:rPr>
              <a:t>Here’s my conceptual model of good posters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000" b="0" i="0" u="none" strike="noStrike" kern="1200" cap="none" spc="0" normalizeH="0" baseline="0" noProof="0" dirty="0">
                <a:ln>
                  <a:noFill/>
                </a:ln>
                <a:solidFill>
                  <a:schemeClr val="bg1"/>
                </a:solidFill>
                <a:effectLst/>
                <a:uLnTx/>
                <a:uFillTx/>
                <a:latin typeface="+mn-lt"/>
                <a:ea typeface="+mn-ea"/>
                <a:cs typeface="+mn-cs"/>
              </a:rPr>
              <a:t>There’s five parts:</a:t>
            </a:r>
          </a:p>
          <a:p>
            <a:pPr marL="1200150" lvl="2" indent="-285750">
              <a:spcBef>
                <a:spcPct val="20000"/>
              </a:spcBef>
              <a:buFont typeface="Arial" pitchFamily="34" charset="0"/>
              <a:buChar char="–"/>
            </a:pPr>
            <a:r>
              <a:rPr lang="en-GB" sz="2000" dirty="0">
                <a:solidFill>
                  <a:schemeClr val="bg1"/>
                </a:solidFill>
              </a:rPr>
              <a:t>Name &amp; Title</a:t>
            </a:r>
          </a:p>
          <a:p>
            <a:pPr marL="1200150" lvl="2"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Problem</a:t>
            </a:r>
            <a:r>
              <a:rPr kumimoji="0" lang="en-GB" sz="2000" b="0" i="0" u="none" strike="noStrike" kern="1200" cap="none" spc="0" normalizeH="0" noProof="0" dirty="0">
                <a:ln>
                  <a:noFill/>
                </a:ln>
                <a:solidFill>
                  <a:schemeClr val="bg1"/>
                </a:solidFill>
                <a:effectLst/>
                <a:uLnTx/>
                <a:uFillTx/>
                <a:latin typeface="+mn-lt"/>
                <a:ea typeface="+mn-ea"/>
                <a:cs typeface="+mn-cs"/>
              </a:rPr>
              <a:t> definition</a:t>
            </a:r>
          </a:p>
          <a:p>
            <a:pPr marL="1200150" lvl="2" indent="-285750">
              <a:spcBef>
                <a:spcPct val="20000"/>
              </a:spcBef>
              <a:buFont typeface="Arial" pitchFamily="34" charset="0"/>
              <a:buChar char="–"/>
            </a:pPr>
            <a:r>
              <a:rPr lang="en-GB" sz="2000" baseline="0" dirty="0">
                <a:solidFill>
                  <a:schemeClr val="bg1"/>
                </a:solidFill>
              </a:rPr>
              <a:t>Solution</a:t>
            </a:r>
            <a:r>
              <a:rPr lang="en-GB" sz="2000" dirty="0">
                <a:solidFill>
                  <a:schemeClr val="bg1"/>
                </a:solidFill>
              </a:rPr>
              <a:t> description</a:t>
            </a:r>
          </a:p>
          <a:p>
            <a:pPr marL="1200150" lvl="2"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Modelling tools</a:t>
            </a:r>
            <a:endParaRPr kumimoji="0" lang="en-GB" sz="2000" b="0" i="0" u="none" strike="noStrike" kern="1200" cap="none" spc="0" normalizeH="0" noProof="0" dirty="0">
              <a:ln>
                <a:noFill/>
              </a:ln>
              <a:solidFill>
                <a:schemeClr val="bg1"/>
              </a:solidFill>
              <a:effectLst/>
              <a:uLnTx/>
              <a:uFillTx/>
              <a:latin typeface="+mn-lt"/>
              <a:ea typeface="+mn-ea"/>
              <a:cs typeface="+mn-cs"/>
            </a:endParaRPr>
          </a:p>
          <a:p>
            <a:pPr marL="1200150" lvl="2" indent="-285750">
              <a:spcBef>
                <a:spcPct val="20000"/>
              </a:spcBef>
              <a:buFont typeface="Arial" pitchFamily="34" charset="0"/>
              <a:buChar char="–"/>
            </a:pPr>
            <a:r>
              <a:rPr lang="en-GB" sz="2000" dirty="0">
                <a:solidFill>
                  <a:schemeClr val="bg1"/>
                </a:solidFill>
              </a:rPr>
              <a:t>Outcome and impact</a:t>
            </a:r>
          </a:p>
          <a:p>
            <a:pPr marL="1200150" lvl="2" indent="-285750">
              <a:spcBef>
                <a:spcPct val="20000"/>
              </a:spcBef>
              <a:buFont typeface="Arial" pitchFamily="34" charset="0"/>
              <a:buChar char="–"/>
            </a:pPr>
            <a:endParaRPr kumimoji="0" lang="en-GB" sz="2000" b="0" i="0" u="none" strike="noStrike" kern="1200" cap="none" spc="0" normalizeH="0" noProof="0" dirty="0">
              <a:ln>
                <a:noFill/>
              </a:ln>
              <a:solidFill>
                <a:schemeClr val="bg1"/>
              </a:solidFill>
              <a:effectLst/>
              <a:uLnTx/>
              <a:uFillTx/>
              <a:latin typeface="+mn-lt"/>
              <a:ea typeface="+mn-ea"/>
              <a:cs typeface="+mn-cs"/>
            </a:endParaRPr>
          </a:p>
          <a:p>
            <a:pPr marL="742950" lvl="1" indent="-285750">
              <a:spcBef>
                <a:spcPct val="20000"/>
              </a:spcBef>
              <a:buFont typeface="Arial" pitchFamily="34" charset="0"/>
              <a:buChar char="–"/>
            </a:pPr>
            <a:r>
              <a:rPr lang="en-GB" sz="2000" dirty="0">
                <a:solidFill>
                  <a:schemeClr val="bg1"/>
                </a:solidFill>
              </a:rPr>
              <a:t>It’s conceptual, so posters don’t have to look like this, but they should use the parts</a:t>
            </a:r>
          </a:p>
          <a:p>
            <a:pPr marL="1200150" lvl="2" indent="-285750">
              <a:spcBef>
                <a:spcPct val="20000"/>
              </a:spcBef>
              <a:buFont typeface="Arial" pitchFamily="34" charset="0"/>
              <a:buChar char="–"/>
            </a:pPr>
            <a:r>
              <a:rPr kumimoji="0" lang="en-GB" sz="2000" b="0" i="0" u="none" strike="noStrike" kern="1200" cap="none" spc="0" normalizeH="0" noProof="0" dirty="0">
                <a:ln>
                  <a:noFill/>
                </a:ln>
                <a:solidFill>
                  <a:schemeClr val="bg1"/>
                </a:solidFill>
                <a:effectLst/>
                <a:uLnTx/>
                <a:uFillTx/>
                <a:latin typeface="+mn-lt"/>
                <a:ea typeface="+mn-ea"/>
                <a:cs typeface="+mn-cs"/>
              </a:rPr>
              <a:t>Apart from all the modelling</a:t>
            </a:r>
            <a:r>
              <a:rPr lang="en-GB" sz="2000" dirty="0">
                <a:solidFill>
                  <a:schemeClr val="bg1"/>
                </a:solidFill>
              </a:rPr>
              <a:t> tools, just use what makes sense for your poster. Don’t use all of them</a:t>
            </a:r>
            <a:endParaRPr kumimoji="0" lang="en-GB" sz="2000" b="0" i="0" u="none" strike="noStrike" kern="1200" cap="none" spc="0" normalizeH="0" noProof="0" dirty="0">
              <a:ln>
                <a:noFill/>
              </a:ln>
              <a:solidFill>
                <a:schemeClr val="bg1"/>
              </a:solidFill>
              <a:effectLst/>
              <a:uLnTx/>
              <a:uFillTx/>
              <a:latin typeface="+mn-lt"/>
              <a:ea typeface="+mn-ea"/>
              <a:cs typeface="+mn-cs"/>
            </a:endParaRPr>
          </a:p>
          <a:p>
            <a:pPr marL="1200150" lvl="2" indent="-285750">
              <a:spcBef>
                <a:spcPct val="20000"/>
              </a:spcBef>
              <a:buFont typeface="Arial" pitchFamily="34" charset="0"/>
              <a:buChar cha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Tends to be a bit of a challenge for students</a:t>
            </a:r>
          </a:p>
          <a:p>
            <a:pPr lvl="2"/>
            <a:r>
              <a:rPr lang="en-GB" dirty="0"/>
              <a:t>Across all 3 years of the degree programme</a:t>
            </a:r>
          </a:p>
          <a:p>
            <a:pPr lvl="2"/>
            <a:endParaRPr lang="en-GB" dirty="0"/>
          </a:p>
          <a:p>
            <a:pPr lvl="1"/>
            <a:endParaRPr lang="en-GB" dirty="0"/>
          </a:p>
          <a:p>
            <a:pPr lvl="1"/>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3"/>
            <a:endParaRPr lang="en-GB" dirty="0"/>
          </a:p>
          <a:p>
            <a:pPr lvl="4"/>
            <a:endParaRPr lang="en-GB" dirty="0"/>
          </a:p>
          <a:p>
            <a:pPr lvl="1"/>
            <a:endParaRPr lang="en-GB" dirty="0"/>
          </a:p>
          <a:p>
            <a:pPr lvl="1"/>
            <a:endParaRPr lang="en-GB" dirty="0"/>
          </a:p>
        </p:txBody>
      </p:sp>
      <p:grpSp>
        <p:nvGrpSpPr>
          <p:cNvPr id="2" name="Group 20"/>
          <p:cNvGrpSpPr>
            <a:grpSpLocks noChangeAspect="1"/>
          </p:cNvGrpSpPr>
          <p:nvPr/>
        </p:nvGrpSpPr>
        <p:grpSpPr>
          <a:xfrm>
            <a:off x="5515725" y="1773416"/>
            <a:ext cx="3376755" cy="4823936"/>
            <a:chOff x="1187624" y="2636912"/>
            <a:chExt cx="3888432" cy="2736304"/>
          </a:xfrm>
        </p:grpSpPr>
        <p:sp>
          <p:nvSpPr>
            <p:cNvPr id="20" name="Rectangle 19"/>
            <p:cNvSpPr/>
            <p:nvPr/>
          </p:nvSpPr>
          <p:spPr>
            <a:xfrm>
              <a:off x="1187624" y="2636912"/>
              <a:ext cx="3888432"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oogle Shape;54;p13"/>
            <p:cNvGrpSpPr>
              <a:grpSpLocks noChangeAspect="1"/>
            </p:cNvGrpSpPr>
            <p:nvPr/>
          </p:nvGrpSpPr>
          <p:grpSpPr>
            <a:xfrm>
              <a:off x="1259632" y="2708920"/>
              <a:ext cx="3723975" cy="2582400"/>
              <a:chOff x="66750" y="157025"/>
              <a:chExt cx="7447950" cy="10329600"/>
            </a:xfrm>
          </p:grpSpPr>
          <p:sp>
            <p:nvSpPr>
              <p:cNvPr id="6" name="Google Shape;55;p13"/>
              <p:cNvSpPr/>
              <p:nvPr/>
            </p:nvSpPr>
            <p:spPr>
              <a:xfrm>
                <a:off x="66750" y="159725"/>
                <a:ext cx="5493900" cy="1033200"/>
              </a:xfrm>
              <a:prstGeom prst="roundRect">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TITLE</a:t>
                </a:r>
                <a:endParaRPr sz="1200" b="1">
                  <a:latin typeface="Calibri"/>
                  <a:ea typeface="Calibri"/>
                  <a:cs typeface="Calibri"/>
                  <a:sym typeface="Calibri"/>
                </a:endParaRPr>
              </a:p>
            </p:txBody>
          </p:sp>
          <p:sp>
            <p:nvSpPr>
              <p:cNvPr id="7" name="Google Shape;56;p13"/>
              <p:cNvSpPr/>
              <p:nvPr/>
            </p:nvSpPr>
            <p:spPr>
              <a:xfrm>
                <a:off x="76200" y="1376225"/>
                <a:ext cx="3649500" cy="10332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IS THE PROBLEM</a:t>
                </a:r>
                <a:endParaRPr sz="1200" b="1">
                  <a:latin typeface="Calibri"/>
                  <a:ea typeface="Calibri"/>
                  <a:cs typeface="Calibri"/>
                  <a:sym typeface="Calibri"/>
                </a:endParaRPr>
              </a:p>
            </p:txBody>
          </p:sp>
          <p:sp>
            <p:nvSpPr>
              <p:cNvPr id="8" name="Google Shape;57;p13"/>
              <p:cNvSpPr/>
              <p:nvPr/>
            </p:nvSpPr>
            <p:spPr>
              <a:xfrm>
                <a:off x="3789000" y="1376225"/>
                <a:ext cx="3649500" cy="10332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WHY IS IT AN ISSUE</a:t>
                </a:r>
                <a:endParaRPr sz="1200" b="1">
                  <a:latin typeface="Calibri"/>
                  <a:ea typeface="Calibri"/>
                  <a:cs typeface="Calibri"/>
                  <a:sym typeface="Calibri"/>
                </a:endParaRPr>
              </a:p>
            </p:txBody>
          </p:sp>
          <p:sp>
            <p:nvSpPr>
              <p:cNvPr id="9" name="Google Shape;58;p13"/>
              <p:cNvSpPr/>
              <p:nvPr/>
            </p:nvSpPr>
            <p:spPr>
              <a:xfrm>
                <a:off x="76200" y="2519225"/>
                <a:ext cx="3649500" cy="66924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IS THE SOLUTION</a:t>
                </a:r>
                <a:endParaRPr sz="1200" b="1">
                  <a:latin typeface="Calibri"/>
                  <a:ea typeface="Calibri"/>
                  <a:cs typeface="Calibri"/>
                  <a:sym typeface="Calibri"/>
                </a:endParaRPr>
              </a:p>
            </p:txBody>
          </p:sp>
          <p:sp>
            <p:nvSpPr>
              <p:cNvPr id="10" name="Google Shape;59;p13"/>
              <p:cNvSpPr/>
              <p:nvPr/>
            </p:nvSpPr>
            <p:spPr>
              <a:xfrm>
                <a:off x="76200" y="9453425"/>
                <a:ext cx="3649500" cy="1033200"/>
              </a:xfrm>
              <a:prstGeom prst="roundRect">
                <a:avLst>
                  <a:gd name="adj" fmla="val 16667"/>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WORKED WELL</a:t>
                </a:r>
                <a:endParaRPr sz="1200" b="1">
                  <a:latin typeface="Calibri"/>
                  <a:ea typeface="Calibri"/>
                  <a:cs typeface="Calibri"/>
                  <a:sym typeface="Calibri"/>
                </a:endParaRPr>
              </a:p>
            </p:txBody>
          </p:sp>
          <p:sp>
            <p:nvSpPr>
              <p:cNvPr id="11" name="Google Shape;60;p13"/>
              <p:cNvSpPr/>
              <p:nvPr/>
            </p:nvSpPr>
            <p:spPr>
              <a:xfrm>
                <a:off x="3865200" y="9453425"/>
                <a:ext cx="3649500" cy="1033200"/>
              </a:xfrm>
              <a:prstGeom prst="roundRect">
                <a:avLst>
                  <a:gd name="adj" fmla="val 16667"/>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latin typeface="Calibri"/>
                    <a:ea typeface="Calibri"/>
                    <a:cs typeface="Calibri"/>
                    <a:sym typeface="Calibri"/>
                  </a:rPr>
                  <a:t>WHAT IS THE SCOPE FOR IMPROVEMENT(S)</a:t>
                </a:r>
                <a:endParaRPr sz="1100" b="1" dirty="0">
                  <a:latin typeface="Calibri"/>
                  <a:ea typeface="Calibri"/>
                  <a:cs typeface="Calibri"/>
                  <a:sym typeface="Calibri"/>
                </a:endParaRPr>
              </a:p>
            </p:txBody>
          </p:sp>
          <p:sp>
            <p:nvSpPr>
              <p:cNvPr id="12" name="Google Shape;61;p13"/>
              <p:cNvSpPr/>
              <p:nvPr/>
            </p:nvSpPr>
            <p:spPr>
              <a:xfrm>
                <a:off x="3789000" y="2519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USE-CASES</a:t>
                </a:r>
                <a:endParaRPr sz="1200" b="1">
                  <a:latin typeface="Calibri"/>
                  <a:ea typeface="Calibri"/>
                  <a:cs typeface="Calibri"/>
                  <a:sym typeface="Calibri"/>
                </a:endParaRPr>
              </a:p>
            </p:txBody>
          </p:sp>
          <p:sp>
            <p:nvSpPr>
              <p:cNvPr id="13" name="Google Shape;62;p13"/>
              <p:cNvSpPr/>
              <p:nvPr/>
            </p:nvSpPr>
            <p:spPr>
              <a:xfrm>
                <a:off x="3789000" y="3662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CLASS HIERARCHY</a:t>
                </a:r>
                <a:endParaRPr sz="1200" b="1">
                  <a:latin typeface="Calibri"/>
                  <a:ea typeface="Calibri"/>
                  <a:cs typeface="Calibri"/>
                  <a:sym typeface="Calibri"/>
                </a:endParaRPr>
              </a:p>
            </p:txBody>
          </p:sp>
          <p:sp>
            <p:nvSpPr>
              <p:cNvPr id="14" name="Google Shape;63;p13"/>
              <p:cNvSpPr/>
              <p:nvPr/>
            </p:nvSpPr>
            <p:spPr>
              <a:xfrm>
                <a:off x="3789000" y="4805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STATE MACHINE</a:t>
                </a:r>
                <a:endParaRPr sz="1200" b="1">
                  <a:latin typeface="Calibri"/>
                  <a:ea typeface="Calibri"/>
                  <a:cs typeface="Calibri"/>
                  <a:sym typeface="Calibri"/>
                </a:endParaRPr>
              </a:p>
            </p:txBody>
          </p:sp>
          <p:sp>
            <p:nvSpPr>
              <p:cNvPr id="15" name="Google Shape;64;p13"/>
              <p:cNvSpPr/>
              <p:nvPr/>
            </p:nvSpPr>
            <p:spPr>
              <a:xfrm>
                <a:off x="3789000" y="5948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FLOW CHART</a:t>
                </a:r>
                <a:endParaRPr sz="1200" b="1">
                  <a:latin typeface="Calibri"/>
                  <a:ea typeface="Calibri"/>
                  <a:cs typeface="Calibri"/>
                  <a:sym typeface="Calibri"/>
                </a:endParaRPr>
              </a:p>
            </p:txBody>
          </p:sp>
          <p:sp>
            <p:nvSpPr>
              <p:cNvPr id="16" name="Google Shape;65;p13"/>
              <p:cNvSpPr/>
              <p:nvPr/>
            </p:nvSpPr>
            <p:spPr>
              <a:xfrm>
                <a:off x="3789000" y="7091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PSEUDO CODE</a:t>
                </a:r>
                <a:endParaRPr sz="1200" b="1">
                  <a:latin typeface="Calibri"/>
                  <a:ea typeface="Calibri"/>
                  <a:cs typeface="Calibri"/>
                  <a:sym typeface="Calibri"/>
                </a:endParaRPr>
              </a:p>
            </p:txBody>
          </p:sp>
          <p:sp>
            <p:nvSpPr>
              <p:cNvPr id="17" name="Google Shape;66;p13"/>
              <p:cNvSpPr/>
              <p:nvPr/>
            </p:nvSpPr>
            <p:spPr>
              <a:xfrm>
                <a:off x="3789000" y="8234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SCREEN CAPS</a:t>
                </a:r>
                <a:endParaRPr sz="1200" b="1">
                  <a:latin typeface="Calibri"/>
                  <a:ea typeface="Calibri"/>
                  <a:cs typeface="Calibri"/>
                  <a:sym typeface="Calibri"/>
                </a:endParaRPr>
              </a:p>
            </p:txBody>
          </p:sp>
          <p:sp>
            <p:nvSpPr>
              <p:cNvPr id="18" name="Google Shape;67;p13"/>
              <p:cNvSpPr/>
              <p:nvPr/>
            </p:nvSpPr>
            <p:spPr>
              <a:xfrm>
                <a:off x="5729825" y="157025"/>
                <a:ext cx="1708800" cy="1033200"/>
              </a:xfrm>
              <a:prstGeom prst="roundRect">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NAME</a:t>
                </a:r>
                <a:endParaRPr sz="1200" b="1">
                  <a:latin typeface="Calibri"/>
                  <a:ea typeface="Calibri"/>
                  <a:cs typeface="Calibri"/>
                  <a:sym typeface="Calibri"/>
                </a:endParaRPr>
              </a:p>
            </p:txBody>
          </p:sp>
        </p:grpSp>
      </p:grpSp>
      <p:sp>
        <p:nvSpPr>
          <p:cNvPr id="22" name="Content Placeholder 2"/>
          <p:cNvSpPr txBox="1">
            <a:spLocks/>
          </p:cNvSpPr>
          <p:nvPr/>
        </p:nvSpPr>
        <p:spPr>
          <a:xfrm>
            <a:off x="462210" y="1781200"/>
            <a:ext cx="4901877" cy="488816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400" dirty="0">
                <a:solidFill>
                  <a:schemeClr val="bg1"/>
                </a:solidFill>
              </a:rPr>
              <a:t>Name &amp; Title</a:t>
            </a:r>
          </a:p>
          <a:p>
            <a:pPr marL="742950" lvl="1"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The poster should have a title that accurately</a:t>
            </a:r>
            <a:r>
              <a:rPr kumimoji="0" lang="en-GB" sz="2000" b="0" i="0" u="none" strike="noStrike" kern="1200" cap="none" spc="0" normalizeH="0" noProof="0" dirty="0">
                <a:ln>
                  <a:noFill/>
                </a:ln>
                <a:solidFill>
                  <a:schemeClr val="bg1"/>
                </a:solidFill>
                <a:effectLst/>
                <a:uLnTx/>
                <a:uFillTx/>
                <a:latin typeface="+mn-lt"/>
                <a:ea typeface="+mn-ea"/>
                <a:cs typeface="+mn-cs"/>
              </a:rPr>
              <a:t> reflects the content of the poster</a:t>
            </a:r>
          </a:p>
          <a:p>
            <a:pPr marL="742950" lvl="1" indent="-285750">
              <a:spcBef>
                <a:spcPct val="20000"/>
              </a:spcBef>
              <a:buFont typeface="Arial" pitchFamily="34" charset="0"/>
              <a:buChar char="–"/>
            </a:pPr>
            <a:r>
              <a:rPr lang="en-GB" sz="2000" dirty="0">
                <a:solidFill>
                  <a:schemeClr val="bg1"/>
                </a:solidFill>
              </a:rPr>
              <a:t>Avoid puns and oblique references</a:t>
            </a:r>
          </a:p>
          <a:p>
            <a:pPr marL="742950" lvl="1" indent="-285750">
              <a:spcBef>
                <a:spcPct val="20000"/>
              </a:spcBef>
              <a:buFont typeface="Arial" pitchFamily="34" charset="0"/>
              <a:buChar char="–"/>
            </a:pPr>
            <a:endParaRPr kumimoji="0" lang="en-GB" sz="2000" b="0" i="0" u="none" strike="noStrike" kern="1200" cap="none" spc="0" normalizeH="0" noProof="0" dirty="0">
              <a:ln>
                <a:noFill/>
              </a:ln>
              <a:solidFill>
                <a:schemeClr val="bg1"/>
              </a:solidFill>
              <a:effectLst/>
              <a:uLnTx/>
              <a:uFillTx/>
              <a:latin typeface="+mn-lt"/>
              <a:ea typeface="+mn-ea"/>
              <a:cs typeface="+mn-cs"/>
            </a:endParaRPr>
          </a:p>
          <a:p>
            <a:pPr marL="742950" lvl="1" indent="-285750">
              <a:spcBef>
                <a:spcPct val="20000"/>
              </a:spcBef>
              <a:buFont typeface="Arial" pitchFamily="34" charset="0"/>
              <a:buChar char="–"/>
            </a:pPr>
            <a:r>
              <a:rPr lang="en-GB" sz="2000" dirty="0">
                <a:solidFill>
                  <a:schemeClr val="bg1"/>
                </a:solidFill>
              </a:rPr>
              <a:t>Include your name</a:t>
            </a:r>
            <a:endParaRPr kumimoji="0" lang="en-GB" sz="2000" b="0" i="0" u="none" strike="noStrike" kern="1200" cap="none" spc="0" normalizeH="0" noProof="0" dirty="0">
              <a:ln>
                <a:noFill/>
              </a:ln>
              <a:solidFill>
                <a:schemeClr val="bg1"/>
              </a:solidFill>
              <a:effectLst/>
              <a:uLnTx/>
              <a:uFillTx/>
              <a:latin typeface="+mn-lt"/>
              <a:ea typeface="+mn-ea"/>
              <a:cs typeface="+mn-cs"/>
            </a:endParaRPr>
          </a:p>
          <a:p>
            <a:pPr marL="1200150" lvl="2" indent="-285750">
              <a:spcBef>
                <a:spcPct val="20000"/>
              </a:spcBef>
              <a:buFont typeface="Arial" pitchFamily="34" charset="0"/>
              <a:buChar cha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3"/>
            <a:endParaRPr lang="en-GB" dirty="0"/>
          </a:p>
          <a:p>
            <a:pPr lvl="4"/>
            <a:endParaRPr lang="en-GB" dirty="0"/>
          </a:p>
          <a:p>
            <a:pPr lvl="1"/>
            <a:endParaRPr lang="en-GB" dirty="0"/>
          </a:p>
          <a:p>
            <a:pPr lvl="1"/>
            <a:endParaRPr lang="en-GB" dirty="0"/>
          </a:p>
        </p:txBody>
      </p:sp>
      <p:grpSp>
        <p:nvGrpSpPr>
          <p:cNvPr id="2" name="Group 20"/>
          <p:cNvGrpSpPr>
            <a:grpSpLocks noChangeAspect="1"/>
          </p:cNvGrpSpPr>
          <p:nvPr/>
        </p:nvGrpSpPr>
        <p:grpSpPr>
          <a:xfrm>
            <a:off x="5515725" y="1773416"/>
            <a:ext cx="3376755" cy="4823936"/>
            <a:chOff x="1187624" y="2636912"/>
            <a:chExt cx="3888432" cy="2736304"/>
          </a:xfrm>
        </p:grpSpPr>
        <p:sp>
          <p:nvSpPr>
            <p:cNvPr id="20" name="Rectangle 19"/>
            <p:cNvSpPr/>
            <p:nvPr/>
          </p:nvSpPr>
          <p:spPr>
            <a:xfrm>
              <a:off x="1187624" y="2636912"/>
              <a:ext cx="3888432"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oogle Shape;54;p13"/>
            <p:cNvGrpSpPr>
              <a:grpSpLocks noChangeAspect="1"/>
            </p:cNvGrpSpPr>
            <p:nvPr/>
          </p:nvGrpSpPr>
          <p:grpSpPr>
            <a:xfrm>
              <a:off x="1259632" y="2708920"/>
              <a:ext cx="3723975" cy="2582400"/>
              <a:chOff x="66750" y="157025"/>
              <a:chExt cx="7447950" cy="10329600"/>
            </a:xfrm>
          </p:grpSpPr>
          <p:sp>
            <p:nvSpPr>
              <p:cNvPr id="6" name="Google Shape;55;p13"/>
              <p:cNvSpPr/>
              <p:nvPr/>
            </p:nvSpPr>
            <p:spPr>
              <a:xfrm>
                <a:off x="66750" y="159725"/>
                <a:ext cx="5493900" cy="1033200"/>
              </a:xfrm>
              <a:prstGeom prst="roundRect">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TITLE</a:t>
                </a:r>
                <a:endParaRPr sz="1200" b="1">
                  <a:latin typeface="Calibri"/>
                  <a:ea typeface="Calibri"/>
                  <a:cs typeface="Calibri"/>
                  <a:sym typeface="Calibri"/>
                </a:endParaRPr>
              </a:p>
            </p:txBody>
          </p:sp>
          <p:sp>
            <p:nvSpPr>
              <p:cNvPr id="7" name="Google Shape;56;p13"/>
              <p:cNvSpPr/>
              <p:nvPr/>
            </p:nvSpPr>
            <p:spPr>
              <a:xfrm>
                <a:off x="76200" y="1376225"/>
                <a:ext cx="3649500" cy="10332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IS THE PROBLEM</a:t>
                </a:r>
                <a:endParaRPr sz="1200" b="1">
                  <a:latin typeface="Calibri"/>
                  <a:ea typeface="Calibri"/>
                  <a:cs typeface="Calibri"/>
                  <a:sym typeface="Calibri"/>
                </a:endParaRPr>
              </a:p>
            </p:txBody>
          </p:sp>
          <p:sp>
            <p:nvSpPr>
              <p:cNvPr id="8" name="Google Shape;57;p13"/>
              <p:cNvSpPr/>
              <p:nvPr/>
            </p:nvSpPr>
            <p:spPr>
              <a:xfrm>
                <a:off x="3789000" y="1376225"/>
                <a:ext cx="3649500" cy="10332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WHY IS IT AN ISSUE</a:t>
                </a:r>
                <a:endParaRPr sz="1200" b="1">
                  <a:latin typeface="Calibri"/>
                  <a:ea typeface="Calibri"/>
                  <a:cs typeface="Calibri"/>
                  <a:sym typeface="Calibri"/>
                </a:endParaRPr>
              </a:p>
            </p:txBody>
          </p:sp>
          <p:sp>
            <p:nvSpPr>
              <p:cNvPr id="9" name="Google Shape;58;p13"/>
              <p:cNvSpPr/>
              <p:nvPr/>
            </p:nvSpPr>
            <p:spPr>
              <a:xfrm>
                <a:off x="76200" y="2519225"/>
                <a:ext cx="3649500" cy="66924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IS THE SOLUTION</a:t>
                </a:r>
                <a:endParaRPr sz="1200" b="1">
                  <a:latin typeface="Calibri"/>
                  <a:ea typeface="Calibri"/>
                  <a:cs typeface="Calibri"/>
                  <a:sym typeface="Calibri"/>
                </a:endParaRPr>
              </a:p>
            </p:txBody>
          </p:sp>
          <p:sp>
            <p:nvSpPr>
              <p:cNvPr id="10" name="Google Shape;59;p13"/>
              <p:cNvSpPr/>
              <p:nvPr/>
            </p:nvSpPr>
            <p:spPr>
              <a:xfrm>
                <a:off x="76200" y="9453425"/>
                <a:ext cx="3649500" cy="1033200"/>
              </a:xfrm>
              <a:prstGeom prst="roundRect">
                <a:avLst>
                  <a:gd name="adj" fmla="val 16667"/>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WORKED WELL</a:t>
                </a:r>
                <a:endParaRPr sz="1200" b="1">
                  <a:latin typeface="Calibri"/>
                  <a:ea typeface="Calibri"/>
                  <a:cs typeface="Calibri"/>
                  <a:sym typeface="Calibri"/>
                </a:endParaRPr>
              </a:p>
            </p:txBody>
          </p:sp>
          <p:sp>
            <p:nvSpPr>
              <p:cNvPr id="11" name="Google Shape;60;p13"/>
              <p:cNvSpPr/>
              <p:nvPr/>
            </p:nvSpPr>
            <p:spPr>
              <a:xfrm>
                <a:off x="3865200" y="9453425"/>
                <a:ext cx="3649500" cy="1033200"/>
              </a:xfrm>
              <a:prstGeom prst="roundRect">
                <a:avLst>
                  <a:gd name="adj" fmla="val 16667"/>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latin typeface="Calibri"/>
                    <a:ea typeface="Calibri"/>
                    <a:cs typeface="Calibri"/>
                    <a:sym typeface="Calibri"/>
                  </a:rPr>
                  <a:t>WHAT IS THE SCOPE FOR IMPROVEMENT(S)</a:t>
                </a:r>
                <a:endParaRPr sz="1100" b="1" dirty="0">
                  <a:latin typeface="Calibri"/>
                  <a:ea typeface="Calibri"/>
                  <a:cs typeface="Calibri"/>
                  <a:sym typeface="Calibri"/>
                </a:endParaRPr>
              </a:p>
            </p:txBody>
          </p:sp>
          <p:sp>
            <p:nvSpPr>
              <p:cNvPr id="12" name="Google Shape;61;p13"/>
              <p:cNvSpPr/>
              <p:nvPr/>
            </p:nvSpPr>
            <p:spPr>
              <a:xfrm>
                <a:off x="3789000" y="2519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USE-CASES</a:t>
                </a:r>
                <a:endParaRPr sz="1200" b="1">
                  <a:latin typeface="Calibri"/>
                  <a:ea typeface="Calibri"/>
                  <a:cs typeface="Calibri"/>
                  <a:sym typeface="Calibri"/>
                </a:endParaRPr>
              </a:p>
            </p:txBody>
          </p:sp>
          <p:sp>
            <p:nvSpPr>
              <p:cNvPr id="13" name="Google Shape;62;p13"/>
              <p:cNvSpPr/>
              <p:nvPr/>
            </p:nvSpPr>
            <p:spPr>
              <a:xfrm>
                <a:off x="3789000" y="3662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CLASS HIERARCHY</a:t>
                </a:r>
                <a:endParaRPr sz="1200" b="1">
                  <a:latin typeface="Calibri"/>
                  <a:ea typeface="Calibri"/>
                  <a:cs typeface="Calibri"/>
                  <a:sym typeface="Calibri"/>
                </a:endParaRPr>
              </a:p>
            </p:txBody>
          </p:sp>
          <p:sp>
            <p:nvSpPr>
              <p:cNvPr id="14" name="Google Shape;63;p13"/>
              <p:cNvSpPr/>
              <p:nvPr/>
            </p:nvSpPr>
            <p:spPr>
              <a:xfrm>
                <a:off x="3789000" y="4805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STATE MACHINE</a:t>
                </a:r>
                <a:endParaRPr sz="1200" b="1">
                  <a:latin typeface="Calibri"/>
                  <a:ea typeface="Calibri"/>
                  <a:cs typeface="Calibri"/>
                  <a:sym typeface="Calibri"/>
                </a:endParaRPr>
              </a:p>
            </p:txBody>
          </p:sp>
          <p:sp>
            <p:nvSpPr>
              <p:cNvPr id="15" name="Google Shape;64;p13"/>
              <p:cNvSpPr/>
              <p:nvPr/>
            </p:nvSpPr>
            <p:spPr>
              <a:xfrm>
                <a:off x="3789000" y="5948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FLOW CHART</a:t>
                </a:r>
                <a:endParaRPr sz="1200" b="1">
                  <a:latin typeface="Calibri"/>
                  <a:ea typeface="Calibri"/>
                  <a:cs typeface="Calibri"/>
                  <a:sym typeface="Calibri"/>
                </a:endParaRPr>
              </a:p>
            </p:txBody>
          </p:sp>
          <p:sp>
            <p:nvSpPr>
              <p:cNvPr id="16" name="Google Shape;65;p13"/>
              <p:cNvSpPr/>
              <p:nvPr/>
            </p:nvSpPr>
            <p:spPr>
              <a:xfrm>
                <a:off x="3789000" y="7091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PSEUDO CODE</a:t>
                </a:r>
                <a:endParaRPr sz="1200" b="1">
                  <a:latin typeface="Calibri"/>
                  <a:ea typeface="Calibri"/>
                  <a:cs typeface="Calibri"/>
                  <a:sym typeface="Calibri"/>
                </a:endParaRPr>
              </a:p>
            </p:txBody>
          </p:sp>
          <p:sp>
            <p:nvSpPr>
              <p:cNvPr id="17" name="Google Shape;66;p13"/>
              <p:cNvSpPr/>
              <p:nvPr/>
            </p:nvSpPr>
            <p:spPr>
              <a:xfrm>
                <a:off x="3789000" y="8234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SCREEN CAPS</a:t>
                </a:r>
                <a:endParaRPr sz="1200" b="1">
                  <a:latin typeface="Calibri"/>
                  <a:ea typeface="Calibri"/>
                  <a:cs typeface="Calibri"/>
                  <a:sym typeface="Calibri"/>
                </a:endParaRPr>
              </a:p>
            </p:txBody>
          </p:sp>
          <p:sp>
            <p:nvSpPr>
              <p:cNvPr id="18" name="Google Shape;67;p13"/>
              <p:cNvSpPr/>
              <p:nvPr/>
            </p:nvSpPr>
            <p:spPr>
              <a:xfrm>
                <a:off x="5729825" y="157025"/>
                <a:ext cx="1708800" cy="1033200"/>
              </a:xfrm>
              <a:prstGeom prst="roundRect">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NAME</a:t>
                </a:r>
                <a:endParaRPr sz="1200" b="1">
                  <a:latin typeface="Calibri"/>
                  <a:ea typeface="Calibri"/>
                  <a:cs typeface="Calibri"/>
                  <a:sym typeface="Calibri"/>
                </a:endParaRPr>
              </a:p>
            </p:txBody>
          </p:sp>
        </p:grpSp>
      </p:grpSp>
      <p:sp>
        <p:nvSpPr>
          <p:cNvPr id="22" name="Content Placeholder 2"/>
          <p:cNvSpPr txBox="1">
            <a:spLocks/>
          </p:cNvSpPr>
          <p:nvPr/>
        </p:nvSpPr>
        <p:spPr>
          <a:xfrm>
            <a:off x="462210" y="1781200"/>
            <a:ext cx="4901877" cy="488816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400" dirty="0">
                <a:solidFill>
                  <a:schemeClr val="bg1"/>
                </a:solidFill>
              </a:rPr>
              <a:t>Problem Definition</a:t>
            </a:r>
          </a:p>
          <a:p>
            <a:pPr marL="742950" lvl="1"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This needs to detail what the actual problem</a:t>
            </a:r>
            <a:r>
              <a:rPr kumimoji="0" lang="en-GB" sz="2000" b="0" i="0" u="none" strike="noStrike" kern="1200" cap="none" spc="0" normalizeH="0" noProof="0" dirty="0">
                <a:ln>
                  <a:noFill/>
                </a:ln>
                <a:solidFill>
                  <a:schemeClr val="bg1"/>
                </a:solidFill>
                <a:effectLst/>
                <a:uLnTx/>
                <a:uFillTx/>
                <a:latin typeface="+mn-lt"/>
                <a:ea typeface="+mn-ea"/>
                <a:cs typeface="+mn-cs"/>
              </a:rPr>
              <a:t> is that you are addressing and why it is a problem / issue</a:t>
            </a:r>
          </a:p>
          <a:p>
            <a:pPr marL="742950" lvl="1" indent="-285750">
              <a:spcBef>
                <a:spcPct val="20000"/>
              </a:spcBef>
              <a:buFont typeface="Arial" pitchFamily="34" charset="0"/>
              <a:buChar char="–"/>
            </a:pPr>
            <a:r>
              <a:rPr lang="en-GB" sz="2000" dirty="0">
                <a:solidFill>
                  <a:schemeClr val="bg1"/>
                </a:solidFill>
              </a:rPr>
              <a:t>Depending on the nature of the problem, it may make sense to articulate it with:</a:t>
            </a:r>
          </a:p>
          <a:p>
            <a:pPr marL="1200150" lvl="2" indent="-285750">
              <a:spcBef>
                <a:spcPct val="20000"/>
              </a:spcBef>
              <a:buFont typeface="Arial" pitchFamily="34" charset="0"/>
              <a:buChar char="–"/>
            </a:pPr>
            <a:r>
              <a:rPr kumimoji="0" lang="en-GB" sz="2000" b="0" i="0" u="none" strike="noStrike" kern="1200" cap="none" spc="0" normalizeH="0" noProof="0" dirty="0">
                <a:ln>
                  <a:noFill/>
                </a:ln>
                <a:solidFill>
                  <a:schemeClr val="bg1"/>
                </a:solidFill>
                <a:effectLst/>
                <a:uLnTx/>
                <a:uFillTx/>
                <a:latin typeface="+mn-lt"/>
                <a:ea typeface="+mn-ea"/>
                <a:cs typeface="+mn-cs"/>
              </a:rPr>
              <a:t>A screenshot if you are talking about visual improvements</a:t>
            </a:r>
          </a:p>
          <a:p>
            <a:pPr marL="1200150" lvl="2" indent="-285750">
              <a:spcBef>
                <a:spcPct val="20000"/>
              </a:spcBef>
              <a:buFont typeface="Arial" pitchFamily="34" charset="0"/>
              <a:buChar char="–"/>
            </a:pPr>
            <a:r>
              <a:rPr lang="en-GB" sz="2000" dirty="0">
                <a:solidFill>
                  <a:schemeClr val="bg1"/>
                </a:solidFill>
              </a:rPr>
              <a:t>A use-case if you are talking about people focused improvements / issues</a:t>
            </a:r>
          </a:p>
          <a:p>
            <a:pPr marL="1200150" lvl="2" indent="-285750">
              <a:spcBef>
                <a:spcPct val="20000"/>
              </a:spcBef>
              <a:buFont typeface="Arial" pitchFamily="34" charset="0"/>
              <a:buChar char="–"/>
            </a:pPr>
            <a:r>
              <a:rPr kumimoji="0" lang="en-GB" sz="2000" b="0" i="0" u="none" strike="noStrike" kern="1200" cap="none" spc="0" normalizeH="0" noProof="0" dirty="0">
                <a:ln>
                  <a:noFill/>
                </a:ln>
                <a:solidFill>
                  <a:schemeClr val="bg1"/>
                </a:solidFill>
                <a:effectLst/>
                <a:uLnTx/>
                <a:uFillTx/>
                <a:latin typeface="+mn-lt"/>
                <a:ea typeface="+mn-ea"/>
                <a:cs typeface="+mn-cs"/>
              </a:rPr>
              <a:t>A class diagram if you are talking about refactoring structure</a:t>
            </a:r>
          </a:p>
          <a:p>
            <a:pPr marL="1200150" lvl="2" indent="-285750">
              <a:spcBef>
                <a:spcPct val="20000"/>
              </a:spcBef>
              <a:buFont typeface="Arial" pitchFamily="34" charset="0"/>
              <a:buChar char="–"/>
            </a:pPr>
            <a:r>
              <a:rPr lang="en-GB" sz="2000" dirty="0">
                <a:solidFill>
                  <a:schemeClr val="bg1"/>
                </a:solidFill>
              </a:rPr>
              <a:t>etc</a:t>
            </a:r>
            <a:endParaRPr kumimoji="0" lang="en-GB" sz="2000" b="0" i="0" u="none" strike="noStrike" kern="1200" cap="none" spc="0" normalizeH="0" noProof="0" dirty="0">
              <a:ln>
                <a:noFill/>
              </a:ln>
              <a:solidFill>
                <a:schemeClr val="bg1"/>
              </a:solidFill>
              <a:effectLst/>
              <a:uLnTx/>
              <a:uFillTx/>
              <a:latin typeface="+mn-lt"/>
              <a:ea typeface="+mn-ea"/>
              <a:cs typeface="+mn-cs"/>
            </a:endParaRPr>
          </a:p>
          <a:p>
            <a:pPr marL="1200150" lvl="2" indent="-285750">
              <a:spcBef>
                <a:spcPct val="20000"/>
              </a:spcBef>
              <a:buFont typeface="Arial" pitchFamily="34" charset="0"/>
              <a:buChar cha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3"/>
            <a:endParaRPr lang="en-GB" dirty="0"/>
          </a:p>
          <a:p>
            <a:pPr lvl="4"/>
            <a:endParaRPr lang="en-GB" dirty="0"/>
          </a:p>
          <a:p>
            <a:pPr lvl="1"/>
            <a:endParaRPr lang="en-GB" dirty="0"/>
          </a:p>
          <a:p>
            <a:pPr lvl="1"/>
            <a:endParaRPr lang="en-GB" dirty="0"/>
          </a:p>
        </p:txBody>
      </p:sp>
      <p:grpSp>
        <p:nvGrpSpPr>
          <p:cNvPr id="2" name="Group 20"/>
          <p:cNvGrpSpPr>
            <a:grpSpLocks noChangeAspect="1"/>
          </p:cNvGrpSpPr>
          <p:nvPr/>
        </p:nvGrpSpPr>
        <p:grpSpPr>
          <a:xfrm>
            <a:off x="5515725" y="1773416"/>
            <a:ext cx="3376755" cy="4823936"/>
            <a:chOff x="1187624" y="2636912"/>
            <a:chExt cx="3888432" cy="2736304"/>
          </a:xfrm>
        </p:grpSpPr>
        <p:sp>
          <p:nvSpPr>
            <p:cNvPr id="20" name="Rectangle 19"/>
            <p:cNvSpPr/>
            <p:nvPr/>
          </p:nvSpPr>
          <p:spPr>
            <a:xfrm>
              <a:off x="1187624" y="2636912"/>
              <a:ext cx="3888432"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oogle Shape;54;p13"/>
            <p:cNvGrpSpPr>
              <a:grpSpLocks noChangeAspect="1"/>
            </p:cNvGrpSpPr>
            <p:nvPr/>
          </p:nvGrpSpPr>
          <p:grpSpPr>
            <a:xfrm>
              <a:off x="1259632" y="2708920"/>
              <a:ext cx="3723975" cy="2582400"/>
              <a:chOff x="66750" y="157025"/>
              <a:chExt cx="7447950" cy="10329600"/>
            </a:xfrm>
          </p:grpSpPr>
          <p:sp>
            <p:nvSpPr>
              <p:cNvPr id="6" name="Google Shape;55;p13"/>
              <p:cNvSpPr/>
              <p:nvPr/>
            </p:nvSpPr>
            <p:spPr>
              <a:xfrm>
                <a:off x="66750" y="159725"/>
                <a:ext cx="5493900" cy="1033200"/>
              </a:xfrm>
              <a:prstGeom prst="roundRect">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TITLE</a:t>
                </a:r>
                <a:endParaRPr sz="1200" b="1">
                  <a:latin typeface="Calibri"/>
                  <a:ea typeface="Calibri"/>
                  <a:cs typeface="Calibri"/>
                  <a:sym typeface="Calibri"/>
                </a:endParaRPr>
              </a:p>
            </p:txBody>
          </p:sp>
          <p:sp>
            <p:nvSpPr>
              <p:cNvPr id="7" name="Google Shape;56;p13"/>
              <p:cNvSpPr/>
              <p:nvPr/>
            </p:nvSpPr>
            <p:spPr>
              <a:xfrm>
                <a:off x="76200" y="1376225"/>
                <a:ext cx="3649500" cy="10332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IS THE PROBLEM</a:t>
                </a:r>
                <a:endParaRPr sz="1200" b="1">
                  <a:latin typeface="Calibri"/>
                  <a:ea typeface="Calibri"/>
                  <a:cs typeface="Calibri"/>
                  <a:sym typeface="Calibri"/>
                </a:endParaRPr>
              </a:p>
            </p:txBody>
          </p:sp>
          <p:sp>
            <p:nvSpPr>
              <p:cNvPr id="8" name="Google Shape;57;p13"/>
              <p:cNvSpPr/>
              <p:nvPr/>
            </p:nvSpPr>
            <p:spPr>
              <a:xfrm>
                <a:off x="3789000" y="1376225"/>
                <a:ext cx="3649500" cy="10332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WHY IS IT AN ISSUE</a:t>
                </a:r>
                <a:endParaRPr sz="1200" b="1">
                  <a:latin typeface="Calibri"/>
                  <a:ea typeface="Calibri"/>
                  <a:cs typeface="Calibri"/>
                  <a:sym typeface="Calibri"/>
                </a:endParaRPr>
              </a:p>
            </p:txBody>
          </p:sp>
          <p:sp>
            <p:nvSpPr>
              <p:cNvPr id="9" name="Google Shape;58;p13"/>
              <p:cNvSpPr/>
              <p:nvPr/>
            </p:nvSpPr>
            <p:spPr>
              <a:xfrm>
                <a:off x="76200" y="2519225"/>
                <a:ext cx="3649500" cy="66924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IS THE SOLUTION</a:t>
                </a:r>
                <a:endParaRPr sz="1200" b="1">
                  <a:latin typeface="Calibri"/>
                  <a:ea typeface="Calibri"/>
                  <a:cs typeface="Calibri"/>
                  <a:sym typeface="Calibri"/>
                </a:endParaRPr>
              </a:p>
            </p:txBody>
          </p:sp>
          <p:sp>
            <p:nvSpPr>
              <p:cNvPr id="10" name="Google Shape;59;p13"/>
              <p:cNvSpPr/>
              <p:nvPr/>
            </p:nvSpPr>
            <p:spPr>
              <a:xfrm>
                <a:off x="76200" y="9453425"/>
                <a:ext cx="3649500" cy="1033200"/>
              </a:xfrm>
              <a:prstGeom prst="roundRect">
                <a:avLst>
                  <a:gd name="adj" fmla="val 16667"/>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WORKED WELL</a:t>
                </a:r>
                <a:endParaRPr sz="1200" b="1">
                  <a:latin typeface="Calibri"/>
                  <a:ea typeface="Calibri"/>
                  <a:cs typeface="Calibri"/>
                  <a:sym typeface="Calibri"/>
                </a:endParaRPr>
              </a:p>
            </p:txBody>
          </p:sp>
          <p:sp>
            <p:nvSpPr>
              <p:cNvPr id="11" name="Google Shape;60;p13"/>
              <p:cNvSpPr/>
              <p:nvPr/>
            </p:nvSpPr>
            <p:spPr>
              <a:xfrm>
                <a:off x="3865200" y="9453425"/>
                <a:ext cx="3649500" cy="1033200"/>
              </a:xfrm>
              <a:prstGeom prst="roundRect">
                <a:avLst>
                  <a:gd name="adj" fmla="val 16667"/>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latin typeface="Calibri"/>
                    <a:ea typeface="Calibri"/>
                    <a:cs typeface="Calibri"/>
                    <a:sym typeface="Calibri"/>
                  </a:rPr>
                  <a:t>WHAT IS THE SCOPE FOR IMPROVEMENT(S)</a:t>
                </a:r>
                <a:endParaRPr sz="1100" b="1" dirty="0">
                  <a:latin typeface="Calibri"/>
                  <a:ea typeface="Calibri"/>
                  <a:cs typeface="Calibri"/>
                  <a:sym typeface="Calibri"/>
                </a:endParaRPr>
              </a:p>
            </p:txBody>
          </p:sp>
          <p:sp>
            <p:nvSpPr>
              <p:cNvPr id="12" name="Google Shape;61;p13"/>
              <p:cNvSpPr/>
              <p:nvPr/>
            </p:nvSpPr>
            <p:spPr>
              <a:xfrm>
                <a:off x="3789000" y="2519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USE-CASES</a:t>
                </a:r>
                <a:endParaRPr sz="1200" b="1">
                  <a:latin typeface="Calibri"/>
                  <a:ea typeface="Calibri"/>
                  <a:cs typeface="Calibri"/>
                  <a:sym typeface="Calibri"/>
                </a:endParaRPr>
              </a:p>
            </p:txBody>
          </p:sp>
          <p:sp>
            <p:nvSpPr>
              <p:cNvPr id="13" name="Google Shape;62;p13"/>
              <p:cNvSpPr/>
              <p:nvPr/>
            </p:nvSpPr>
            <p:spPr>
              <a:xfrm>
                <a:off x="3789000" y="3662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CLASS HIERARCHY</a:t>
                </a:r>
                <a:endParaRPr sz="1200" b="1">
                  <a:latin typeface="Calibri"/>
                  <a:ea typeface="Calibri"/>
                  <a:cs typeface="Calibri"/>
                  <a:sym typeface="Calibri"/>
                </a:endParaRPr>
              </a:p>
            </p:txBody>
          </p:sp>
          <p:sp>
            <p:nvSpPr>
              <p:cNvPr id="14" name="Google Shape;63;p13"/>
              <p:cNvSpPr/>
              <p:nvPr/>
            </p:nvSpPr>
            <p:spPr>
              <a:xfrm>
                <a:off x="3789000" y="4805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STATE MACHINE</a:t>
                </a:r>
                <a:endParaRPr sz="1200" b="1">
                  <a:latin typeface="Calibri"/>
                  <a:ea typeface="Calibri"/>
                  <a:cs typeface="Calibri"/>
                  <a:sym typeface="Calibri"/>
                </a:endParaRPr>
              </a:p>
            </p:txBody>
          </p:sp>
          <p:sp>
            <p:nvSpPr>
              <p:cNvPr id="15" name="Google Shape;64;p13"/>
              <p:cNvSpPr/>
              <p:nvPr/>
            </p:nvSpPr>
            <p:spPr>
              <a:xfrm>
                <a:off x="3789000" y="5948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FLOW CHART</a:t>
                </a:r>
                <a:endParaRPr sz="1200" b="1">
                  <a:latin typeface="Calibri"/>
                  <a:ea typeface="Calibri"/>
                  <a:cs typeface="Calibri"/>
                  <a:sym typeface="Calibri"/>
                </a:endParaRPr>
              </a:p>
            </p:txBody>
          </p:sp>
          <p:sp>
            <p:nvSpPr>
              <p:cNvPr id="16" name="Google Shape;65;p13"/>
              <p:cNvSpPr/>
              <p:nvPr/>
            </p:nvSpPr>
            <p:spPr>
              <a:xfrm>
                <a:off x="3789000" y="7091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PSEUDO CODE</a:t>
                </a:r>
                <a:endParaRPr sz="1200" b="1">
                  <a:latin typeface="Calibri"/>
                  <a:ea typeface="Calibri"/>
                  <a:cs typeface="Calibri"/>
                  <a:sym typeface="Calibri"/>
                </a:endParaRPr>
              </a:p>
            </p:txBody>
          </p:sp>
          <p:sp>
            <p:nvSpPr>
              <p:cNvPr id="17" name="Google Shape;66;p13"/>
              <p:cNvSpPr/>
              <p:nvPr/>
            </p:nvSpPr>
            <p:spPr>
              <a:xfrm>
                <a:off x="3789000" y="8234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SCREEN CAPS</a:t>
                </a:r>
                <a:endParaRPr sz="1200" b="1">
                  <a:latin typeface="Calibri"/>
                  <a:ea typeface="Calibri"/>
                  <a:cs typeface="Calibri"/>
                  <a:sym typeface="Calibri"/>
                </a:endParaRPr>
              </a:p>
            </p:txBody>
          </p:sp>
          <p:sp>
            <p:nvSpPr>
              <p:cNvPr id="18" name="Google Shape;67;p13"/>
              <p:cNvSpPr/>
              <p:nvPr/>
            </p:nvSpPr>
            <p:spPr>
              <a:xfrm>
                <a:off x="5729825" y="157025"/>
                <a:ext cx="1708800" cy="1033200"/>
              </a:xfrm>
              <a:prstGeom prst="roundRect">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NAME</a:t>
                </a:r>
                <a:endParaRPr sz="1200" b="1">
                  <a:latin typeface="Calibri"/>
                  <a:ea typeface="Calibri"/>
                  <a:cs typeface="Calibri"/>
                  <a:sym typeface="Calibri"/>
                </a:endParaRPr>
              </a:p>
            </p:txBody>
          </p:sp>
        </p:grpSp>
      </p:grpSp>
      <p:sp>
        <p:nvSpPr>
          <p:cNvPr id="22" name="Content Placeholder 2"/>
          <p:cNvSpPr txBox="1">
            <a:spLocks/>
          </p:cNvSpPr>
          <p:nvPr/>
        </p:nvSpPr>
        <p:spPr>
          <a:xfrm>
            <a:off x="462210" y="1781200"/>
            <a:ext cx="4901877" cy="488816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400" dirty="0">
                <a:solidFill>
                  <a:schemeClr val="bg1"/>
                </a:solidFill>
              </a:rPr>
              <a:t>Solution description</a:t>
            </a:r>
          </a:p>
          <a:p>
            <a:pPr marL="742950" lvl="1"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This needs to detail what the solution is and how</a:t>
            </a:r>
            <a:r>
              <a:rPr kumimoji="0" lang="en-GB" sz="2000" b="0" i="0" u="none" strike="noStrike" kern="1200" cap="none" spc="0" normalizeH="0" noProof="0" dirty="0">
                <a:ln>
                  <a:noFill/>
                </a:ln>
                <a:solidFill>
                  <a:schemeClr val="bg1"/>
                </a:solidFill>
                <a:effectLst/>
                <a:uLnTx/>
                <a:uFillTx/>
                <a:latin typeface="+mn-lt"/>
                <a:ea typeface="+mn-ea"/>
                <a:cs typeface="+mn-cs"/>
              </a:rPr>
              <a:t> it is implemented</a:t>
            </a:r>
          </a:p>
          <a:p>
            <a:pPr marL="742950" lvl="1" indent="-285750">
              <a:spcBef>
                <a:spcPct val="20000"/>
              </a:spcBef>
              <a:buFont typeface="Arial" pitchFamily="34" charset="0"/>
              <a:buChar char="–"/>
            </a:pPr>
            <a:r>
              <a:rPr lang="en-GB" sz="2000" baseline="0" dirty="0">
                <a:solidFill>
                  <a:schemeClr val="bg1"/>
                </a:solidFill>
              </a:rPr>
              <a:t>This</a:t>
            </a:r>
            <a:r>
              <a:rPr lang="en-GB" sz="2000" dirty="0">
                <a:solidFill>
                  <a:schemeClr val="bg1"/>
                </a:solidFill>
              </a:rPr>
              <a:t> should contain some text with references to whatever modelling tools make sense for your description</a:t>
            </a:r>
          </a:p>
          <a:p>
            <a:pPr marL="742950" lvl="1"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Bear</a:t>
            </a:r>
            <a:r>
              <a:rPr kumimoji="0" lang="en-GB" sz="2000" b="0" i="0" u="none" strike="noStrike" kern="1200" cap="none" spc="0" normalizeH="0" noProof="0" dirty="0">
                <a:ln>
                  <a:noFill/>
                </a:ln>
                <a:solidFill>
                  <a:schemeClr val="bg1"/>
                </a:solidFill>
                <a:effectLst/>
                <a:uLnTx/>
                <a:uFillTx/>
                <a:latin typeface="+mn-lt"/>
                <a:ea typeface="+mn-ea"/>
                <a:cs typeface="+mn-cs"/>
              </a:rPr>
              <a:t> in mind, that your audience will not want to engage with a ‘</a:t>
            </a:r>
            <a:r>
              <a:rPr lang="en-GB" sz="2000" dirty="0">
                <a:solidFill>
                  <a:schemeClr val="bg1"/>
                </a:solidFill>
              </a:rPr>
              <a:t>wall of text’ and a picture is worth a thousand words (as long as it adds value), so you need to carefully balance your writing against your modelling tools.</a:t>
            </a:r>
          </a:p>
          <a:p>
            <a:pPr marL="742950" lvl="1"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Ideally</a:t>
            </a:r>
            <a:r>
              <a:rPr lang="en-GB" sz="2000" dirty="0">
                <a:solidFill>
                  <a:schemeClr val="bg1"/>
                </a:solidFill>
              </a:rPr>
              <a:t>, your text will reference your modelling tools with the detail in the model rather than the text</a:t>
            </a: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3"/>
            <a:endParaRPr lang="en-GB" dirty="0"/>
          </a:p>
          <a:p>
            <a:pPr lvl="4"/>
            <a:endParaRPr lang="en-GB" dirty="0"/>
          </a:p>
          <a:p>
            <a:pPr lvl="1"/>
            <a:endParaRPr lang="en-GB" dirty="0"/>
          </a:p>
          <a:p>
            <a:pPr lvl="1"/>
            <a:endParaRPr lang="en-GB" dirty="0"/>
          </a:p>
        </p:txBody>
      </p:sp>
      <p:grpSp>
        <p:nvGrpSpPr>
          <p:cNvPr id="2" name="Group 20"/>
          <p:cNvGrpSpPr>
            <a:grpSpLocks noChangeAspect="1"/>
          </p:cNvGrpSpPr>
          <p:nvPr/>
        </p:nvGrpSpPr>
        <p:grpSpPr>
          <a:xfrm>
            <a:off x="5515725" y="1773416"/>
            <a:ext cx="3376755" cy="4823936"/>
            <a:chOff x="1187624" y="2636912"/>
            <a:chExt cx="3888432" cy="2736304"/>
          </a:xfrm>
        </p:grpSpPr>
        <p:sp>
          <p:nvSpPr>
            <p:cNvPr id="20" name="Rectangle 19"/>
            <p:cNvSpPr/>
            <p:nvPr/>
          </p:nvSpPr>
          <p:spPr>
            <a:xfrm>
              <a:off x="1187624" y="2636912"/>
              <a:ext cx="3888432"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oogle Shape;54;p13"/>
            <p:cNvGrpSpPr>
              <a:grpSpLocks noChangeAspect="1"/>
            </p:cNvGrpSpPr>
            <p:nvPr/>
          </p:nvGrpSpPr>
          <p:grpSpPr>
            <a:xfrm>
              <a:off x="1259632" y="2708920"/>
              <a:ext cx="3723975" cy="2582400"/>
              <a:chOff x="66750" y="157025"/>
              <a:chExt cx="7447950" cy="10329600"/>
            </a:xfrm>
          </p:grpSpPr>
          <p:sp>
            <p:nvSpPr>
              <p:cNvPr id="6" name="Google Shape;55;p13"/>
              <p:cNvSpPr/>
              <p:nvPr/>
            </p:nvSpPr>
            <p:spPr>
              <a:xfrm>
                <a:off x="66750" y="159725"/>
                <a:ext cx="5493900" cy="1033200"/>
              </a:xfrm>
              <a:prstGeom prst="roundRect">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TITLE</a:t>
                </a:r>
                <a:endParaRPr sz="1200" b="1">
                  <a:latin typeface="Calibri"/>
                  <a:ea typeface="Calibri"/>
                  <a:cs typeface="Calibri"/>
                  <a:sym typeface="Calibri"/>
                </a:endParaRPr>
              </a:p>
            </p:txBody>
          </p:sp>
          <p:sp>
            <p:nvSpPr>
              <p:cNvPr id="7" name="Google Shape;56;p13"/>
              <p:cNvSpPr/>
              <p:nvPr/>
            </p:nvSpPr>
            <p:spPr>
              <a:xfrm>
                <a:off x="76200" y="1376225"/>
                <a:ext cx="3649500" cy="10332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IS THE PROBLEM</a:t>
                </a:r>
                <a:endParaRPr sz="1200" b="1">
                  <a:latin typeface="Calibri"/>
                  <a:ea typeface="Calibri"/>
                  <a:cs typeface="Calibri"/>
                  <a:sym typeface="Calibri"/>
                </a:endParaRPr>
              </a:p>
            </p:txBody>
          </p:sp>
          <p:sp>
            <p:nvSpPr>
              <p:cNvPr id="8" name="Google Shape;57;p13"/>
              <p:cNvSpPr/>
              <p:nvPr/>
            </p:nvSpPr>
            <p:spPr>
              <a:xfrm>
                <a:off x="3789000" y="1376225"/>
                <a:ext cx="3649500" cy="10332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WHY IS IT AN ISSUE</a:t>
                </a:r>
                <a:endParaRPr sz="1200" b="1">
                  <a:latin typeface="Calibri"/>
                  <a:ea typeface="Calibri"/>
                  <a:cs typeface="Calibri"/>
                  <a:sym typeface="Calibri"/>
                </a:endParaRPr>
              </a:p>
            </p:txBody>
          </p:sp>
          <p:sp>
            <p:nvSpPr>
              <p:cNvPr id="9" name="Google Shape;58;p13"/>
              <p:cNvSpPr/>
              <p:nvPr/>
            </p:nvSpPr>
            <p:spPr>
              <a:xfrm>
                <a:off x="76200" y="2519225"/>
                <a:ext cx="3649500" cy="66924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IS THE SOLUTION</a:t>
                </a:r>
                <a:endParaRPr sz="1200" b="1">
                  <a:latin typeface="Calibri"/>
                  <a:ea typeface="Calibri"/>
                  <a:cs typeface="Calibri"/>
                  <a:sym typeface="Calibri"/>
                </a:endParaRPr>
              </a:p>
            </p:txBody>
          </p:sp>
          <p:sp>
            <p:nvSpPr>
              <p:cNvPr id="10" name="Google Shape;59;p13"/>
              <p:cNvSpPr/>
              <p:nvPr/>
            </p:nvSpPr>
            <p:spPr>
              <a:xfrm>
                <a:off x="76200" y="9453425"/>
                <a:ext cx="3649500" cy="1033200"/>
              </a:xfrm>
              <a:prstGeom prst="roundRect">
                <a:avLst>
                  <a:gd name="adj" fmla="val 16667"/>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WORKED WELL</a:t>
                </a:r>
                <a:endParaRPr sz="1200" b="1">
                  <a:latin typeface="Calibri"/>
                  <a:ea typeface="Calibri"/>
                  <a:cs typeface="Calibri"/>
                  <a:sym typeface="Calibri"/>
                </a:endParaRPr>
              </a:p>
            </p:txBody>
          </p:sp>
          <p:sp>
            <p:nvSpPr>
              <p:cNvPr id="11" name="Google Shape;60;p13"/>
              <p:cNvSpPr/>
              <p:nvPr/>
            </p:nvSpPr>
            <p:spPr>
              <a:xfrm>
                <a:off x="3865200" y="9453425"/>
                <a:ext cx="3649500" cy="1033200"/>
              </a:xfrm>
              <a:prstGeom prst="roundRect">
                <a:avLst>
                  <a:gd name="adj" fmla="val 16667"/>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latin typeface="Calibri"/>
                    <a:ea typeface="Calibri"/>
                    <a:cs typeface="Calibri"/>
                    <a:sym typeface="Calibri"/>
                  </a:rPr>
                  <a:t>WHAT IS THE SCOPE FOR IMPROVEMENT(S)</a:t>
                </a:r>
                <a:endParaRPr sz="1100" b="1" dirty="0">
                  <a:latin typeface="Calibri"/>
                  <a:ea typeface="Calibri"/>
                  <a:cs typeface="Calibri"/>
                  <a:sym typeface="Calibri"/>
                </a:endParaRPr>
              </a:p>
            </p:txBody>
          </p:sp>
          <p:sp>
            <p:nvSpPr>
              <p:cNvPr id="12" name="Google Shape;61;p13"/>
              <p:cNvSpPr/>
              <p:nvPr/>
            </p:nvSpPr>
            <p:spPr>
              <a:xfrm>
                <a:off x="3789000" y="2519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USE-CASES</a:t>
                </a:r>
                <a:endParaRPr sz="1200" b="1">
                  <a:latin typeface="Calibri"/>
                  <a:ea typeface="Calibri"/>
                  <a:cs typeface="Calibri"/>
                  <a:sym typeface="Calibri"/>
                </a:endParaRPr>
              </a:p>
            </p:txBody>
          </p:sp>
          <p:sp>
            <p:nvSpPr>
              <p:cNvPr id="13" name="Google Shape;62;p13"/>
              <p:cNvSpPr/>
              <p:nvPr/>
            </p:nvSpPr>
            <p:spPr>
              <a:xfrm>
                <a:off x="3789000" y="3662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CLASS HIERARCHY</a:t>
                </a:r>
                <a:endParaRPr sz="1200" b="1">
                  <a:latin typeface="Calibri"/>
                  <a:ea typeface="Calibri"/>
                  <a:cs typeface="Calibri"/>
                  <a:sym typeface="Calibri"/>
                </a:endParaRPr>
              </a:p>
            </p:txBody>
          </p:sp>
          <p:sp>
            <p:nvSpPr>
              <p:cNvPr id="14" name="Google Shape;63;p13"/>
              <p:cNvSpPr/>
              <p:nvPr/>
            </p:nvSpPr>
            <p:spPr>
              <a:xfrm>
                <a:off x="3789000" y="4805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STATE MACHINE</a:t>
                </a:r>
                <a:endParaRPr sz="1200" b="1">
                  <a:latin typeface="Calibri"/>
                  <a:ea typeface="Calibri"/>
                  <a:cs typeface="Calibri"/>
                  <a:sym typeface="Calibri"/>
                </a:endParaRPr>
              </a:p>
            </p:txBody>
          </p:sp>
          <p:sp>
            <p:nvSpPr>
              <p:cNvPr id="15" name="Google Shape;64;p13"/>
              <p:cNvSpPr/>
              <p:nvPr/>
            </p:nvSpPr>
            <p:spPr>
              <a:xfrm>
                <a:off x="3789000" y="5948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FLOW CHART</a:t>
                </a:r>
                <a:endParaRPr sz="1200" b="1">
                  <a:latin typeface="Calibri"/>
                  <a:ea typeface="Calibri"/>
                  <a:cs typeface="Calibri"/>
                  <a:sym typeface="Calibri"/>
                </a:endParaRPr>
              </a:p>
            </p:txBody>
          </p:sp>
          <p:sp>
            <p:nvSpPr>
              <p:cNvPr id="16" name="Google Shape;65;p13"/>
              <p:cNvSpPr/>
              <p:nvPr/>
            </p:nvSpPr>
            <p:spPr>
              <a:xfrm>
                <a:off x="3789000" y="7091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PSEUDO CODE</a:t>
                </a:r>
                <a:endParaRPr sz="1200" b="1">
                  <a:latin typeface="Calibri"/>
                  <a:ea typeface="Calibri"/>
                  <a:cs typeface="Calibri"/>
                  <a:sym typeface="Calibri"/>
                </a:endParaRPr>
              </a:p>
            </p:txBody>
          </p:sp>
          <p:sp>
            <p:nvSpPr>
              <p:cNvPr id="17" name="Google Shape;66;p13"/>
              <p:cNvSpPr/>
              <p:nvPr/>
            </p:nvSpPr>
            <p:spPr>
              <a:xfrm>
                <a:off x="3789000" y="8234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SCREEN CAPS</a:t>
                </a:r>
                <a:endParaRPr sz="1200" b="1">
                  <a:latin typeface="Calibri"/>
                  <a:ea typeface="Calibri"/>
                  <a:cs typeface="Calibri"/>
                  <a:sym typeface="Calibri"/>
                </a:endParaRPr>
              </a:p>
            </p:txBody>
          </p:sp>
          <p:sp>
            <p:nvSpPr>
              <p:cNvPr id="18" name="Google Shape;67;p13"/>
              <p:cNvSpPr/>
              <p:nvPr/>
            </p:nvSpPr>
            <p:spPr>
              <a:xfrm>
                <a:off x="5729825" y="157025"/>
                <a:ext cx="1708800" cy="1033200"/>
              </a:xfrm>
              <a:prstGeom prst="roundRect">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NAME</a:t>
                </a:r>
                <a:endParaRPr sz="1200" b="1">
                  <a:latin typeface="Calibri"/>
                  <a:ea typeface="Calibri"/>
                  <a:cs typeface="Calibri"/>
                  <a:sym typeface="Calibri"/>
                </a:endParaRPr>
              </a:p>
            </p:txBody>
          </p:sp>
        </p:grpSp>
      </p:grpSp>
      <p:sp>
        <p:nvSpPr>
          <p:cNvPr id="22" name="Content Placeholder 2"/>
          <p:cNvSpPr txBox="1">
            <a:spLocks/>
          </p:cNvSpPr>
          <p:nvPr/>
        </p:nvSpPr>
        <p:spPr>
          <a:xfrm>
            <a:off x="462210" y="1781200"/>
            <a:ext cx="4901877" cy="488816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400" dirty="0">
                <a:solidFill>
                  <a:schemeClr val="bg1"/>
                </a:solidFill>
              </a:rPr>
              <a:t>Modelling Tools</a:t>
            </a:r>
          </a:p>
          <a:p>
            <a:pPr marL="742950" lvl="1"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These</a:t>
            </a:r>
            <a:r>
              <a:rPr kumimoji="0" lang="en-GB" sz="2000" b="0" i="0" u="none" strike="noStrike" kern="1200" cap="none" spc="0" normalizeH="0" noProof="0" dirty="0">
                <a:ln>
                  <a:noFill/>
                </a:ln>
                <a:solidFill>
                  <a:schemeClr val="bg1"/>
                </a:solidFill>
                <a:effectLst/>
                <a:uLnTx/>
                <a:uFillTx/>
                <a:latin typeface="+mn-lt"/>
                <a:ea typeface="+mn-ea"/>
                <a:cs typeface="+mn-cs"/>
              </a:rPr>
              <a:t> are a selection visual tools for articulating your solution and draw from UML and other modelling approaches and methods of presenting software architecture and function</a:t>
            </a:r>
          </a:p>
          <a:p>
            <a:pPr marL="742950" lvl="1" indent="-285750">
              <a:spcBef>
                <a:spcPct val="20000"/>
              </a:spcBef>
              <a:buFont typeface="Arial" pitchFamily="34" charset="0"/>
              <a:buChar char="–"/>
            </a:pPr>
            <a:r>
              <a:rPr lang="en-GB" sz="2000" baseline="0" dirty="0">
                <a:solidFill>
                  <a:schemeClr val="bg1"/>
                </a:solidFill>
              </a:rPr>
              <a:t>Do</a:t>
            </a:r>
            <a:r>
              <a:rPr lang="en-GB" sz="2000" dirty="0">
                <a:solidFill>
                  <a:schemeClr val="bg1"/>
                </a:solidFill>
              </a:rPr>
              <a:t> not attempt to use all of them for your poster – it will create an awful mess</a:t>
            </a:r>
          </a:p>
          <a:p>
            <a:pPr marL="742950" lvl="1"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Feel free to remove content from your models</a:t>
            </a:r>
            <a:r>
              <a:rPr kumimoji="0" lang="en-GB" sz="2000" b="0" i="0" u="none" strike="noStrike" kern="1200" cap="none" spc="0" normalizeH="0" noProof="0" dirty="0">
                <a:ln>
                  <a:noFill/>
                </a:ln>
                <a:solidFill>
                  <a:schemeClr val="bg1"/>
                </a:solidFill>
                <a:effectLst/>
                <a:uLnTx/>
                <a:uFillTx/>
                <a:latin typeface="+mn-lt"/>
                <a:ea typeface="+mn-ea"/>
                <a:cs typeface="+mn-cs"/>
              </a:rPr>
              <a:t> so that you can easily express what you want for your poster -&gt; this is not a technical plan, the models are just illustrative.</a:t>
            </a:r>
          </a:p>
          <a:p>
            <a:pPr marL="742950" lvl="1" indent="-285750">
              <a:spcBef>
                <a:spcPct val="20000"/>
              </a:spcBef>
              <a:buFont typeface="Arial" pitchFamily="34" charset="0"/>
              <a:buChar char="–"/>
            </a:pPr>
            <a:r>
              <a:rPr lang="en-GB" sz="2000" dirty="0">
                <a:solidFill>
                  <a:schemeClr val="bg1"/>
                </a:solidFill>
              </a:rPr>
              <a:t>DO NOT USE BLUEPRINT SCREENSHOTS</a:t>
            </a:r>
            <a:r>
              <a:rPr kumimoji="0" lang="en-GB" sz="2000" b="0" i="0" u="none" strike="noStrike" kern="1200" cap="none" spc="0" normalizeH="0" noProof="0" dirty="0">
                <a:ln>
                  <a:noFill/>
                </a:ln>
                <a:solidFill>
                  <a:schemeClr val="bg1"/>
                </a:solidFill>
                <a:effectLst/>
                <a:uLnTx/>
                <a:uFillTx/>
                <a:latin typeface="+mn-lt"/>
                <a:ea typeface="+mn-ea"/>
                <a:cs typeface="+mn-cs"/>
              </a:rPr>
              <a:t> </a:t>
            </a: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3"/>
            <a:endParaRPr lang="en-GB" dirty="0"/>
          </a:p>
          <a:p>
            <a:pPr lvl="4"/>
            <a:endParaRPr lang="en-GB" dirty="0"/>
          </a:p>
          <a:p>
            <a:pPr lvl="1"/>
            <a:endParaRPr lang="en-GB" dirty="0"/>
          </a:p>
          <a:p>
            <a:pPr lvl="1"/>
            <a:endParaRPr lang="en-GB" dirty="0"/>
          </a:p>
        </p:txBody>
      </p:sp>
      <p:sp>
        <p:nvSpPr>
          <p:cNvPr id="22" name="Content Placeholder 2"/>
          <p:cNvSpPr txBox="1">
            <a:spLocks/>
          </p:cNvSpPr>
          <p:nvPr/>
        </p:nvSpPr>
        <p:spPr>
          <a:xfrm>
            <a:off x="462210" y="1781200"/>
            <a:ext cx="4901877" cy="488816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400" dirty="0">
                <a:solidFill>
                  <a:schemeClr val="bg1"/>
                </a:solidFill>
              </a:rPr>
              <a:t>Modelling Tools</a:t>
            </a:r>
          </a:p>
          <a:p>
            <a:pPr marL="742950" lvl="1"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Use-cases</a:t>
            </a:r>
          </a:p>
          <a:p>
            <a:pPr marL="1200150" lvl="2" indent="-285750">
              <a:spcBef>
                <a:spcPct val="20000"/>
              </a:spcBef>
              <a:buFont typeface="Arial" pitchFamily="34" charset="0"/>
              <a:buChar char="–"/>
            </a:pPr>
            <a:r>
              <a:rPr lang="en-GB" sz="2000" dirty="0">
                <a:solidFill>
                  <a:schemeClr val="bg1"/>
                </a:solidFill>
              </a:rPr>
              <a:t>Use these to model human-centric processes</a:t>
            </a:r>
          </a:p>
          <a:p>
            <a:pPr marL="1657350" lvl="3" indent="-285750">
              <a:spcBef>
                <a:spcPct val="20000"/>
              </a:spcBef>
              <a:buFont typeface="Arial" pitchFamily="34" charset="0"/>
              <a:buChar char="–"/>
            </a:pPr>
            <a:endParaRPr lang="en-GB" sz="2000" dirty="0">
              <a:solidFill>
                <a:schemeClr val="bg1"/>
              </a:solidFill>
            </a:endParaRPr>
          </a:p>
          <a:p>
            <a:pPr marL="1200150" lvl="2" indent="-285750">
              <a:spcBef>
                <a:spcPct val="20000"/>
              </a:spcBef>
              <a:buFont typeface="Arial" pitchFamily="34" charset="0"/>
              <a:buChar char="–"/>
            </a:pPr>
            <a:r>
              <a:rPr lang="en-GB" sz="2000" dirty="0">
                <a:solidFill>
                  <a:schemeClr val="bg1"/>
                </a:solidFill>
              </a:rPr>
              <a:t>Particularly useful for:</a:t>
            </a:r>
          </a:p>
          <a:p>
            <a:pPr marL="1657350" lvl="3" indent="-285750">
              <a:spcBef>
                <a:spcPct val="20000"/>
              </a:spcBef>
              <a:buFont typeface="Arial" pitchFamily="34" charset="0"/>
              <a:buChar char="–"/>
            </a:pPr>
            <a:r>
              <a:rPr lang="en-GB" sz="2000" dirty="0">
                <a:solidFill>
                  <a:schemeClr val="bg1"/>
                </a:solidFill>
              </a:rPr>
              <a:t>Showing people-centric processes (art / production / build / QA) pipelines</a:t>
            </a:r>
          </a:p>
          <a:p>
            <a:pPr marL="1657350" lvl="3" indent="-285750">
              <a:spcBef>
                <a:spcPct val="20000"/>
              </a:spcBef>
              <a:buFont typeface="Arial" pitchFamily="34" charset="0"/>
              <a:buChar char="–"/>
            </a:pPr>
            <a:endParaRPr lang="en-GB" sz="2000" dirty="0">
              <a:solidFill>
                <a:schemeClr val="bg1"/>
              </a:solidFill>
            </a:endParaRPr>
          </a:p>
          <a:p>
            <a:pPr marL="1200150" lvl="2" indent="-285750">
              <a:spcBef>
                <a:spcPct val="20000"/>
              </a:spcBef>
              <a:buFont typeface="Arial" pitchFamily="34" charset="0"/>
              <a:buChar char="–"/>
            </a:pPr>
            <a:r>
              <a:rPr lang="en-GB" sz="2000" dirty="0">
                <a:solidFill>
                  <a:schemeClr val="bg1"/>
                </a:solidFill>
              </a:rPr>
              <a:t>Watch out for:</a:t>
            </a:r>
          </a:p>
          <a:p>
            <a:pPr marL="1657350" lvl="3" indent="-285750">
              <a:spcBef>
                <a:spcPct val="20000"/>
              </a:spcBef>
              <a:buFont typeface="Arial" pitchFamily="34" charset="0"/>
              <a:buChar char="–"/>
            </a:pPr>
            <a:r>
              <a:rPr lang="en-GB" sz="2000" dirty="0">
                <a:solidFill>
                  <a:schemeClr val="bg1"/>
                </a:solidFill>
              </a:rPr>
              <a:t>Detail</a:t>
            </a:r>
          </a:p>
          <a:p>
            <a:pPr marL="1657350" lvl="3" indent="-285750">
              <a:spcBef>
                <a:spcPct val="20000"/>
              </a:spcBef>
              <a:buFont typeface="Arial" pitchFamily="34" charset="0"/>
              <a:buChar char="–"/>
            </a:pPr>
            <a:r>
              <a:rPr lang="en-GB" sz="2000" dirty="0">
                <a:solidFill>
                  <a:schemeClr val="bg1"/>
                </a:solidFill>
              </a:rPr>
              <a:t>Legibility of text / colour combinations</a:t>
            </a:r>
            <a:endParaRPr lang="en-GB" sz="1600" dirty="0">
              <a:solidFill>
                <a:schemeClr val="bg1"/>
              </a:solidFill>
            </a:endParaRPr>
          </a:p>
          <a:p>
            <a:pPr marL="1200150" lvl="2" indent="-285750">
              <a:spcBef>
                <a:spcPct val="20000"/>
              </a:spcBef>
              <a:buFont typeface="Arial" pitchFamily="34" charset="0"/>
              <a:buChar cha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p:txBody>
      </p:sp>
      <p:pic>
        <p:nvPicPr>
          <p:cNvPr id="21" name="Picture 2"/>
          <p:cNvPicPr>
            <a:picLocks noChangeAspect="1" noChangeArrowheads="1"/>
          </p:cNvPicPr>
          <p:nvPr/>
        </p:nvPicPr>
        <p:blipFill>
          <a:blip r:embed="rId2" cstate="print"/>
          <a:srcRect/>
          <a:stretch>
            <a:fillRect/>
          </a:stretch>
        </p:blipFill>
        <p:spPr bwMode="auto">
          <a:xfrm>
            <a:off x="5652120" y="1988840"/>
            <a:ext cx="3384376" cy="393814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3"/>
            <a:endParaRPr lang="en-GB" dirty="0"/>
          </a:p>
          <a:p>
            <a:pPr lvl="4"/>
            <a:endParaRPr lang="en-GB" dirty="0"/>
          </a:p>
          <a:p>
            <a:pPr lvl="1"/>
            <a:endParaRPr lang="en-GB" dirty="0"/>
          </a:p>
          <a:p>
            <a:pPr lvl="1"/>
            <a:endParaRPr lang="en-GB" dirty="0"/>
          </a:p>
        </p:txBody>
      </p:sp>
      <p:sp>
        <p:nvSpPr>
          <p:cNvPr id="22" name="Content Placeholder 2"/>
          <p:cNvSpPr txBox="1">
            <a:spLocks/>
          </p:cNvSpPr>
          <p:nvPr/>
        </p:nvSpPr>
        <p:spPr>
          <a:xfrm>
            <a:off x="462210" y="1781200"/>
            <a:ext cx="4901877" cy="488816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400" dirty="0">
                <a:solidFill>
                  <a:schemeClr val="bg1"/>
                </a:solidFill>
              </a:rPr>
              <a:t>Modelling Tools</a:t>
            </a:r>
          </a:p>
          <a:p>
            <a:pPr marL="742950" lvl="1"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Class hierarchy / class diagram</a:t>
            </a:r>
          </a:p>
          <a:p>
            <a:pPr marL="1200150" lvl="2" indent="-285750">
              <a:spcBef>
                <a:spcPct val="20000"/>
              </a:spcBef>
              <a:buFont typeface="Arial" pitchFamily="34" charset="0"/>
              <a:buChar char="–"/>
            </a:pPr>
            <a:r>
              <a:rPr lang="en-GB" sz="2000" dirty="0">
                <a:solidFill>
                  <a:schemeClr val="bg1"/>
                </a:solidFill>
              </a:rPr>
              <a:t>Use this to show the relationship between classes</a:t>
            </a:r>
          </a:p>
          <a:p>
            <a:pPr marL="1200150" lvl="2"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Particularly</a:t>
            </a:r>
            <a:r>
              <a:rPr kumimoji="0" lang="en-GB" sz="2000" b="0" i="0" u="none" strike="noStrike" kern="1200" cap="none" spc="0" normalizeH="0" noProof="0" dirty="0">
                <a:ln>
                  <a:noFill/>
                </a:ln>
                <a:solidFill>
                  <a:schemeClr val="bg1"/>
                </a:solidFill>
                <a:effectLst/>
                <a:uLnTx/>
                <a:uFillTx/>
                <a:latin typeface="+mn-lt"/>
                <a:ea typeface="+mn-ea"/>
                <a:cs typeface="+mn-cs"/>
              </a:rPr>
              <a:t> for inheritance &amp; abstraction</a:t>
            </a:r>
          </a:p>
          <a:p>
            <a:pPr marL="1657350" lvl="3" indent="-285750">
              <a:spcBef>
                <a:spcPct val="20000"/>
              </a:spcBef>
              <a:buFont typeface="Arial" pitchFamily="34" charset="0"/>
              <a:buChar char="–"/>
            </a:pPr>
            <a:r>
              <a:rPr lang="en-GB" sz="2000" dirty="0">
                <a:solidFill>
                  <a:schemeClr val="bg1"/>
                </a:solidFill>
              </a:rPr>
              <a:t>i.e. A base class defines certain interfaces &amp; containers</a:t>
            </a:r>
            <a:endParaRPr kumimoji="0" lang="en-GB" sz="2000" b="0" i="0" u="none" strike="noStrike" kern="1200" cap="none" spc="0" normalizeH="0" noProof="0" dirty="0">
              <a:ln>
                <a:noFill/>
              </a:ln>
              <a:solidFill>
                <a:schemeClr val="bg1"/>
              </a:solidFill>
              <a:effectLst/>
              <a:uLnTx/>
              <a:uFillTx/>
              <a:latin typeface="+mn-lt"/>
              <a:ea typeface="+mn-ea"/>
              <a:cs typeface="+mn-cs"/>
            </a:endParaRPr>
          </a:p>
          <a:p>
            <a:pPr marL="1200150" lvl="2" indent="-285750">
              <a:spcBef>
                <a:spcPct val="20000"/>
              </a:spcBef>
              <a:buFont typeface="Arial" pitchFamily="34" charset="0"/>
              <a:buChar char="–"/>
            </a:pPr>
            <a:r>
              <a:rPr lang="en-GB" sz="2000" baseline="0" dirty="0">
                <a:solidFill>
                  <a:schemeClr val="bg1"/>
                </a:solidFill>
              </a:rPr>
              <a:t>Also to</a:t>
            </a:r>
            <a:r>
              <a:rPr lang="en-GB" sz="2000" dirty="0">
                <a:solidFill>
                  <a:schemeClr val="bg1"/>
                </a:solidFill>
              </a:rPr>
              <a:t> show class composition</a:t>
            </a:r>
          </a:p>
          <a:p>
            <a:pPr marL="1657350" lvl="3"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i.e.</a:t>
            </a:r>
            <a:r>
              <a:rPr kumimoji="0" lang="en-GB" sz="2000" b="0" i="0" u="none" strike="noStrike" kern="1200" cap="none" spc="0" normalizeH="0" noProof="0" dirty="0">
                <a:ln>
                  <a:noFill/>
                </a:ln>
                <a:solidFill>
                  <a:schemeClr val="bg1"/>
                </a:solidFill>
                <a:effectLst/>
                <a:uLnTx/>
                <a:uFillTx/>
                <a:latin typeface="+mn-lt"/>
                <a:ea typeface="+mn-ea"/>
                <a:cs typeface="+mn-cs"/>
              </a:rPr>
              <a:t> Class A has objects of type B &amp; C in it</a:t>
            </a: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p:txBody>
      </p:sp>
      <p:pic>
        <p:nvPicPr>
          <p:cNvPr id="21" name="Picture 2"/>
          <p:cNvPicPr>
            <a:picLocks noChangeAspect="1" noChangeArrowheads="1"/>
          </p:cNvPicPr>
          <p:nvPr/>
        </p:nvPicPr>
        <p:blipFill>
          <a:blip r:embed="rId3" cstate="print"/>
          <a:srcRect/>
          <a:stretch>
            <a:fillRect/>
          </a:stretch>
        </p:blipFill>
        <p:spPr bwMode="auto">
          <a:xfrm>
            <a:off x="5620659" y="2276872"/>
            <a:ext cx="3343829" cy="1728192"/>
          </a:xfrm>
          <a:prstGeom prst="rect">
            <a:avLst/>
          </a:prstGeom>
          <a:noFill/>
          <a:ln w="19050">
            <a:solidFill>
              <a:schemeClr val="bg1"/>
            </a:solidFill>
            <a:miter lim="800000"/>
            <a:headEnd/>
            <a:tailEnd/>
          </a:ln>
          <a:effectLst/>
        </p:spPr>
      </p:pic>
      <p:grpSp>
        <p:nvGrpSpPr>
          <p:cNvPr id="25" name="Group 7"/>
          <p:cNvGrpSpPr/>
          <p:nvPr/>
        </p:nvGrpSpPr>
        <p:grpSpPr>
          <a:xfrm>
            <a:off x="5292080" y="4585755"/>
            <a:ext cx="909517" cy="468642"/>
            <a:chOff x="-857288" y="1273719"/>
            <a:chExt cx="4572000" cy="903159"/>
          </a:xfrm>
        </p:grpSpPr>
        <p:sp>
          <p:nvSpPr>
            <p:cNvPr id="50" name="Rectangle 4"/>
            <p:cNvSpPr/>
            <p:nvPr/>
          </p:nvSpPr>
          <p:spPr>
            <a:xfrm>
              <a:off x="-857288" y="1643050"/>
              <a:ext cx="4572000" cy="533828"/>
            </a:xfrm>
            <a:prstGeom prst="rect">
              <a:avLst/>
            </a:prstGeom>
            <a:solidFill>
              <a:schemeClr val="tx2">
                <a:lumMod val="60000"/>
                <a:lumOff val="40000"/>
              </a:schemeClr>
            </a:solidFill>
            <a:ln w="19050">
              <a:solidFill>
                <a:schemeClr val="bg1"/>
              </a:solidFill>
            </a:ln>
          </p:spPr>
          <p:txBody>
            <a:bodyPr>
              <a:spAutoFit/>
            </a:bodyPr>
            <a:lstStyle/>
            <a:p>
              <a:r>
                <a:rPr lang="en-GB" sz="600" dirty="0"/>
                <a:t>Collection&lt;Buttons&gt;</a:t>
              </a:r>
            </a:p>
            <a:p>
              <a:r>
                <a:rPr lang="en-GB" sz="600" dirty="0"/>
                <a:t>Guitar</a:t>
              </a:r>
            </a:p>
          </p:txBody>
        </p:sp>
        <p:sp>
          <p:nvSpPr>
            <p:cNvPr id="51" name="Rectangle 5"/>
            <p:cNvSpPr/>
            <p:nvPr/>
          </p:nvSpPr>
          <p:spPr>
            <a:xfrm>
              <a:off x="-857288" y="1273719"/>
              <a:ext cx="4562509" cy="355885"/>
            </a:xfrm>
            <a:prstGeom prst="rect">
              <a:avLst/>
            </a:prstGeom>
            <a:solidFill>
              <a:schemeClr val="bg1"/>
            </a:solidFill>
            <a:ln w="19050">
              <a:solidFill>
                <a:schemeClr val="bg1"/>
              </a:solidFill>
            </a:ln>
          </p:spPr>
          <p:txBody>
            <a:bodyPr wrap="square">
              <a:spAutoFit/>
            </a:bodyPr>
            <a:lstStyle/>
            <a:p>
              <a:r>
                <a:rPr lang="en-GB" sz="600" dirty="0" err="1"/>
                <a:t>Fretboard</a:t>
              </a:r>
              <a:endParaRPr lang="en-GB" sz="600" strike="sngStrike" dirty="0"/>
            </a:p>
          </p:txBody>
        </p:sp>
      </p:grpSp>
      <p:grpSp>
        <p:nvGrpSpPr>
          <p:cNvPr id="26" name="Group 7"/>
          <p:cNvGrpSpPr/>
          <p:nvPr/>
        </p:nvGrpSpPr>
        <p:grpSpPr>
          <a:xfrm>
            <a:off x="6666621" y="4293096"/>
            <a:ext cx="909517" cy="376309"/>
            <a:chOff x="-857288" y="1273719"/>
            <a:chExt cx="4572000" cy="725216"/>
          </a:xfrm>
        </p:grpSpPr>
        <p:sp>
          <p:nvSpPr>
            <p:cNvPr id="48" name="Rectangle 47"/>
            <p:cNvSpPr/>
            <p:nvPr/>
          </p:nvSpPr>
          <p:spPr>
            <a:xfrm>
              <a:off x="-857288" y="1643050"/>
              <a:ext cx="4572000" cy="355885"/>
            </a:xfrm>
            <a:prstGeom prst="rect">
              <a:avLst/>
            </a:prstGeom>
            <a:solidFill>
              <a:schemeClr val="tx2">
                <a:lumMod val="60000"/>
                <a:lumOff val="40000"/>
              </a:schemeClr>
            </a:solidFill>
            <a:ln w="19050">
              <a:solidFill>
                <a:schemeClr val="bg1"/>
              </a:solidFill>
            </a:ln>
          </p:spPr>
          <p:txBody>
            <a:bodyPr>
              <a:spAutoFit/>
            </a:bodyPr>
            <a:lstStyle/>
            <a:p>
              <a:r>
                <a:rPr lang="en-GB" sz="600" dirty="0"/>
                <a:t>String[6]</a:t>
              </a:r>
            </a:p>
          </p:txBody>
        </p:sp>
        <p:sp>
          <p:nvSpPr>
            <p:cNvPr id="49" name="Rectangle 48"/>
            <p:cNvSpPr/>
            <p:nvPr/>
          </p:nvSpPr>
          <p:spPr>
            <a:xfrm>
              <a:off x="-857288" y="1273719"/>
              <a:ext cx="4562509" cy="355885"/>
            </a:xfrm>
            <a:prstGeom prst="rect">
              <a:avLst/>
            </a:prstGeom>
            <a:solidFill>
              <a:schemeClr val="bg1"/>
            </a:solidFill>
            <a:ln w="19050">
              <a:solidFill>
                <a:schemeClr val="bg1"/>
              </a:solidFill>
            </a:ln>
          </p:spPr>
          <p:txBody>
            <a:bodyPr wrap="square">
              <a:spAutoFit/>
            </a:bodyPr>
            <a:lstStyle/>
            <a:p>
              <a:r>
                <a:rPr lang="en-GB" sz="600" dirty="0"/>
                <a:t>Guitar</a:t>
              </a:r>
              <a:endParaRPr lang="en-GB" sz="600" strike="sngStrike" dirty="0"/>
            </a:p>
          </p:txBody>
        </p:sp>
      </p:grpSp>
      <p:grpSp>
        <p:nvGrpSpPr>
          <p:cNvPr id="27" name="Group 7"/>
          <p:cNvGrpSpPr/>
          <p:nvPr/>
        </p:nvGrpSpPr>
        <p:grpSpPr>
          <a:xfrm>
            <a:off x="6666621" y="4975965"/>
            <a:ext cx="909517" cy="468642"/>
            <a:chOff x="-857288" y="1273721"/>
            <a:chExt cx="4572000" cy="903161"/>
          </a:xfrm>
        </p:grpSpPr>
        <p:sp>
          <p:nvSpPr>
            <p:cNvPr id="46" name="Rectangle 45"/>
            <p:cNvSpPr/>
            <p:nvPr/>
          </p:nvSpPr>
          <p:spPr>
            <a:xfrm>
              <a:off x="-857288" y="1643053"/>
              <a:ext cx="4572000" cy="533829"/>
            </a:xfrm>
            <a:prstGeom prst="rect">
              <a:avLst/>
            </a:prstGeom>
            <a:solidFill>
              <a:schemeClr val="tx2">
                <a:lumMod val="60000"/>
                <a:lumOff val="40000"/>
              </a:schemeClr>
            </a:solidFill>
            <a:ln w="19050">
              <a:solidFill>
                <a:schemeClr val="bg1"/>
              </a:solidFill>
            </a:ln>
          </p:spPr>
          <p:txBody>
            <a:bodyPr>
              <a:spAutoFit/>
            </a:bodyPr>
            <a:lstStyle/>
            <a:p>
              <a:r>
                <a:rPr lang="en-GB" sz="600" dirty="0"/>
                <a:t>Update()</a:t>
              </a:r>
            </a:p>
            <a:p>
              <a:r>
                <a:rPr lang="en-GB" sz="600" dirty="0"/>
                <a:t>Draw()</a:t>
              </a:r>
            </a:p>
          </p:txBody>
        </p:sp>
        <p:sp>
          <p:nvSpPr>
            <p:cNvPr id="47" name="Rectangle 46"/>
            <p:cNvSpPr/>
            <p:nvPr/>
          </p:nvSpPr>
          <p:spPr>
            <a:xfrm>
              <a:off x="-857288" y="1273721"/>
              <a:ext cx="4562509" cy="355886"/>
            </a:xfrm>
            <a:prstGeom prst="rect">
              <a:avLst/>
            </a:prstGeom>
            <a:solidFill>
              <a:schemeClr val="bg1"/>
            </a:solidFill>
            <a:ln w="19050">
              <a:solidFill>
                <a:schemeClr val="bg1"/>
              </a:solidFill>
            </a:ln>
          </p:spPr>
          <p:txBody>
            <a:bodyPr wrap="square">
              <a:spAutoFit/>
            </a:bodyPr>
            <a:lstStyle/>
            <a:p>
              <a:r>
                <a:rPr lang="en-GB" sz="600" dirty="0"/>
                <a:t>Button</a:t>
              </a:r>
              <a:endParaRPr lang="en-GB" sz="600" strike="sngStrike" dirty="0"/>
            </a:p>
          </p:txBody>
        </p:sp>
      </p:grpSp>
      <p:grpSp>
        <p:nvGrpSpPr>
          <p:cNvPr id="28" name="Group 7"/>
          <p:cNvGrpSpPr/>
          <p:nvPr/>
        </p:nvGrpSpPr>
        <p:grpSpPr>
          <a:xfrm>
            <a:off x="5471222" y="6114421"/>
            <a:ext cx="909517" cy="376309"/>
            <a:chOff x="-857288" y="1273719"/>
            <a:chExt cx="4572000" cy="725216"/>
          </a:xfrm>
        </p:grpSpPr>
        <p:sp>
          <p:nvSpPr>
            <p:cNvPr id="44" name="Rectangle 43"/>
            <p:cNvSpPr/>
            <p:nvPr/>
          </p:nvSpPr>
          <p:spPr>
            <a:xfrm>
              <a:off x="-857288" y="1643050"/>
              <a:ext cx="4572000" cy="355885"/>
            </a:xfrm>
            <a:prstGeom prst="rect">
              <a:avLst/>
            </a:prstGeom>
            <a:solidFill>
              <a:schemeClr val="tx2">
                <a:lumMod val="60000"/>
                <a:lumOff val="40000"/>
              </a:schemeClr>
            </a:solidFill>
            <a:ln w="19050">
              <a:solidFill>
                <a:schemeClr val="bg1"/>
              </a:solidFill>
            </a:ln>
          </p:spPr>
          <p:txBody>
            <a:bodyPr>
              <a:spAutoFit/>
            </a:bodyPr>
            <a:lstStyle/>
            <a:p>
              <a:r>
                <a:rPr lang="en-GB" sz="600" dirty="0"/>
                <a:t>Key Info</a:t>
              </a:r>
            </a:p>
          </p:txBody>
        </p:sp>
        <p:sp>
          <p:nvSpPr>
            <p:cNvPr id="45" name="Rectangle 44"/>
            <p:cNvSpPr/>
            <p:nvPr/>
          </p:nvSpPr>
          <p:spPr>
            <a:xfrm>
              <a:off x="-857288" y="1273719"/>
              <a:ext cx="4562509" cy="355885"/>
            </a:xfrm>
            <a:prstGeom prst="rect">
              <a:avLst/>
            </a:prstGeom>
            <a:solidFill>
              <a:schemeClr val="bg1"/>
            </a:solidFill>
            <a:ln w="19050">
              <a:solidFill>
                <a:schemeClr val="bg1"/>
              </a:solidFill>
            </a:ln>
          </p:spPr>
          <p:txBody>
            <a:bodyPr wrap="square">
              <a:spAutoFit/>
            </a:bodyPr>
            <a:lstStyle/>
            <a:p>
              <a:r>
                <a:rPr lang="en-GB" sz="600" dirty="0"/>
                <a:t>Key Button</a:t>
              </a:r>
              <a:endParaRPr lang="en-GB" sz="600" strike="sngStrike" dirty="0"/>
            </a:p>
          </p:txBody>
        </p:sp>
      </p:grpSp>
      <p:cxnSp>
        <p:nvCxnSpPr>
          <p:cNvPr id="29" name="Elbow Connector 28"/>
          <p:cNvCxnSpPr>
            <a:stCxn id="48" idx="1"/>
            <a:endCxn id="50" idx="3"/>
          </p:cNvCxnSpPr>
          <p:nvPr/>
        </p:nvCxnSpPr>
        <p:spPr>
          <a:xfrm rot="10800000" flipV="1">
            <a:off x="6201597" y="4577072"/>
            <a:ext cx="465024" cy="338826"/>
          </a:xfrm>
          <a:prstGeom prst="bentConnector3">
            <a:avLst>
              <a:gd name="adj1"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46" idx="1"/>
            <a:endCxn id="50" idx="3"/>
          </p:cNvCxnSpPr>
          <p:nvPr/>
        </p:nvCxnSpPr>
        <p:spPr>
          <a:xfrm rot="10800000">
            <a:off x="6201597" y="4915899"/>
            <a:ext cx="465024" cy="390211"/>
          </a:xfrm>
          <a:prstGeom prst="bentConnector3">
            <a:avLst>
              <a:gd name="adj1"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45" idx="0"/>
            <a:endCxn id="46" idx="2"/>
          </p:cNvCxnSpPr>
          <p:nvPr/>
        </p:nvCxnSpPr>
        <p:spPr>
          <a:xfrm rot="5400000" flipH="1" flipV="1">
            <a:off x="6188302" y="5181344"/>
            <a:ext cx="669813" cy="1196343"/>
          </a:xfrm>
          <a:prstGeom prst="bentConnector3">
            <a:avLst>
              <a:gd name="adj1"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2" name="Group 30"/>
          <p:cNvGrpSpPr/>
          <p:nvPr/>
        </p:nvGrpSpPr>
        <p:grpSpPr>
          <a:xfrm>
            <a:off x="6845763" y="6114421"/>
            <a:ext cx="909517" cy="376309"/>
            <a:chOff x="-857288" y="1273719"/>
            <a:chExt cx="4572000" cy="725216"/>
          </a:xfrm>
        </p:grpSpPr>
        <p:sp>
          <p:nvSpPr>
            <p:cNvPr id="42" name="Rectangle 41"/>
            <p:cNvSpPr/>
            <p:nvPr/>
          </p:nvSpPr>
          <p:spPr>
            <a:xfrm>
              <a:off x="-857288" y="1643050"/>
              <a:ext cx="4572000" cy="355885"/>
            </a:xfrm>
            <a:prstGeom prst="rect">
              <a:avLst/>
            </a:prstGeom>
            <a:solidFill>
              <a:schemeClr val="tx2">
                <a:lumMod val="60000"/>
                <a:lumOff val="40000"/>
              </a:schemeClr>
            </a:solidFill>
            <a:ln w="19050">
              <a:solidFill>
                <a:schemeClr val="bg1"/>
              </a:solidFill>
            </a:ln>
          </p:spPr>
          <p:txBody>
            <a:bodyPr>
              <a:spAutoFit/>
            </a:bodyPr>
            <a:lstStyle/>
            <a:p>
              <a:r>
                <a:rPr lang="en-GB" sz="600" dirty="0"/>
                <a:t>Mode Info</a:t>
              </a:r>
            </a:p>
          </p:txBody>
        </p:sp>
        <p:sp>
          <p:nvSpPr>
            <p:cNvPr id="43" name="Rectangle 42"/>
            <p:cNvSpPr/>
            <p:nvPr/>
          </p:nvSpPr>
          <p:spPr>
            <a:xfrm>
              <a:off x="-857288" y="1273719"/>
              <a:ext cx="4562509" cy="355885"/>
            </a:xfrm>
            <a:prstGeom prst="rect">
              <a:avLst/>
            </a:prstGeom>
            <a:solidFill>
              <a:schemeClr val="bg1"/>
            </a:solidFill>
            <a:ln w="19050">
              <a:solidFill>
                <a:schemeClr val="bg1"/>
              </a:solidFill>
            </a:ln>
          </p:spPr>
          <p:txBody>
            <a:bodyPr wrap="square">
              <a:spAutoFit/>
            </a:bodyPr>
            <a:lstStyle/>
            <a:p>
              <a:r>
                <a:rPr lang="en-GB" sz="600" dirty="0"/>
                <a:t>Mode Button</a:t>
              </a:r>
              <a:endParaRPr lang="en-GB" sz="600" strike="sngStrike" dirty="0"/>
            </a:p>
          </p:txBody>
        </p:sp>
      </p:grpSp>
      <p:cxnSp>
        <p:nvCxnSpPr>
          <p:cNvPr id="33" name="Elbow Connector 32"/>
          <p:cNvCxnSpPr>
            <a:stCxn id="43" idx="0"/>
            <a:endCxn id="46" idx="2"/>
          </p:cNvCxnSpPr>
          <p:nvPr/>
        </p:nvCxnSpPr>
        <p:spPr>
          <a:xfrm rot="16200000" flipV="1">
            <a:off x="6875573" y="5690416"/>
            <a:ext cx="669813" cy="178198"/>
          </a:xfrm>
          <a:prstGeom prst="bentConnector3">
            <a:avLst>
              <a:gd name="adj1"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6"/>
          <p:cNvGrpSpPr/>
          <p:nvPr/>
        </p:nvGrpSpPr>
        <p:grpSpPr>
          <a:xfrm>
            <a:off x="8054971" y="6107969"/>
            <a:ext cx="909517" cy="468642"/>
            <a:chOff x="-857288" y="1273721"/>
            <a:chExt cx="4572000" cy="903160"/>
          </a:xfrm>
        </p:grpSpPr>
        <p:sp>
          <p:nvSpPr>
            <p:cNvPr id="40" name="Rectangle 39"/>
            <p:cNvSpPr/>
            <p:nvPr/>
          </p:nvSpPr>
          <p:spPr>
            <a:xfrm>
              <a:off x="-857288" y="1643053"/>
              <a:ext cx="4572000" cy="533828"/>
            </a:xfrm>
            <a:prstGeom prst="rect">
              <a:avLst/>
            </a:prstGeom>
            <a:solidFill>
              <a:schemeClr val="tx2">
                <a:lumMod val="60000"/>
                <a:lumOff val="40000"/>
              </a:schemeClr>
            </a:solidFill>
            <a:ln w="19050">
              <a:solidFill>
                <a:schemeClr val="bg1"/>
              </a:solidFill>
            </a:ln>
          </p:spPr>
          <p:txBody>
            <a:bodyPr>
              <a:spAutoFit/>
            </a:bodyPr>
            <a:lstStyle/>
            <a:p>
              <a:r>
                <a:rPr lang="en-GB" sz="600" dirty="0"/>
                <a:t>Name</a:t>
              </a:r>
            </a:p>
            <a:p>
              <a:r>
                <a:rPr lang="en-GB" sz="600" dirty="0"/>
                <a:t>Sequence</a:t>
              </a:r>
            </a:p>
          </p:txBody>
        </p:sp>
        <p:sp>
          <p:nvSpPr>
            <p:cNvPr id="41" name="Rectangle 40"/>
            <p:cNvSpPr/>
            <p:nvPr/>
          </p:nvSpPr>
          <p:spPr>
            <a:xfrm>
              <a:off x="-857288" y="1273721"/>
              <a:ext cx="4562509" cy="355886"/>
            </a:xfrm>
            <a:prstGeom prst="rect">
              <a:avLst/>
            </a:prstGeom>
            <a:solidFill>
              <a:schemeClr val="bg1"/>
            </a:solidFill>
            <a:ln w="19050">
              <a:solidFill>
                <a:schemeClr val="bg1"/>
              </a:solidFill>
            </a:ln>
          </p:spPr>
          <p:txBody>
            <a:bodyPr wrap="square">
              <a:spAutoFit/>
            </a:bodyPr>
            <a:lstStyle/>
            <a:p>
              <a:r>
                <a:rPr lang="en-GB" sz="600" dirty="0"/>
                <a:t>Mode</a:t>
              </a:r>
              <a:endParaRPr lang="en-GB" sz="600" strike="sngStrike" dirty="0"/>
            </a:p>
          </p:txBody>
        </p:sp>
      </p:grpSp>
      <p:cxnSp>
        <p:nvCxnSpPr>
          <p:cNvPr id="35" name="Elbow Connector 34"/>
          <p:cNvCxnSpPr>
            <a:stCxn id="42" idx="3"/>
            <a:endCxn id="40" idx="1"/>
          </p:cNvCxnSpPr>
          <p:nvPr/>
        </p:nvCxnSpPr>
        <p:spPr>
          <a:xfrm>
            <a:off x="7755280" y="6398397"/>
            <a:ext cx="299691" cy="39715"/>
          </a:xfrm>
          <a:prstGeom prst="bentConnector3">
            <a:avLst>
              <a:gd name="adj1"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6" name="Group 7"/>
          <p:cNvGrpSpPr/>
          <p:nvPr/>
        </p:nvGrpSpPr>
        <p:grpSpPr>
          <a:xfrm>
            <a:off x="7965400" y="4309696"/>
            <a:ext cx="909517" cy="468642"/>
            <a:chOff x="-857288" y="1273719"/>
            <a:chExt cx="4572000" cy="903160"/>
          </a:xfrm>
        </p:grpSpPr>
        <p:sp>
          <p:nvSpPr>
            <p:cNvPr id="38" name="Rectangle 37"/>
            <p:cNvSpPr/>
            <p:nvPr/>
          </p:nvSpPr>
          <p:spPr>
            <a:xfrm>
              <a:off x="-857288" y="1643051"/>
              <a:ext cx="4572000" cy="533828"/>
            </a:xfrm>
            <a:prstGeom prst="rect">
              <a:avLst/>
            </a:prstGeom>
            <a:solidFill>
              <a:schemeClr val="tx2">
                <a:lumMod val="60000"/>
                <a:lumOff val="40000"/>
              </a:schemeClr>
            </a:solidFill>
            <a:ln w="19050">
              <a:solidFill>
                <a:schemeClr val="bg1"/>
              </a:solidFill>
            </a:ln>
          </p:spPr>
          <p:txBody>
            <a:bodyPr>
              <a:spAutoFit/>
            </a:bodyPr>
            <a:lstStyle/>
            <a:p>
              <a:r>
                <a:rPr lang="en-GB" sz="600" dirty="0"/>
                <a:t>Root Note</a:t>
              </a:r>
            </a:p>
            <a:p>
              <a:r>
                <a:rPr lang="en-GB" sz="600" dirty="0"/>
                <a:t>Root Octave</a:t>
              </a:r>
            </a:p>
          </p:txBody>
        </p:sp>
        <p:sp>
          <p:nvSpPr>
            <p:cNvPr id="39" name="Rectangle 38"/>
            <p:cNvSpPr/>
            <p:nvPr/>
          </p:nvSpPr>
          <p:spPr>
            <a:xfrm>
              <a:off x="-857288" y="1273719"/>
              <a:ext cx="4562509" cy="355886"/>
            </a:xfrm>
            <a:prstGeom prst="rect">
              <a:avLst/>
            </a:prstGeom>
            <a:solidFill>
              <a:schemeClr val="bg1"/>
            </a:solidFill>
            <a:ln w="19050">
              <a:solidFill>
                <a:schemeClr val="bg1"/>
              </a:solidFill>
            </a:ln>
          </p:spPr>
          <p:txBody>
            <a:bodyPr wrap="square">
              <a:spAutoFit/>
            </a:bodyPr>
            <a:lstStyle/>
            <a:p>
              <a:r>
                <a:rPr lang="en-GB" sz="600" dirty="0"/>
                <a:t>String</a:t>
              </a:r>
              <a:endParaRPr lang="en-GB" sz="600" strike="sngStrike" dirty="0"/>
            </a:p>
          </p:txBody>
        </p:sp>
      </p:grpSp>
      <p:cxnSp>
        <p:nvCxnSpPr>
          <p:cNvPr id="37" name="Elbow Connector 36"/>
          <p:cNvCxnSpPr>
            <a:stCxn id="38" idx="1"/>
            <a:endCxn id="48" idx="3"/>
          </p:cNvCxnSpPr>
          <p:nvPr/>
        </p:nvCxnSpPr>
        <p:spPr>
          <a:xfrm rot="10800000">
            <a:off x="7576138" y="4577073"/>
            <a:ext cx="389262" cy="62767"/>
          </a:xfrm>
          <a:prstGeom prst="bentConnector3">
            <a:avLst>
              <a:gd name="adj1"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220072" y="4221088"/>
            <a:ext cx="3816424" cy="244827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3"/>
            <a:endParaRPr lang="en-GB" dirty="0"/>
          </a:p>
          <a:p>
            <a:pPr lvl="4"/>
            <a:endParaRPr lang="en-GB" dirty="0"/>
          </a:p>
          <a:p>
            <a:pPr lvl="1"/>
            <a:endParaRPr lang="en-GB" dirty="0"/>
          </a:p>
          <a:p>
            <a:pPr lvl="1"/>
            <a:endParaRPr lang="en-GB" dirty="0"/>
          </a:p>
        </p:txBody>
      </p:sp>
      <p:sp>
        <p:nvSpPr>
          <p:cNvPr id="22" name="Content Placeholder 2"/>
          <p:cNvSpPr txBox="1">
            <a:spLocks/>
          </p:cNvSpPr>
          <p:nvPr/>
        </p:nvSpPr>
        <p:spPr>
          <a:xfrm>
            <a:off x="462210" y="1781200"/>
            <a:ext cx="4901877" cy="488816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400" dirty="0">
                <a:solidFill>
                  <a:schemeClr val="bg1"/>
                </a:solidFill>
              </a:rPr>
              <a:t>Modelling Tools</a:t>
            </a:r>
          </a:p>
          <a:p>
            <a:pPr marL="742950" lvl="1"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State Machine / State Diagram</a:t>
            </a:r>
          </a:p>
          <a:p>
            <a:pPr marL="1200150" lvl="2" indent="-285750">
              <a:spcBef>
                <a:spcPct val="20000"/>
              </a:spcBef>
              <a:buFont typeface="Arial" pitchFamily="34" charset="0"/>
              <a:buChar char="–"/>
            </a:pPr>
            <a:r>
              <a:rPr lang="en-GB" sz="2000" dirty="0">
                <a:solidFill>
                  <a:schemeClr val="bg1"/>
                </a:solidFill>
              </a:rPr>
              <a:t>Use this to show the high-level states within an application</a:t>
            </a:r>
          </a:p>
          <a:p>
            <a:pPr marL="1657350" lvl="3"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What functions</a:t>
            </a:r>
            <a:r>
              <a:rPr kumimoji="0" lang="en-GB" sz="2000" b="0" i="0" u="none" strike="noStrike" kern="1200" cap="none" spc="0" normalizeH="0" noProof="0" dirty="0">
                <a:ln>
                  <a:noFill/>
                </a:ln>
                <a:solidFill>
                  <a:schemeClr val="bg1"/>
                </a:solidFill>
                <a:effectLst/>
                <a:uLnTx/>
                <a:uFillTx/>
                <a:latin typeface="+mn-lt"/>
                <a:ea typeface="+mn-ea"/>
                <a:cs typeface="+mn-cs"/>
              </a:rPr>
              <a:t> a system will implement</a:t>
            </a:r>
          </a:p>
          <a:p>
            <a:pPr marL="1657350" lvl="3" indent="-285750">
              <a:spcBef>
                <a:spcPct val="20000"/>
              </a:spcBef>
              <a:buFont typeface="Arial" pitchFamily="34" charset="0"/>
              <a:buChar char="–"/>
            </a:pPr>
            <a:r>
              <a:rPr lang="en-GB" sz="2000" baseline="0" dirty="0">
                <a:solidFill>
                  <a:schemeClr val="bg1"/>
                </a:solidFill>
              </a:rPr>
              <a:t>How</a:t>
            </a:r>
            <a:r>
              <a:rPr lang="en-GB" sz="2000" dirty="0">
                <a:solidFill>
                  <a:schemeClr val="bg1"/>
                </a:solidFill>
              </a:rPr>
              <a:t> control flow moves between states</a:t>
            </a:r>
          </a:p>
          <a:p>
            <a:pPr marL="1657350" lvl="3" indent="-285750">
              <a:spcBef>
                <a:spcPct val="20000"/>
              </a:spcBef>
              <a:buFont typeface="Arial" pitchFamily="34" charset="0"/>
              <a:buChar cha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1200150" lvl="2" indent="-285750">
              <a:spcBef>
                <a:spcPct val="20000"/>
              </a:spcBef>
              <a:buFont typeface="Arial" pitchFamily="34" charset="0"/>
              <a:buChar char="–"/>
            </a:pPr>
            <a:r>
              <a:rPr lang="en-GB" sz="2000" dirty="0">
                <a:solidFill>
                  <a:schemeClr val="bg1"/>
                </a:solidFill>
              </a:rPr>
              <a:t>Particularly useful for:</a:t>
            </a:r>
          </a:p>
          <a:p>
            <a:pPr marL="1657350" lvl="3"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Game</a:t>
            </a:r>
            <a:r>
              <a:rPr kumimoji="0" lang="en-GB" sz="2000" b="0" i="0" u="none" strike="noStrike" kern="1200" cap="none" spc="0" normalizeH="0" noProof="0" dirty="0">
                <a:ln>
                  <a:noFill/>
                </a:ln>
                <a:solidFill>
                  <a:schemeClr val="bg1"/>
                </a:solidFill>
                <a:effectLst/>
                <a:uLnTx/>
                <a:uFillTx/>
                <a:latin typeface="+mn-lt"/>
                <a:ea typeface="+mn-ea"/>
                <a:cs typeface="+mn-cs"/>
              </a:rPr>
              <a:t> states</a:t>
            </a:r>
          </a:p>
          <a:p>
            <a:pPr marL="1657350" lvl="3" indent="-285750">
              <a:spcBef>
                <a:spcPct val="20000"/>
              </a:spcBef>
              <a:buFont typeface="Arial" pitchFamily="34" charset="0"/>
              <a:buChar char="–"/>
            </a:pPr>
            <a:r>
              <a:rPr lang="en-GB" sz="2000" baseline="0" dirty="0">
                <a:solidFill>
                  <a:schemeClr val="bg1"/>
                </a:solidFill>
              </a:rPr>
              <a:t>Baddie / AI states</a:t>
            </a:r>
          </a:p>
          <a:p>
            <a:pPr marL="1657350" lvl="3" indent="-285750">
              <a:spcBef>
                <a:spcPct val="20000"/>
              </a:spcBef>
              <a:buFont typeface="Arial" pitchFamily="34" charset="0"/>
              <a:buChar char="–"/>
            </a:pPr>
            <a:r>
              <a:rPr kumimoji="0" lang="en-GB" sz="2000" b="0" i="0" u="none" strike="noStrike" kern="1200" cap="none" spc="0" normalizeH="0" noProof="0" dirty="0">
                <a:ln>
                  <a:noFill/>
                </a:ln>
                <a:solidFill>
                  <a:schemeClr val="bg1"/>
                </a:solidFill>
                <a:effectLst/>
                <a:uLnTx/>
                <a:uFillTx/>
                <a:latin typeface="+mn-lt"/>
                <a:ea typeface="+mn-ea"/>
                <a:cs typeface="+mn-cs"/>
              </a:rPr>
              <a:t>UI flow</a:t>
            </a: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p:txBody>
      </p:sp>
      <p:pic>
        <p:nvPicPr>
          <p:cNvPr id="21" name="Picture 2"/>
          <p:cNvPicPr>
            <a:picLocks noChangeAspect="1" noChangeArrowheads="1"/>
          </p:cNvPicPr>
          <p:nvPr/>
        </p:nvPicPr>
        <p:blipFill>
          <a:blip r:embed="rId2" cstate="print"/>
          <a:srcRect/>
          <a:stretch>
            <a:fillRect/>
          </a:stretch>
        </p:blipFill>
        <p:spPr bwMode="auto">
          <a:xfrm>
            <a:off x="5326710" y="2288908"/>
            <a:ext cx="3709786" cy="1932180"/>
          </a:xfrm>
          <a:prstGeom prst="rect">
            <a:avLst/>
          </a:prstGeom>
          <a:noFill/>
          <a:ln w="12700">
            <a:solidFill>
              <a:schemeClr val="bg1"/>
            </a:solidFill>
            <a:miter lim="800000"/>
            <a:headEnd/>
            <a:tailEnd/>
          </a:ln>
          <a:effectLst/>
        </p:spPr>
      </p:pic>
      <p:grpSp>
        <p:nvGrpSpPr>
          <p:cNvPr id="50" name="Group 49"/>
          <p:cNvGrpSpPr/>
          <p:nvPr/>
        </p:nvGrpSpPr>
        <p:grpSpPr>
          <a:xfrm>
            <a:off x="5652120" y="4365104"/>
            <a:ext cx="3240360" cy="2348880"/>
            <a:chOff x="5796136" y="4509120"/>
            <a:chExt cx="3240360" cy="2348880"/>
          </a:xfrm>
        </p:grpSpPr>
        <p:grpSp>
          <p:nvGrpSpPr>
            <p:cNvPr id="23" name="Group 22"/>
            <p:cNvGrpSpPr/>
            <p:nvPr/>
          </p:nvGrpSpPr>
          <p:grpSpPr>
            <a:xfrm>
              <a:off x="6175226" y="4541887"/>
              <a:ext cx="2789261" cy="1983457"/>
              <a:chOff x="3691040" y="2728131"/>
              <a:chExt cx="5273448" cy="3528887"/>
            </a:xfrm>
          </p:grpSpPr>
          <p:sp>
            <p:nvSpPr>
              <p:cNvPr id="24" name="TextBox 23"/>
              <p:cNvSpPr txBox="1"/>
              <p:nvPr/>
            </p:nvSpPr>
            <p:spPr>
              <a:xfrm>
                <a:off x="3691040" y="2728131"/>
                <a:ext cx="1512168" cy="438066"/>
              </a:xfrm>
              <a:prstGeom prst="rect">
                <a:avLst/>
              </a:prstGeom>
              <a:solidFill>
                <a:schemeClr val="accent1"/>
              </a:solidFill>
              <a:ln w="9525">
                <a:solidFill>
                  <a:schemeClr val="bg1"/>
                </a:solidFill>
              </a:ln>
            </p:spPr>
            <p:txBody>
              <a:bodyPr wrap="square" rtlCol="0">
                <a:spAutoFit/>
              </a:bodyPr>
              <a:lstStyle/>
              <a:p>
                <a:pPr algn="ctr"/>
                <a:r>
                  <a:rPr lang="en-GB" sz="1000" dirty="0">
                    <a:solidFill>
                      <a:schemeClr val="bg1"/>
                    </a:solidFill>
                  </a:rPr>
                  <a:t>Attract</a:t>
                </a:r>
              </a:p>
            </p:txBody>
          </p:sp>
          <p:sp>
            <p:nvSpPr>
              <p:cNvPr id="25" name="TextBox 24"/>
              <p:cNvSpPr txBox="1"/>
              <p:nvPr/>
            </p:nvSpPr>
            <p:spPr>
              <a:xfrm>
                <a:off x="3709049" y="3627332"/>
                <a:ext cx="1512168" cy="451757"/>
              </a:xfrm>
              <a:prstGeom prst="rect">
                <a:avLst/>
              </a:prstGeom>
              <a:solidFill>
                <a:schemeClr val="accent1"/>
              </a:solidFill>
              <a:ln w="9525">
                <a:solidFill>
                  <a:schemeClr val="bg1"/>
                </a:solidFill>
              </a:ln>
            </p:spPr>
            <p:txBody>
              <a:bodyPr wrap="square" rtlCol="0">
                <a:spAutoFit/>
              </a:bodyPr>
              <a:lstStyle/>
              <a:p>
                <a:pPr algn="ctr"/>
                <a:r>
                  <a:rPr lang="en-GB" sz="1000" dirty="0">
                    <a:solidFill>
                      <a:schemeClr val="bg1"/>
                    </a:solidFill>
                  </a:rPr>
                  <a:t>Start Game</a:t>
                </a:r>
              </a:p>
            </p:txBody>
          </p:sp>
          <p:sp>
            <p:nvSpPr>
              <p:cNvPr id="26" name="TextBox 25"/>
              <p:cNvSpPr txBox="1"/>
              <p:nvPr/>
            </p:nvSpPr>
            <p:spPr>
              <a:xfrm>
                <a:off x="3707904" y="4407435"/>
                <a:ext cx="1512168" cy="711860"/>
              </a:xfrm>
              <a:prstGeom prst="rect">
                <a:avLst/>
              </a:prstGeom>
              <a:solidFill>
                <a:schemeClr val="accent1"/>
              </a:solidFill>
              <a:ln w="9525">
                <a:solidFill>
                  <a:schemeClr val="bg1"/>
                </a:solidFill>
              </a:ln>
            </p:spPr>
            <p:txBody>
              <a:bodyPr wrap="square" rtlCol="0">
                <a:spAutoFit/>
              </a:bodyPr>
              <a:lstStyle/>
              <a:p>
                <a:pPr algn="ctr"/>
                <a:r>
                  <a:rPr lang="en-GB" sz="1000" dirty="0">
                    <a:solidFill>
                      <a:schemeClr val="bg1"/>
                    </a:solidFill>
                  </a:rPr>
                  <a:t>Create Wave</a:t>
                </a:r>
              </a:p>
            </p:txBody>
          </p:sp>
          <p:sp>
            <p:nvSpPr>
              <p:cNvPr id="27" name="TextBox 26"/>
              <p:cNvSpPr txBox="1"/>
              <p:nvPr/>
            </p:nvSpPr>
            <p:spPr>
              <a:xfrm>
                <a:off x="5508104" y="5157190"/>
                <a:ext cx="1512167" cy="438066"/>
              </a:xfrm>
              <a:prstGeom prst="rect">
                <a:avLst/>
              </a:prstGeom>
              <a:solidFill>
                <a:schemeClr val="accent1"/>
              </a:solidFill>
              <a:ln w="9525">
                <a:solidFill>
                  <a:schemeClr val="bg1"/>
                </a:solidFill>
              </a:ln>
            </p:spPr>
            <p:txBody>
              <a:bodyPr wrap="square" rtlCol="0">
                <a:spAutoFit/>
              </a:bodyPr>
              <a:lstStyle/>
              <a:p>
                <a:pPr algn="ctr"/>
                <a:r>
                  <a:rPr lang="en-GB" sz="1000" dirty="0">
                    <a:solidFill>
                      <a:schemeClr val="bg1"/>
                    </a:solidFill>
                  </a:rPr>
                  <a:t>Play</a:t>
                </a:r>
              </a:p>
            </p:txBody>
          </p:sp>
          <p:sp>
            <p:nvSpPr>
              <p:cNvPr id="28" name="TextBox 27"/>
              <p:cNvSpPr txBox="1"/>
              <p:nvPr/>
            </p:nvSpPr>
            <p:spPr>
              <a:xfrm>
                <a:off x="5508104" y="4509118"/>
                <a:ext cx="1512167" cy="438066"/>
              </a:xfrm>
              <a:prstGeom prst="rect">
                <a:avLst/>
              </a:prstGeom>
              <a:solidFill>
                <a:schemeClr val="accent1"/>
              </a:solidFill>
              <a:ln w="9525">
                <a:solidFill>
                  <a:schemeClr val="bg1"/>
                </a:solidFill>
              </a:ln>
            </p:spPr>
            <p:txBody>
              <a:bodyPr wrap="square" rtlCol="0">
                <a:spAutoFit/>
              </a:bodyPr>
              <a:lstStyle/>
              <a:p>
                <a:pPr algn="ctr"/>
                <a:r>
                  <a:rPr lang="en-GB" sz="1000" dirty="0">
                    <a:solidFill>
                      <a:schemeClr val="bg1"/>
                    </a:solidFill>
                  </a:rPr>
                  <a:t>Place Ship</a:t>
                </a:r>
              </a:p>
            </p:txBody>
          </p:sp>
          <p:sp>
            <p:nvSpPr>
              <p:cNvPr id="29" name="TextBox 28"/>
              <p:cNvSpPr txBox="1"/>
              <p:nvPr/>
            </p:nvSpPr>
            <p:spPr>
              <a:xfrm>
                <a:off x="5508104" y="5826747"/>
                <a:ext cx="1512167" cy="410686"/>
              </a:xfrm>
              <a:prstGeom prst="rect">
                <a:avLst/>
              </a:prstGeom>
              <a:solidFill>
                <a:schemeClr val="accent1"/>
              </a:solidFill>
              <a:ln w="9525">
                <a:solidFill>
                  <a:schemeClr val="bg1"/>
                </a:solidFill>
              </a:ln>
            </p:spPr>
            <p:txBody>
              <a:bodyPr wrap="square" rtlCol="0">
                <a:spAutoFit/>
              </a:bodyPr>
              <a:lstStyle/>
              <a:p>
                <a:pPr algn="ctr"/>
                <a:r>
                  <a:rPr lang="en-GB" sz="900" dirty="0">
                    <a:solidFill>
                      <a:schemeClr val="bg1"/>
                    </a:solidFill>
                  </a:rPr>
                  <a:t>End of Wave</a:t>
                </a:r>
              </a:p>
            </p:txBody>
          </p:sp>
          <p:sp>
            <p:nvSpPr>
              <p:cNvPr id="30" name="TextBox 29"/>
              <p:cNvSpPr txBox="1"/>
              <p:nvPr/>
            </p:nvSpPr>
            <p:spPr>
              <a:xfrm>
                <a:off x="7452321" y="5805262"/>
                <a:ext cx="1512167" cy="451756"/>
              </a:xfrm>
              <a:prstGeom prst="rect">
                <a:avLst/>
              </a:prstGeom>
              <a:solidFill>
                <a:schemeClr val="accent1"/>
              </a:solidFill>
              <a:ln w="9525">
                <a:solidFill>
                  <a:schemeClr val="bg1"/>
                </a:solidFill>
              </a:ln>
            </p:spPr>
            <p:txBody>
              <a:bodyPr wrap="square" rtlCol="0">
                <a:spAutoFit/>
              </a:bodyPr>
              <a:lstStyle/>
              <a:p>
                <a:pPr algn="ctr"/>
                <a:r>
                  <a:rPr lang="en-GB" sz="1000" dirty="0">
                    <a:solidFill>
                      <a:schemeClr val="bg1"/>
                    </a:solidFill>
                  </a:rPr>
                  <a:t>Game Over</a:t>
                </a:r>
              </a:p>
            </p:txBody>
          </p:sp>
          <p:cxnSp>
            <p:nvCxnSpPr>
              <p:cNvPr id="31" name="Straight Arrow Connector 30"/>
              <p:cNvCxnSpPr>
                <a:stCxn id="24" idx="2"/>
                <a:endCxn id="25" idx="0"/>
              </p:cNvCxnSpPr>
              <p:nvPr/>
            </p:nvCxnSpPr>
            <p:spPr>
              <a:xfrm>
                <a:off x="4447124" y="3166198"/>
                <a:ext cx="18008" cy="461130"/>
              </a:xfrm>
              <a:prstGeom prst="straightConnector1">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2"/>
                <a:endCxn id="26" idx="0"/>
              </p:cNvCxnSpPr>
              <p:nvPr/>
            </p:nvCxnSpPr>
            <p:spPr>
              <a:xfrm flipH="1">
                <a:off x="4463988" y="4079084"/>
                <a:ext cx="1144" cy="328351"/>
              </a:xfrm>
              <a:prstGeom prst="straightConnector1">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8" idx="1"/>
              </p:cNvCxnSpPr>
              <p:nvPr/>
            </p:nvCxnSpPr>
            <p:spPr>
              <a:xfrm flipV="1">
                <a:off x="5220072" y="4728149"/>
                <a:ext cx="288033" cy="35217"/>
              </a:xfrm>
              <a:prstGeom prst="straightConnector1">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2"/>
                <a:endCxn id="27" idx="0"/>
              </p:cNvCxnSpPr>
              <p:nvPr/>
            </p:nvCxnSpPr>
            <p:spPr>
              <a:xfrm>
                <a:off x="6264188" y="4947183"/>
                <a:ext cx="0" cy="210006"/>
              </a:xfrm>
              <a:prstGeom prst="straightConnector1">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2"/>
                <a:endCxn id="29" idx="0"/>
              </p:cNvCxnSpPr>
              <p:nvPr/>
            </p:nvCxnSpPr>
            <p:spPr>
              <a:xfrm>
                <a:off x="6264188" y="5595258"/>
                <a:ext cx="0" cy="231492"/>
              </a:xfrm>
              <a:prstGeom prst="straightConnector1">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7" idx="3"/>
                <a:endCxn id="30" idx="1"/>
              </p:cNvCxnSpPr>
              <p:nvPr/>
            </p:nvCxnSpPr>
            <p:spPr>
              <a:xfrm>
                <a:off x="7020271" y="5376224"/>
                <a:ext cx="432049" cy="654916"/>
              </a:xfrm>
              <a:prstGeom prst="straightConnector1">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hape 35"/>
              <p:cNvCxnSpPr>
                <a:stCxn id="29" idx="1"/>
                <a:endCxn id="27" idx="1"/>
              </p:cNvCxnSpPr>
              <p:nvPr/>
            </p:nvCxnSpPr>
            <p:spPr>
              <a:xfrm rot="10800000">
                <a:off x="5508104" y="5376228"/>
                <a:ext cx="24011" cy="655867"/>
              </a:xfrm>
              <a:prstGeom prst="bentConnector3">
                <a:avLst>
                  <a:gd name="adj1" fmla="val 1800000"/>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hape 38"/>
              <p:cNvCxnSpPr>
                <a:stCxn id="30" idx="2"/>
                <a:endCxn id="24" idx="1"/>
              </p:cNvCxnSpPr>
              <p:nvPr/>
            </p:nvCxnSpPr>
            <p:spPr>
              <a:xfrm rot="5400000" flipH="1">
                <a:off x="4294797" y="2343409"/>
                <a:ext cx="3309853" cy="4517366"/>
              </a:xfrm>
              <a:prstGeom prst="bentConnector4">
                <a:avLst>
                  <a:gd name="adj1" fmla="val -12288"/>
                  <a:gd name="adj2" fmla="val 109567"/>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hape 35"/>
              <p:cNvCxnSpPr>
                <a:stCxn id="27" idx="3"/>
                <a:endCxn id="28" idx="3"/>
              </p:cNvCxnSpPr>
              <p:nvPr/>
            </p:nvCxnSpPr>
            <p:spPr>
              <a:xfrm flipV="1">
                <a:off x="7020271" y="4728152"/>
                <a:ext cx="24011" cy="648072"/>
              </a:xfrm>
              <a:prstGeom prst="bentConnector3">
                <a:avLst>
                  <a:gd name="adj1" fmla="val 1800000"/>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a:xfrm>
              <a:off x="5796136" y="4509120"/>
              <a:ext cx="3240360" cy="234888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3"/>
            <a:endParaRPr lang="en-GB" dirty="0"/>
          </a:p>
          <a:p>
            <a:pPr lvl="4"/>
            <a:endParaRPr lang="en-GB" dirty="0"/>
          </a:p>
          <a:p>
            <a:pPr lvl="1"/>
            <a:endParaRPr lang="en-GB" dirty="0"/>
          </a:p>
          <a:p>
            <a:pPr lvl="1"/>
            <a:endParaRPr lang="en-GB" dirty="0"/>
          </a:p>
        </p:txBody>
      </p:sp>
      <p:sp>
        <p:nvSpPr>
          <p:cNvPr id="22" name="Content Placeholder 2"/>
          <p:cNvSpPr txBox="1">
            <a:spLocks/>
          </p:cNvSpPr>
          <p:nvPr/>
        </p:nvSpPr>
        <p:spPr>
          <a:xfrm>
            <a:off x="462210" y="1781200"/>
            <a:ext cx="4901877" cy="488816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400" dirty="0">
                <a:solidFill>
                  <a:schemeClr val="bg1"/>
                </a:solidFill>
              </a:rPr>
              <a:t>Modelling Tools</a:t>
            </a:r>
          </a:p>
          <a:p>
            <a:pPr marL="742950" lvl="1"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Flow chart / Activity Diagram</a:t>
            </a:r>
          </a:p>
          <a:p>
            <a:pPr marL="1200150" lvl="2" indent="-285750">
              <a:spcBef>
                <a:spcPct val="20000"/>
              </a:spcBef>
              <a:buFont typeface="Arial" pitchFamily="34" charset="0"/>
              <a:buChar char="–"/>
            </a:pPr>
            <a:r>
              <a:rPr lang="en-GB" sz="2000" dirty="0">
                <a:solidFill>
                  <a:schemeClr val="bg1"/>
                </a:solidFill>
              </a:rPr>
              <a:t>Use this to show fairly medium-level functionality within states or functions</a:t>
            </a:r>
          </a:p>
          <a:p>
            <a:pPr marL="1657350" lvl="3" indent="-285750">
              <a:spcBef>
                <a:spcPct val="20000"/>
              </a:spcBef>
              <a:buFont typeface="Arial" pitchFamily="34" charset="0"/>
              <a:buChar cha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1200150" lvl="2" indent="-285750">
              <a:spcBef>
                <a:spcPct val="20000"/>
              </a:spcBef>
              <a:buFont typeface="Arial" pitchFamily="34" charset="0"/>
              <a:buChar char="–"/>
            </a:pPr>
            <a:r>
              <a:rPr lang="en-GB" sz="2000" dirty="0">
                <a:solidFill>
                  <a:schemeClr val="bg1"/>
                </a:solidFill>
              </a:rPr>
              <a:t>Particularly useful for:</a:t>
            </a:r>
          </a:p>
          <a:p>
            <a:pPr marL="1657350" lvl="3"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Showing control flow between objects / systems</a:t>
            </a:r>
          </a:p>
          <a:p>
            <a:pPr marL="1657350" lvl="3" indent="-285750">
              <a:spcBef>
                <a:spcPct val="20000"/>
              </a:spcBef>
              <a:buFont typeface="Arial" pitchFamily="34" charset="0"/>
              <a:buChar char="–"/>
            </a:pPr>
            <a:r>
              <a:rPr lang="en-GB" sz="2000" noProof="0" dirty="0">
                <a:solidFill>
                  <a:schemeClr val="bg1"/>
                </a:solidFill>
              </a:rPr>
              <a:t>Functionality in functions / procedures without requiring the detail of pseudo code</a:t>
            </a: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1657350" lvl="3" indent="-285750">
              <a:spcBef>
                <a:spcPct val="20000"/>
              </a:spcBef>
              <a:buFont typeface="Arial" pitchFamily="34" charset="0"/>
              <a:buChar cha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p:txBody>
      </p:sp>
      <p:pic>
        <p:nvPicPr>
          <p:cNvPr id="21" name="Picture 2"/>
          <p:cNvPicPr>
            <a:picLocks noChangeAspect="1" noChangeArrowheads="1"/>
          </p:cNvPicPr>
          <p:nvPr/>
        </p:nvPicPr>
        <p:blipFill>
          <a:blip r:embed="rId2" cstate="print"/>
          <a:srcRect/>
          <a:stretch>
            <a:fillRect/>
          </a:stretch>
        </p:blipFill>
        <p:spPr bwMode="auto">
          <a:xfrm>
            <a:off x="5868144" y="2636912"/>
            <a:ext cx="2933514" cy="2448272"/>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3"/>
            <a:endParaRPr lang="en-GB" dirty="0"/>
          </a:p>
          <a:p>
            <a:pPr lvl="4"/>
            <a:endParaRPr lang="en-GB" dirty="0"/>
          </a:p>
          <a:p>
            <a:pPr lvl="1"/>
            <a:endParaRPr lang="en-GB" dirty="0"/>
          </a:p>
          <a:p>
            <a:pPr lvl="1"/>
            <a:endParaRPr lang="en-GB" dirty="0"/>
          </a:p>
        </p:txBody>
      </p:sp>
      <p:sp>
        <p:nvSpPr>
          <p:cNvPr id="22" name="Content Placeholder 2"/>
          <p:cNvSpPr txBox="1">
            <a:spLocks/>
          </p:cNvSpPr>
          <p:nvPr/>
        </p:nvSpPr>
        <p:spPr>
          <a:xfrm>
            <a:off x="462210" y="1781200"/>
            <a:ext cx="4901877" cy="488816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400" dirty="0">
                <a:solidFill>
                  <a:schemeClr val="bg1"/>
                </a:solidFill>
              </a:rPr>
              <a:t>Modelling Tools</a:t>
            </a:r>
          </a:p>
          <a:p>
            <a:pPr marL="742950" lvl="1"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Pseudo code</a:t>
            </a:r>
          </a:p>
          <a:p>
            <a:pPr marL="1200150" lvl="2" indent="-285750">
              <a:spcBef>
                <a:spcPct val="20000"/>
              </a:spcBef>
              <a:buFont typeface="Arial" pitchFamily="34" charset="0"/>
              <a:buChar char="–"/>
            </a:pPr>
            <a:r>
              <a:rPr lang="en-GB" sz="2000" dirty="0">
                <a:solidFill>
                  <a:schemeClr val="bg1"/>
                </a:solidFill>
              </a:rPr>
              <a:t>Use this to show low-level functionality within functions / classes</a:t>
            </a:r>
          </a:p>
          <a:p>
            <a:pPr marL="1657350" lvl="3" indent="-285750">
              <a:spcBef>
                <a:spcPct val="20000"/>
              </a:spcBef>
              <a:buFont typeface="Arial" pitchFamily="34" charset="0"/>
              <a:buChar cha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1200150" lvl="2" indent="-285750">
              <a:spcBef>
                <a:spcPct val="20000"/>
              </a:spcBef>
              <a:buFont typeface="Arial" pitchFamily="34" charset="0"/>
              <a:buChar char="–"/>
            </a:pPr>
            <a:r>
              <a:rPr lang="en-GB" sz="2000" dirty="0">
                <a:solidFill>
                  <a:schemeClr val="bg1"/>
                </a:solidFill>
              </a:rPr>
              <a:t>Particularly useful for:</a:t>
            </a:r>
          </a:p>
          <a:p>
            <a:pPr marL="1657350" lvl="3" indent="-285750">
              <a:spcBef>
                <a:spcPct val="20000"/>
              </a:spcBef>
              <a:buFont typeface="Arial" pitchFamily="34" charset="0"/>
              <a:buChar char="–"/>
            </a:pPr>
            <a:r>
              <a:rPr lang="en-GB" sz="2000" noProof="0" dirty="0">
                <a:solidFill>
                  <a:schemeClr val="bg1"/>
                </a:solidFill>
              </a:rPr>
              <a:t>Functionality in functions / procedures</a:t>
            </a:r>
          </a:p>
          <a:p>
            <a:pPr marL="1657350" lvl="3" indent="-285750">
              <a:spcBef>
                <a:spcPct val="20000"/>
              </a:spcBef>
              <a:buFont typeface="Arial" pitchFamily="34" charset="0"/>
              <a:buChar char="–"/>
            </a:pPr>
            <a:endParaRPr kumimoji="0" lang="en-GB" sz="2000" b="0" i="0" u="none" strike="noStrike" kern="1200" cap="none" spc="0" normalizeH="0" baseline="0" dirty="0">
              <a:ln>
                <a:noFill/>
              </a:ln>
              <a:solidFill>
                <a:schemeClr val="bg1"/>
              </a:solidFill>
              <a:effectLst/>
              <a:uLnTx/>
              <a:uFillTx/>
              <a:latin typeface="+mn-lt"/>
              <a:ea typeface="+mn-ea"/>
              <a:cs typeface="+mn-cs"/>
            </a:endParaRPr>
          </a:p>
          <a:p>
            <a:pPr marL="1200150" lvl="2" indent="-285750">
              <a:spcBef>
                <a:spcPct val="20000"/>
              </a:spcBef>
              <a:buFont typeface="Arial" pitchFamily="34" charset="0"/>
              <a:buChar char="–"/>
            </a:pPr>
            <a:r>
              <a:rPr lang="en-GB" sz="2000" noProof="0" dirty="0">
                <a:solidFill>
                  <a:schemeClr val="bg1"/>
                </a:solidFill>
              </a:rPr>
              <a:t>Watch out for:</a:t>
            </a:r>
          </a:p>
          <a:p>
            <a:pPr marL="1657350" lvl="3" indent="-285750">
              <a:spcBef>
                <a:spcPct val="20000"/>
              </a:spcBef>
              <a:buFont typeface="Arial" pitchFamily="34" charset="0"/>
              <a:buChar char="–"/>
            </a:pPr>
            <a:r>
              <a:rPr kumimoji="0" lang="en-GB" sz="2000" b="0" i="0" u="none" strike="noStrike" kern="1200" cap="none" spc="0" normalizeH="0" baseline="0" dirty="0">
                <a:ln>
                  <a:noFill/>
                </a:ln>
                <a:solidFill>
                  <a:schemeClr val="bg1"/>
                </a:solidFill>
                <a:effectLst/>
                <a:uLnTx/>
                <a:uFillTx/>
                <a:latin typeface="+mn-lt"/>
                <a:ea typeface="+mn-ea"/>
                <a:cs typeface="+mn-cs"/>
              </a:rPr>
              <a:t>Detail</a:t>
            </a:r>
          </a:p>
          <a:p>
            <a:pPr marL="1657350" lvl="3" indent="-285750">
              <a:spcBef>
                <a:spcPct val="20000"/>
              </a:spcBef>
              <a:buFont typeface="Arial" pitchFamily="34" charset="0"/>
              <a:buChar char="–"/>
            </a:pPr>
            <a:r>
              <a:rPr lang="en-GB" sz="2000" noProof="0" dirty="0">
                <a:solidFill>
                  <a:schemeClr val="bg1"/>
                </a:solidFill>
              </a:rPr>
              <a:t>Legibility of text / colour combinations</a:t>
            </a:r>
          </a:p>
          <a:p>
            <a:pPr marL="1657350" lvl="3" indent="-285750">
              <a:spcBef>
                <a:spcPct val="20000"/>
              </a:spcBef>
              <a:buFont typeface="Arial" pitchFamily="34" charset="0"/>
              <a:buChar char="–"/>
            </a:pPr>
            <a:r>
              <a:rPr kumimoji="0" lang="en-GB" sz="2000" b="0" i="0" u="none" strike="noStrike" kern="1200" cap="none" spc="0" normalizeH="0" baseline="0" dirty="0">
                <a:ln>
                  <a:noFill/>
                </a:ln>
                <a:solidFill>
                  <a:schemeClr val="bg1"/>
                </a:solidFill>
                <a:effectLst/>
                <a:uLnTx/>
                <a:uFillTx/>
                <a:latin typeface="+mn-lt"/>
                <a:ea typeface="+mn-ea"/>
                <a:cs typeface="+mn-cs"/>
              </a:rPr>
              <a:t>Visual Studio </a:t>
            </a:r>
            <a:r>
              <a:rPr kumimoji="0" lang="en-GB" sz="2000" b="0" i="0" u="none" strike="noStrike" kern="1200" cap="none" spc="0" normalizeH="0" baseline="0">
                <a:ln>
                  <a:noFill/>
                </a:ln>
                <a:solidFill>
                  <a:schemeClr val="bg1"/>
                </a:solidFill>
                <a:effectLst/>
                <a:uLnTx/>
                <a:uFillTx/>
                <a:latin typeface="+mn-lt"/>
                <a:ea typeface="+mn-ea"/>
                <a:cs typeface="+mn-cs"/>
              </a:rPr>
              <a:t>error</a:t>
            </a:r>
            <a:r>
              <a:rPr kumimoji="0" lang="en-GB" sz="2000" b="0" i="0" u="none" strike="noStrike" kern="1200" cap="none" spc="0" normalizeH="0">
                <a:ln>
                  <a:noFill/>
                </a:ln>
                <a:solidFill>
                  <a:schemeClr val="bg1"/>
                </a:solidFill>
                <a:effectLst/>
                <a:uLnTx/>
                <a:uFillTx/>
                <a:latin typeface="+mn-lt"/>
                <a:ea typeface="+mn-ea"/>
                <a:cs typeface="+mn-cs"/>
              </a:rPr>
              <a:t> marking ;)</a:t>
            </a: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21" name="Rectangle 20"/>
          <p:cNvSpPr/>
          <p:nvPr/>
        </p:nvSpPr>
        <p:spPr>
          <a:xfrm>
            <a:off x="5292080" y="3005658"/>
            <a:ext cx="3528392" cy="3231654"/>
          </a:xfrm>
          <a:prstGeom prst="rect">
            <a:avLst/>
          </a:prstGeom>
          <a:solidFill>
            <a:schemeClr val="bg1"/>
          </a:solidFill>
          <a:ln w="12700">
            <a:solidFill>
              <a:schemeClr val="bg1"/>
            </a:solidFill>
          </a:ln>
        </p:spPr>
        <p:txBody>
          <a:bodyPr wrap="square">
            <a:spAutoFit/>
          </a:bodyPr>
          <a:lstStyle/>
          <a:p>
            <a:r>
              <a:rPr lang="en-GB" sz="1200" b="1" dirty="0" err="1">
                <a:latin typeface="Courier New" pitchFamily="49" charset="0"/>
                <a:cs typeface="Courier New" pitchFamily="49" charset="0"/>
              </a:rPr>
              <a:t>generateValidNotes</a:t>
            </a:r>
            <a:r>
              <a:rPr lang="en-GB" sz="1200" b="1" dirty="0">
                <a:latin typeface="Courier New" pitchFamily="49" charset="0"/>
                <a:cs typeface="Courier New" pitchFamily="49" charset="0"/>
              </a:rPr>
              <a:t>(mode, key)</a:t>
            </a:r>
          </a:p>
          <a:p>
            <a:r>
              <a:rPr lang="en-GB" sz="1200" b="1" dirty="0">
                <a:latin typeface="Courier New" pitchFamily="49" charset="0"/>
                <a:cs typeface="Courier New" pitchFamily="49" charset="0"/>
              </a:rPr>
              <a:t>{</a:t>
            </a:r>
          </a:p>
          <a:p>
            <a:r>
              <a:rPr lang="en-GB" sz="1200" b="1" dirty="0">
                <a:latin typeface="Courier New" pitchFamily="49" charset="0"/>
                <a:cs typeface="Courier New" pitchFamily="49" charset="0"/>
              </a:rPr>
              <a:t>   </a:t>
            </a:r>
            <a:r>
              <a:rPr lang="en-GB" sz="1200" b="1" dirty="0" err="1">
                <a:latin typeface="Courier New" pitchFamily="49" charset="0"/>
                <a:cs typeface="Courier New" pitchFamily="49" charset="0"/>
              </a:rPr>
              <a:t>var</a:t>
            </a:r>
            <a:r>
              <a:rPr lang="en-GB" sz="1200" b="1" dirty="0">
                <a:latin typeface="Courier New" pitchFamily="49" charset="0"/>
                <a:cs typeface="Courier New" pitchFamily="49" charset="0"/>
              </a:rPr>
              <a:t> </a:t>
            </a:r>
            <a:r>
              <a:rPr lang="en-GB" sz="1200" b="1" dirty="0" err="1">
                <a:latin typeface="Courier New" pitchFamily="49" charset="0"/>
                <a:cs typeface="Courier New" pitchFamily="49" charset="0"/>
              </a:rPr>
              <a:t>valid_notes</a:t>
            </a:r>
            <a:r>
              <a:rPr lang="en-GB" sz="1200" b="1" dirty="0">
                <a:latin typeface="Courier New" pitchFamily="49" charset="0"/>
                <a:cs typeface="Courier New" pitchFamily="49" charset="0"/>
              </a:rPr>
              <a:t> = [];</a:t>
            </a:r>
          </a:p>
          <a:p>
            <a:endParaRPr lang="en-GB" sz="1200" b="1" dirty="0">
              <a:latin typeface="Courier New" pitchFamily="49" charset="0"/>
              <a:cs typeface="Courier New" pitchFamily="49" charset="0"/>
            </a:endParaRPr>
          </a:p>
          <a:p>
            <a:r>
              <a:rPr lang="en-GB" sz="1200" b="1" dirty="0">
                <a:latin typeface="Courier New" pitchFamily="49" charset="0"/>
                <a:cs typeface="Courier New" pitchFamily="49" charset="0"/>
              </a:rPr>
              <a:t>   </a:t>
            </a:r>
            <a:r>
              <a:rPr lang="en-GB" sz="1200" b="1" dirty="0" err="1">
                <a:latin typeface="Courier New" pitchFamily="49" charset="0"/>
                <a:cs typeface="Courier New" pitchFamily="49" charset="0"/>
              </a:rPr>
              <a:t>var</a:t>
            </a:r>
            <a:r>
              <a:rPr lang="en-GB" sz="1200" b="1" dirty="0">
                <a:latin typeface="Courier New" pitchFamily="49" charset="0"/>
                <a:cs typeface="Courier New" pitchFamily="49" charset="0"/>
              </a:rPr>
              <a:t> </a:t>
            </a:r>
            <a:r>
              <a:rPr lang="en-GB" sz="1200" b="1" dirty="0" err="1">
                <a:latin typeface="Courier New" pitchFamily="49" charset="0"/>
                <a:cs typeface="Courier New" pitchFamily="49" charset="0"/>
              </a:rPr>
              <a:t>current_note</a:t>
            </a:r>
            <a:r>
              <a:rPr lang="en-GB" sz="1200" b="1" dirty="0">
                <a:latin typeface="Courier New" pitchFamily="49" charset="0"/>
                <a:cs typeface="Courier New" pitchFamily="49" charset="0"/>
              </a:rPr>
              <a:t> = key;</a:t>
            </a:r>
          </a:p>
          <a:p>
            <a:endParaRPr lang="en-GB" sz="1200" b="1" dirty="0">
              <a:latin typeface="Courier New" pitchFamily="49" charset="0"/>
              <a:cs typeface="Courier New" pitchFamily="49" charset="0"/>
            </a:endParaRPr>
          </a:p>
          <a:p>
            <a:r>
              <a:rPr lang="en-GB" sz="1200" b="1" dirty="0">
                <a:latin typeface="Courier New" pitchFamily="49" charset="0"/>
                <a:cs typeface="Courier New" pitchFamily="49" charset="0"/>
              </a:rPr>
              <a:t>   valid_notes.add(</a:t>
            </a:r>
            <a:r>
              <a:rPr lang="en-GB" sz="1200" b="1" dirty="0" err="1">
                <a:latin typeface="Courier New" pitchFamily="49" charset="0"/>
                <a:cs typeface="Courier New" pitchFamily="49" charset="0"/>
              </a:rPr>
              <a:t>current_note</a:t>
            </a:r>
            <a:r>
              <a:rPr lang="en-GB" sz="1200" b="1" dirty="0">
                <a:latin typeface="Courier New" pitchFamily="49" charset="0"/>
                <a:cs typeface="Courier New" pitchFamily="49" charset="0"/>
              </a:rPr>
              <a:t> );</a:t>
            </a:r>
          </a:p>
          <a:p>
            <a:endParaRPr lang="en-GB" sz="1200" b="1" dirty="0">
              <a:latin typeface="Courier New" pitchFamily="49" charset="0"/>
              <a:cs typeface="Courier New" pitchFamily="49" charset="0"/>
            </a:endParaRPr>
          </a:p>
          <a:p>
            <a:r>
              <a:rPr lang="en-GB" sz="1200" b="1" dirty="0">
                <a:latin typeface="Courier New" pitchFamily="49" charset="0"/>
                <a:cs typeface="Courier New" pitchFamily="49" charset="0"/>
              </a:rPr>
              <a:t>   </a:t>
            </a:r>
            <a:r>
              <a:rPr lang="en-GB" sz="1200" b="1" dirty="0" err="1">
                <a:latin typeface="Courier New" pitchFamily="49" charset="0"/>
                <a:cs typeface="Courier New" pitchFamily="49" charset="0"/>
              </a:rPr>
              <a:t>foreach</a:t>
            </a:r>
            <a:r>
              <a:rPr lang="en-GB" sz="1200" b="1" dirty="0">
                <a:latin typeface="Courier New" pitchFamily="49" charset="0"/>
                <a:cs typeface="Courier New" pitchFamily="49" charset="0"/>
              </a:rPr>
              <a:t>(</a:t>
            </a:r>
            <a:r>
              <a:rPr lang="en-GB" sz="1200" b="1" dirty="0" err="1">
                <a:latin typeface="Courier New" pitchFamily="49" charset="0"/>
                <a:cs typeface="Courier New" pitchFamily="49" charset="0"/>
              </a:rPr>
              <a:t>var</a:t>
            </a:r>
            <a:r>
              <a:rPr lang="en-GB" sz="1200" b="1" dirty="0">
                <a:latin typeface="Courier New" pitchFamily="49" charset="0"/>
                <a:cs typeface="Courier New" pitchFamily="49" charset="0"/>
              </a:rPr>
              <a:t> step in mode)</a:t>
            </a:r>
          </a:p>
          <a:p>
            <a:r>
              <a:rPr lang="en-GB" sz="1200" b="1" dirty="0">
                <a:latin typeface="Courier New" pitchFamily="49" charset="0"/>
                <a:cs typeface="Courier New" pitchFamily="49" charset="0"/>
              </a:rPr>
              <a:t>   {</a:t>
            </a:r>
          </a:p>
          <a:p>
            <a:r>
              <a:rPr lang="en-GB" sz="1200" b="1" dirty="0">
                <a:latin typeface="Courier New" pitchFamily="49" charset="0"/>
                <a:cs typeface="Courier New" pitchFamily="49" charset="0"/>
              </a:rPr>
              <a:t>      </a:t>
            </a:r>
            <a:r>
              <a:rPr lang="en-GB" sz="1200" b="1" dirty="0" err="1">
                <a:latin typeface="Courier New" pitchFamily="49" charset="0"/>
                <a:cs typeface="Courier New" pitchFamily="49" charset="0"/>
              </a:rPr>
              <a:t>current_note</a:t>
            </a:r>
            <a:r>
              <a:rPr lang="en-GB" sz="1200" b="1" dirty="0">
                <a:latin typeface="Courier New" pitchFamily="49" charset="0"/>
                <a:cs typeface="Courier New" pitchFamily="49" charset="0"/>
              </a:rPr>
              <a:t> += step;</a:t>
            </a:r>
          </a:p>
          <a:p>
            <a:endParaRPr lang="en-GB" sz="1200" b="1" dirty="0">
              <a:latin typeface="Courier New" pitchFamily="49" charset="0"/>
              <a:cs typeface="Courier New" pitchFamily="49" charset="0"/>
            </a:endParaRPr>
          </a:p>
          <a:p>
            <a:r>
              <a:rPr lang="en-GB" sz="1200" b="1" dirty="0">
                <a:latin typeface="Courier New" pitchFamily="49" charset="0"/>
                <a:cs typeface="Courier New" pitchFamily="49" charset="0"/>
              </a:rPr>
              <a:t>      valid_notes.add(</a:t>
            </a:r>
            <a:r>
              <a:rPr lang="en-GB" sz="1200" b="1" dirty="0" err="1">
                <a:latin typeface="Courier New" pitchFamily="49" charset="0"/>
                <a:cs typeface="Courier New" pitchFamily="49" charset="0"/>
              </a:rPr>
              <a:t>current_note</a:t>
            </a:r>
            <a:r>
              <a:rPr lang="en-GB" sz="1200" b="1" dirty="0">
                <a:latin typeface="Courier New" pitchFamily="49" charset="0"/>
                <a:cs typeface="Courier New" pitchFamily="49" charset="0"/>
              </a:rPr>
              <a:t>);</a:t>
            </a:r>
          </a:p>
          <a:p>
            <a:r>
              <a:rPr lang="en-GB" sz="1200" b="1" dirty="0">
                <a:latin typeface="Courier New" pitchFamily="49" charset="0"/>
                <a:cs typeface="Courier New" pitchFamily="49" charset="0"/>
              </a:rPr>
              <a:t>   }</a:t>
            </a:r>
          </a:p>
          <a:p>
            <a:endParaRPr lang="en-GB" sz="1200" b="1" dirty="0">
              <a:latin typeface="Courier New" pitchFamily="49" charset="0"/>
              <a:cs typeface="Courier New" pitchFamily="49" charset="0"/>
            </a:endParaRPr>
          </a:p>
          <a:p>
            <a:r>
              <a:rPr lang="en-GB" sz="1200" b="1" dirty="0">
                <a:latin typeface="Courier New" pitchFamily="49" charset="0"/>
                <a:cs typeface="Courier New" pitchFamily="49" charset="0"/>
              </a:rPr>
              <a:t>   return </a:t>
            </a:r>
            <a:r>
              <a:rPr lang="en-GB" sz="1200" b="1" dirty="0" err="1">
                <a:latin typeface="Courier New" pitchFamily="49" charset="0"/>
                <a:cs typeface="Courier New" pitchFamily="49" charset="0"/>
              </a:rPr>
              <a:t>valid_notes</a:t>
            </a:r>
            <a:r>
              <a:rPr lang="en-GB" sz="1200" b="1" dirty="0">
                <a:latin typeface="Courier New" pitchFamily="49" charset="0"/>
                <a:cs typeface="Courier New" pitchFamily="49" charset="0"/>
              </a:rPr>
              <a:t>;</a:t>
            </a:r>
          </a:p>
          <a:p>
            <a:r>
              <a:rPr lang="en-GB" sz="1200" b="1" dirty="0">
                <a:latin typeface="Courier New" pitchFamily="49" charset="0"/>
                <a:cs typeface="Courier New"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3"/>
            <a:endParaRPr lang="en-GB" dirty="0"/>
          </a:p>
          <a:p>
            <a:pPr lvl="4"/>
            <a:endParaRPr lang="en-GB" dirty="0"/>
          </a:p>
          <a:p>
            <a:pPr lvl="1"/>
            <a:endParaRPr lang="en-GB" dirty="0"/>
          </a:p>
          <a:p>
            <a:pPr lvl="1"/>
            <a:endParaRPr lang="en-GB" dirty="0"/>
          </a:p>
        </p:txBody>
      </p:sp>
      <p:sp>
        <p:nvSpPr>
          <p:cNvPr id="22" name="Content Placeholder 2"/>
          <p:cNvSpPr txBox="1">
            <a:spLocks/>
          </p:cNvSpPr>
          <p:nvPr/>
        </p:nvSpPr>
        <p:spPr>
          <a:xfrm>
            <a:off x="462210" y="1781200"/>
            <a:ext cx="4901877" cy="488816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400" dirty="0">
                <a:solidFill>
                  <a:schemeClr val="bg1"/>
                </a:solidFill>
              </a:rPr>
              <a:t>Modelling Tools</a:t>
            </a:r>
          </a:p>
          <a:p>
            <a:pPr marL="742950" lvl="1"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Screen caps</a:t>
            </a:r>
          </a:p>
          <a:p>
            <a:pPr marL="1200150" lvl="2" indent="-285750">
              <a:spcBef>
                <a:spcPct val="20000"/>
              </a:spcBef>
              <a:buFont typeface="Arial" pitchFamily="34" charset="0"/>
              <a:buChar char="–"/>
            </a:pPr>
            <a:r>
              <a:rPr lang="en-GB" sz="2000" dirty="0">
                <a:solidFill>
                  <a:schemeClr val="bg1"/>
                </a:solidFill>
              </a:rPr>
              <a:t>Use this to show the visual output of your game / application</a:t>
            </a:r>
          </a:p>
          <a:p>
            <a:pPr marL="1200150" lvl="2" indent="-285750">
              <a:spcBef>
                <a:spcPct val="20000"/>
              </a:spcBef>
              <a:buFont typeface="Arial" pitchFamily="34" charset="0"/>
              <a:buChar cha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1200150" lvl="2" indent="-285750">
              <a:spcBef>
                <a:spcPct val="20000"/>
              </a:spcBef>
              <a:buFont typeface="Arial" pitchFamily="34" charset="0"/>
              <a:buChar char="–"/>
            </a:pPr>
            <a:r>
              <a:rPr lang="en-GB" sz="2000" dirty="0">
                <a:solidFill>
                  <a:schemeClr val="bg1"/>
                </a:solidFill>
              </a:rPr>
              <a:t>Particularly useful:</a:t>
            </a:r>
          </a:p>
          <a:p>
            <a:pPr marL="1657350" lvl="3" indent="-285750">
              <a:spcBef>
                <a:spcPct val="20000"/>
              </a:spcBef>
              <a:buFont typeface="Arial" pitchFamily="34" charset="0"/>
              <a:buChar char="–"/>
            </a:pPr>
            <a:r>
              <a:rPr lang="en-GB" sz="2000" dirty="0">
                <a:solidFill>
                  <a:schemeClr val="bg1"/>
                </a:solidFill>
              </a:rPr>
              <a:t>It would take a lot of words to describe something visual</a:t>
            </a:r>
          </a:p>
          <a:p>
            <a:pPr marL="1657350" lvl="3" indent="-285750">
              <a:spcBef>
                <a:spcPct val="20000"/>
              </a:spcBef>
              <a:buFont typeface="Arial" pitchFamily="34" charset="0"/>
              <a:buChar char="–"/>
            </a:pPr>
            <a:r>
              <a:rPr lang="en-GB" sz="2000" dirty="0">
                <a:solidFill>
                  <a:schemeClr val="bg1"/>
                </a:solidFill>
              </a:rPr>
              <a:t>Show what your application looks like</a:t>
            </a:r>
          </a:p>
          <a:p>
            <a:pPr marL="1657350" lvl="3" indent="-285750">
              <a:spcBef>
                <a:spcPct val="20000"/>
              </a:spcBef>
              <a:buFont typeface="Arial" pitchFamily="34" charset="0"/>
              <a:buChar char="–"/>
            </a:pPr>
            <a:endParaRPr lang="en-GB" sz="2000" dirty="0">
              <a:solidFill>
                <a:schemeClr val="bg1"/>
              </a:solidFill>
            </a:endParaRPr>
          </a:p>
          <a:p>
            <a:pPr marL="1200150" lvl="2" indent="-285750">
              <a:spcBef>
                <a:spcPct val="20000"/>
              </a:spcBef>
              <a:buFont typeface="Arial" pitchFamily="34" charset="0"/>
              <a:buChar char="–"/>
            </a:pPr>
            <a:r>
              <a:rPr lang="en-GB" sz="2000" dirty="0">
                <a:solidFill>
                  <a:schemeClr val="bg1"/>
                </a:solidFill>
              </a:rPr>
              <a:t>Watch out for:</a:t>
            </a:r>
          </a:p>
          <a:p>
            <a:pPr marL="1657350" lvl="3" indent="-285750">
              <a:spcBef>
                <a:spcPct val="20000"/>
              </a:spcBef>
              <a:buFont typeface="Arial" pitchFamily="34" charset="0"/>
              <a:buChar char="–"/>
            </a:pPr>
            <a:r>
              <a:rPr lang="en-GB" sz="2000" dirty="0">
                <a:solidFill>
                  <a:schemeClr val="bg1"/>
                </a:solidFill>
              </a:rPr>
              <a:t>Loss of detail when shrunk to fit on poster</a:t>
            </a:r>
          </a:p>
          <a:p>
            <a:pPr marL="1657350" lvl="3"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Darkness in printing</a:t>
            </a:r>
            <a:r>
              <a:rPr kumimoji="0" lang="en-GB" sz="2000" b="0" i="0" u="none" strike="noStrike" kern="1200" cap="none" spc="0" normalizeH="0" noProof="0" dirty="0">
                <a:ln>
                  <a:noFill/>
                </a:ln>
                <a:solidFill>
                  <a:schemeClr val="bg1"/>
                </a:solidFill>
                <a:effectLst/>
                <a:uLnTx/>
                <a:uFillTx/>
                <a:latin typeface="+mn-lt"/>
                <a:ea typeface="+mn-ea"/>
                <a:cs typeface="+mn-cs"/>
              </a:rPr>
              <a:t> process</a:t>
            </a: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p:txBody>
      </p:sp>
      <p:pic>
        <p:nvPicPr>
          <p:cNvPr id="21" name="Picture 3"/>
          <p:cNvPicPr>
            <a:picLocks noChangeAspect="1" noChangeArrowheads="1"/>
          </p:cNvPicPr>
          <p:nvPr/>
        </p:nvPicPr>
        <p:blipFill>
          <a:blip r:embed="rId2" cstate="print"/>
          <a:srcRect/>
          <a:stretch>
            <a:fillRect/>
          </a:stretch>
        </p:blipFill>
        <p:spPr bwMode="auto">
          <a:xfrm>
            <a:off x="5796136" y="2492896"/>
            <a:ext cx="2877319" cy="1800200"/>
          </a:xfrm>
          <a:prstGeom prst="rect">
            <a:avLst/>
          </a:prstGeom>
          <a:noFill/>
          <a:ln w="9525">
            <a:noFill/>
            <a:miter lim="800000"/>
            <a:headEnd/>
            <a:tailEnd/>
          </a:ln>
          <a:effectLst/>
        </p:spPr>
      </p:pic>
      <p:pic>
        <p:nvPicPr>
          <p:cNvPr id="23" name="Picture 2"/>
          <p:cNvPicPr>
            <a:picLocks noChangeAspect="1" noChangeArrowheads="1"/>
          </p:cNvPicPr>
          <p:nvPr/>
        </p:nvPicPr>
        <p:blipFill>
          <a:blip r:embed="rId3" cstate="print"/>
          <a:srcRect/>
          <a:stretch>
            <a:fillRect/>
          </a:stretch>
        </p:blipFill>
        <p:spPr bwMode="auto">
          <a:xfrm>
            <a:off x="5796136" y="4581128"/>
            <a:ext cx="2880320" cy="172819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Tends to be a bit of a challenge for students</a:t>
            </a:r>
          </a:p>
          <a:p>
            <a:pPr lvl="2"/>
            <a:r>
              <a:rPr lang="en-GB" dirty="0"/>
              <a:t>Across all 3 years of the degree programme</a:t>
            </a:r>
          </a:p>
          <a:p>
            <a:pPr lvl="2"/>
            <a:endParaRPr lang="en-GB" dirty="0"/>
          </a:p>
          <a:p>
            <a:pPr lvl="2"/>
            <a:r>
              <a:rPr lang="en-GB" dirty="0"/>
              <a:t>Have a look at previous student feedback to see ‘issues’</a:t>
            </a:r>
          </a:p>
          <a:p>
            <a:pPr lvl="3"/>
            <a:r>
              <a:rPr lang="en-GB" i="1" dirty="0"/>
              <a:t>contains a flowchart describing behaviour and a hard to read blueprint screenshot</a:t>
            </a:r>
          </a:p>
          <a:p>
            <a:pPr lvl="3"/>
            <a:r>
              <a:rPr lang="en-GB" i="1" dirty="0"/>
              <a:t>It features several blueprints but would benefit from some UML flowcharts / state diagrams to describe the implemented behaviours</a:t>
            </a:r>
          </a:p>
          <a:p>
            <a:pPr lvl="3"/>
            <a:r>
              <a:rPr lang="en-GB" i="1" dirty="0"/>
              <a:t>consists largely of hard to read blueprints with little explanation</a:t>
            </a:r>
          </a:p>
          <a:p>
            <a:pPr lvl="3"/>
            <a:r>
              <a:rPr lang="en-GB" i="1" dirty="0"/>
              <a:t>contained little detail and some hard to read screenshots of code</a:t>
            </a:r>
          </a:p>
          <a:p>
            <a:pPr lvl="3"/>
            <a:r>
              <a:rPr lang="en-GB" i="1" dirty="0"/>
              <a:t>almost completely devoid of any technical information</a:t>
            </a:r>
          </a:p>
          <a:p>
            <a:pPr lvl="3"/>
            <a:r>
              <a:rPr lang="en-GB" i="1" dirty="0"/>
              <a:t>It was difficult to see what the poster was trying to explain</a:t>
            </a:r>
          </a:p>
          <a:p>
            <a:pPr lvl="2"/>
            <a:endParaRPr lang="en-GB" dirty="0"/>
          </a:p>
          <a:p>
            <a:pPr lvl="1"/>
            <a:endParaRPr lang="en-GB" dirty="0"/>
          </a:p>
          <a:p>
            <a:pPr lvl="1"/>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3"/>
            <a:endParaRPr lang="en-GB" dirty="0"/>
          </a:p>
          <a:p>
            <a:pPr lvl="4"/>
            <a:endParaRPr lang="en-GB" dirty="0"/>
          </a:p>
          <a:p>
            <a:pPr lvl="1"/>
            <a:endParaRPr lang="en-GB" dirty="0"/>
          </a:p>
          <a:p>
            <a:pPr lvl="1"/>
            <a:endParaRPr lang="en-GB" dirty="0"/>
          </a:p>
        </p:txBody>
      </p:sp>
      <p:grpSp>
        <p:nvGrpSpPr>
          <p:cNvPr id="2" name="Group 20"/>
          <p:cNvGrpSpPr>
            <a:grpSpLocks noChangeAspect="1"/>
          </p:cNvGrpSpPr>
          <p:nvPr/>
        </p:nvGrpSpPr>
        <p:grpSpPr>
          <a:xfrm>
            <a:off x="5515725" y="1773416"/>
            <a:ext cx="3376755" cy="4823936"/>
            <a:chOff x="1187624" y="2636912"/>
            <a:chExt cx="3888432" cy="2736304"/>
          </a:xfrm>
        </p:grpSpPr>
        <p:sp>
          <p:nvSpPr>
            <p:cNvPr id="20" name="Rectangle 19"/>
            <p:cNvSpPr/>
            <p:nvPr/>
          </p:nvSpPr>
          <p:spPr>
            <a:xfrm>
              <a:off x="1187624" y="2636912"/>
              <a:ext cx="3888432"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oogle Shape;54;p13"/>
            <p:cNvGrpSpPr>
              <a:grpSpLocks noChangeAspect="1"/>
            </p:cNvGrpSpPr>
            <p:nvPr/>
          </p:nvGrpSpPr>
          <p:grpSpPr>
            <a:xfrm>
              <a:off x="1259632" y="2708920"/>
              <a:ext cx="3723975" cy="2582400"/>
              <a:chOff x="66750" y="157025"/>
              <a:chExt cx="7447950" cy="10329600"/>
            </a:xfrm>
          </p:grpSpPr>
          <p:sp>
            <p:nvSpPr>
              <p:cNvPr id="6" name="Google Shape;55;p13"/>
              <p:cNvSpPr/>
              <p:nvPr/>
            </p:nvSpPr>
            <p:spPr>
              <a:xfrm>
                <a:off x="66750" y="159725"/>
                <a:ext cx="5493900" cy="1033200"/>
              </a:xfrm>
              <a:prstGeom prst="roundRect">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TITLE</a:t>
                </a:r>
                <a:endParaRPr sz="1200" b="1">
                  <a:latin typeface="Calibri"/>
                  <a:ea typeface="Calibri"/>
                  <a:cs typeface="Calibri"/>
                  <a:sym typeface="Calibri"/>
                </a:endParaRPr>
              </a:p>
            </p:txBody>
          </p:sp>
          <p:sp>
            <p:nvSpPr>
              <p:cNvPr id="7" name="Google Shape;56;p13"/>
              <p:cNvSpPr/>
              <p:nvPr/>
            </p:nvSpPr>
            <p:spPr>
              <a:xfrm>
                <a:off x="76200" y="1376225"/>
                <a:ext cx="3649500" cy="10332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IS THE PROBLEM</a:t>
                </a:r>
                <a:endParaRPr sz="1200" b="1">
                  <a:latin typeface="Calibri"/>
                  <a:ea typeface="Calibri"/>
                  <a:cs typeface="Calibri"/>
                  <a:sym typeface="Calibri"/>
                </a:endParaRPr>
              </a:p>
            </p:txBody>
          </p:sp>
          <p:sp>
            <p:nvSpPr>
              <p:cNvPr id="8" name="Google Shape;57;p13"/>
              <p:cNvSpPr/>
              <p:nvPr/>
            </p:nvSpPr>
            <p:spPr>
              <a:xfrm>
                <a:off x="3789000" y="1376225"/>
                <a:ext cx="3649500" cy="10332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WHY IS IT AN ISSUE</a:t>
                </a:r>
                <a:endParaRPr sz="1200" b="1">
                  <a:latin typeface="Calibri"/>
                  <a:ea typeface="Calibri"/>
                  <a:cs typeface="Calibri"/>
                  <a:sym typeface="Calibri"/>
                </a:endParaRPr>
              </a:p>
            </p:txBody>
          </p:sp>
          <p:sp>
            <p:nvSpPr>
              <p:cNvPr id="9" name="Google Shape;58;p13"/>
              <p:cNvSpPr/>
              <p:nvPr/>
            </p:nvSpPr>
            <p:spPr>
              <a:xfrm>
                <a:off x="76200" y="2519225"/>
                <a:ext cx="3649500" cy="66924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IS THE SOLUTION</a:t>
                </a:r>
                <a:endParaRPr sz="1200" b="1">
                  <a:latin typeface="Calibri"/>
                  <a:ea typeface="Calibri"/>
                  <a:cs typeface="Calibri"/>
                  <a:sym typeface="Calibri"/>
                </a:endParaRPr>
              </a:p>
            </p:txBody>
          </p:sp>
          <p:sp>
            <p:nvSpPr>
              <p:cNvPr id="10" name="Google Shape;59;p13"/>
              <p:cNvSpPr/>
              <p:nvPr/>
            </p:nvSpPr>
            <p:spPr>
              <a:xfrm>
                <a:off x="76200" y="9453425"/>
                <a:ext cx="3649500" cy="1033200"/>
              </a:xfrm>
              <a:prstGeom prst="roundRect">
                <a:avLst>
                  <a:gd name="adj" fmla="val 16667"/>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WHAT WORKED WELL</a:t>
                </a:r>
                <a:endParaRPr sz="1200" b="1">
                  <a:latin typeface="Calibri"/>
                  <a:ea typeface="Calibri"/>
                  <a:cs typeface="Calibri"/>
                  <a:sym typeface="Calibri"/>
                </a:endParaRPr>
              </a:p>
            </p:txBody>
          </p:sp>
          <p:sp>
            <p:nvSpPr>
              <p:cNvPr id="11" name="Google Shape;60;p13"/>
              <p:cNvSpPr/>
              <p:nvPr/>
            </p:nvSpPr>
            <p:spPr>
              <a:xfrm>
                <a:off x="3865200" y="9453425"/>
                <a:ext cx="3649500" cy="1033200"/>
              </a:xfrm>
              <a:prstGeom prst="roundRect">
                <a:avLst>
                  <a:gd name="adj" fmla="val 16667"/>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latin typeface="Calibri"/>
                    <a:ea typeface="Calibri"/>
                    <a:cs typeface="Calibri"/>
                    <a:sym typeface="Calibri"/>
                  </a:rPr>
                  <a:t>WHAT IS THE SCOPE FOR IMPROVEMENT(S)</a:t>
                </a:r>
                <a:endParaRPr sz="1100" b="1" dirty="0">
                  <a:latin typeface="Calibri"/>
                  <a:ea typeface="Calibri"/>
                  <a:cs typeface="Calibri"/>
                  <a:sym typeface="Calibri"/>
                </a:endParaRPr>
              </a:p>
            </p:txBody>
          </p:sp>
          <p:sp>
            <p:nvSpPr>
              <p:cNvPr id="12" name="Google Shape;61;p13"/>
              <p:cNvSpPr/>
              <p:nvPr/>
            </p:nvSpPr>
            <p:spPr>
              <a:xfrm>
                <a:off x="3789000" y="2519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USE-CASES</a:t>
                </a:r>
                <a:endParaRPr sz="1200" b="1">
                  <a:latin typeface="Calibri"/>
                  <a:ea typeface="Calibri"/>
                  <a:cs typeface="Calibri"/>
                  <a:sym typeface="Calibri"/>
                </a:endParaRPr>
              </a:p>
            </p:txBody>
          </p:sp>
          <p:sp>
            <p:nvSpPr>
              <p:cNvPr id="13" name="Google Shape;62;p13"/>
              <p:cNvSpPr/>
              <p:nvPr/>
            </p:nvSpPr>
            <p:spPr>
              <a:xfrm>
                <a:off x="3789000" y="3662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CLASS HIERARCHY</a:t>
                </a:r>
                <a:endParaRPr sz="1200" b="1">
                  <a:latin typeface="Calibri"/>
                  <a:ea typeface="Calibri"/>
                  <a:cs typeface="Calibri"/>
                  <a:sym typeface="Calibri"/>
                </a:endParaRPr>
              </a:p>
            </p:txBody>
          </p:sp>
          <p:sp>
            <p:nvSpPr>
              <p:cNvPr id="14" name="Google Shape;63;p13"/>
              <p:cNvSpPr/>
              <p:nvPr/>
            </p:nvSpPr>
            <p:spPr>
              <a:xfrm>
                <a:off x="3789000" y="4805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STATE MACHINE</a:t>
                </a:r>
                <a:endParaRPr sz="1200" b="1">
                  <a:latin typeface="Calibri"/>
                  <a:ea typeface="Calibri"/>
                  <a:cs typeface="Calibri"/>
                  <a:sym typeface="Calibri"/>
                </a:endParaRPr>
              </a:p>
            </p:txBody>
          </p:sp>
          <p:sp>
            <p:nvSpPr>
              <p:cNvPr id="15" name="Google Shape;64;p13"/>
              <p:cNvSpPr/>
              <p:nvPr/>
            </p:nvSpPr>
            <p:spPr>
              <a:xfrm>
                <a:off x="3789000" y="5948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FLOW CHART</a:t>
                </a:r>
                <a:endParaRPr sz="1200" b="1">
                  <a:latin typeface="Calibri"/>
                  <a:ea typeface="Calibri"/>
                  <a:cs typeface="Calibri"/>
                  <a:sym typeface="Calibri"/>
                </a:endParaRPr>
              </a:p>
            </p:txBody>
          </p:sp>
          <p:sp>
            <p:nvSpPr>
              <p:cNvPr id="16" name="Google Shape;65;p13"/>
              <p:cNvSpPr/>
              <p:nvPr/>
            </p:nvSpPr>
            <p:spPr>
              <a:xfrm>
                <a:off x="3789000" y="7091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PSEUDO CODE</a:t>
                </a:r>
                <a:endParaRPr sz="1200" b="1">
                  <a:latin typeface="Calibri"/>
                  <a:ea typeface="Calibri"/>
                  <a:cs typeface="Calibri"/>
                  <a:sym typeface="Calibri"/>
                </a:endParaRPr>
              </a:p>
            </p:txBody>
          </p:sp>
          <p:sp>
            <p:nvSpPr>
              <p:cNvPr id="17" name="Google Shape;66;p13"/>
              <p:cNvSpPr/>
              <p:nvPr/>
            </p:nvSpPr>
            <p:spPr>
              <a:xfrm>
                <a:off x="3789000" y="8234225"/>
                <a:ext cx="3649500" cy="10332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SCREEN CAPS</a:t>
                </a:r>
                <a:endParaRPr sz="1200" b="1">
                  <a:latin typeface="Calibri"/>
                  <a:ea typeface="Calibri"/>
                  <a:cs typeface="Calibri"/>
                  <a:sym typeface="Calibri"/>
                </a:endParaRPr>
              </a:p>
            </p:txBody>
          </p:sp>
          <p:sp>
            <p:nvSpPr>
              <p:cNvPr id="18" name="Google Shape;67;p13"/>
              <p:cNvSpPr/>
              <p:nvPr/>
            </p:nvSpPr>
            <p:spPr>
              <a:xfrm>
                <a:off x="5729825" y="157025"/>
                <a:ext cx="1708800" cy="1033200"/>
              </a:xfrm>
              <a:prstGeom prst="roundRect">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NAME</a:t>
                </a:r>
                <a:endParaRPr sz="1200" b="1">
                  <a:latin typeface="Calibri"/>
                  <a:ea typeface="Calibri"/>
                  <a:cs typeface="Calibri"/>
                  <a:sym typeface="Calibri"/>
                </a:endParaRPr>
              </a:p>
            </p:txBody>
          </p:sp>
        </p:grpSp>
      </p:grpSp>
      <p:sp>
        <p:nvSpPr>
          <p:cNvPr id="22" name="Content Placeholder 2"/>
          <p:cNvSpPr txBox="1">
            <a:spLocks/>
          </p:cNvSpPr>
          <p:nvPr/>
        </p:nvSpPr>
        <p:spPr>
          <a:xfrm>
            <a:off x="462210" y="1781200"/>
            <a:ext cx="4901877" cy="488816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400" dirty="0">
                <a:solidFill>
                  <a:schemeClr val="bg1"/>
                </a:solidFill>
              </a:rPr>
              <a:t>Outcome &amp; Impact</a:t>
            </a:r>
          </a:p>
          <a:p>
            <a:pPr marL="742950" lvl="1"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This section is to let the reader know what the outcome</a:t>
            </a:r>
            <a:r>
              <a:rPr kumimoji="0" lang="en-GB" sz="2000" b="0" i="0" u="none" strike="noStrike" kern="1200" cap="none" spc="0" normalizeH="0" noProof="0" dirty="0">
                <a:ln>
                  <a:noFill/>
                </a:ln>
                <a:solidFill>
                  <a:schemeClr val="bg1"/>
                </a:solidFill>
                <a:effectLst/>
                <a:uLnTx/>
                <a:uFillTx/>
                <a:latin typeface="+mn-lt"/>
                <a:ea typeface="+mn-ea"/>
                <a:cs typeface="+mn-cs"/>
              </a:rPr>
              <a:t> of your poster was:</a:t>
            </a:r>
          </a:p>
          <a:p>
            <a:pPr marL="1200150" lvl="2" indent="-285750">
              <a:spcBef>
                <a:spcPct val="20000"/>
              </a:spcBef>
              <a:buFont typeface="Arial" pitchFamily="34" charset="0"/>
              <a:buChar char="–"/>
            </a:pPr>
            <a:r>
              <a:rPr lang="en-GB" sz="2000" baseline="0" dirty="0">
                <a:solidFill>
                  <a:schemeClr val="bg1"/>
                </a:solidFill>
              </a:rPr>
              <a:t>Did</a:t>
            </a:r>
            <a:r>
              <a:rPr lang="en-GB" sz="2000" dirty="0">
                <a:solidFill>
                  <a:schemeClr val="bg1"/>
                </a:solidFill>
              </a:rPr>
              <a:t> it have a positive impact on the project</a:t>
            </a:r>
          </a:p>
          <a:p>
            <a:pPr marL="1200150" lvl="2" indent="-285750">
              <a:spcBef>
                <a:spcPct val="20000"/>
              </a:spcBef>
              <a:buFont typeface="Arial" pitchFamily="34" charset="0"/>
              <a:buChar char="–"/>
            </a:pPr>
            <a:r>
              <a:rPr kumimoji="0" lang="en-GB" sz="2000" b="0" i="0" u="none" strike="noStrike" kern="1200" cap="none" spc="0" normalizeH="0" baseline="0" noProof="0" dirty="0">
                <a:ln>
                  <a:noFill/>
                </a:ln>
                <a:solidFill>
                  <a:schemeClr val="bg1"/>
                </a:solidFill>
                <a:effectLst/>
                <a:uLnTx/>
                <a:uFillTx/>
                <a:latin typeface="+mn-lt"/>
                <a:ea typeface="+mn-ea"/>
                <a:cs typeface="+mn-cs"/>
              </a:rPr>
              <a:t>Has</a:t>
            </a:r>
            <a:r>
              <a:rPr kumimoji="0" lang="en-GB" sz="2000" b="0" i="0" u="none" strike="noStrike" kern="1200" cap="none" spc="0" normalizeH="0" noProof="0" dirty="0">
                <a:ln>
                  <a:noFill/>
                </a:ln>
                <a:solidFill>
                  <a:schemeClr val="bg1"/>
                </a:solidFill>
                <a:effectLst/>
                <a:uLnTx/>
                <a:uFillTx/>
                <a:latin typeface="+mn-lt"/>
                <a:ea typeface="+mn-ea"/>
                <a:cs typeface="+mn-cs"/>
              </a:rPr>
              <a:t> it opened new approaches</a:t>
            </a:r>
          </a:p>
          <a:p>
            <a:pPr marL="1200150" lvl="2" indent="-285750">
              <a:spcBef>
                <a:spcPct val="20000"/>
              </a:spcBef>
              <a:buFont typeface="Arial" pitchFamily="34" charset="0"/>
              <a:buChar char="–"/>
            </a:pPr>
            <a:r>
              <a:rPr lang="en-GB" sz="2000" baseline="0" dirty="0">
                <a:solidFill>
                  <a:schemeClr val="bg1"/>
                </a:solidFill>
              </a:rPr>
              <a:t>Etc</a:t>
            </a:r>
          </a:p>
          <a:p>
            <a:pPr marL="742950" lvl="1" indent="-285750">
              <a:spcBef>
                <a:spcPct val="20000"/>
              </a:spcBef>
              <a:buFont typeface="Arial" pitchFamily="34" charset="0"/>
              <a:buChar char="–"/>
            </a:pPr>
            <a:r>
              <a:rPr kumimoji="0" lang="en-GB" sz="2000" b="0" i="0" u="none" strike="noStrike" kern="1200" cap="none" spc="0" normalizeH="0" noProof="0" dirty="0">
                <a:ln>
                  <a:noFill/>
                </a:ln>
                <a:solidFill>
                  <a:schemeClr val="bg1"/>
                </a:solidFill>
                <a:effectLst/>
                <a:uLnTx/>
                <a:uFillTx/>
                <a:latin typeface="+mn-lt"/>
                <a:ea typeface="+mn-ea"/>
                <a:cs typeface="+mn-cs"/>
              </a:rPr>
              <a:t>Being reflective and even self-critical are good</a:t>
            </a: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2"/>
            <a:r>
              <a:rPr lang="en-GB" dirty="0"/>
              <a:t>An example</a:t>
            </a:r>
          </a:p>
          <a:p>
            <a:pPr lvl="3"/>
            <a:r>
              <a:rPr lang="en-GB" dirty="0"/>
              <a:t>The core of the JS game engine is a state machine</a:t>
            </a:r>
          </a:p>
          <a:p>
            <a:pPr lvl="4"/>
            <a:r>
              <a:rPr lang="en-GB" dirty="0"/>
              <a:t>It has a virtual base class of state that provides init(), update() &amp; draw() functions that each game state derives off </a:t>
            </a:r>
          </a:p>
          <a:p>
            <a:pPr lvl="4"/>
            <a:r>
              <a:rPr lang="en-GB" dirty="0"/>
              <a:t>State switching is done through </a:t>
            </a:r>
            <a:r>
              <a:rPr lang="en-GB" dirty="0" err="1"/>
              <a:t>statemachine.setState</a:t>
            </a:r>
            <a:r>
              <a:rPr lang="en-GB" dirty="0"/>
              <a:t>()</a:t>
            </a:r>
          </a:p>
          <a:p>
            <a:pPr lvl="4"/>
            <a:r>
              <a:rPr lang="en-GB" dirty="0"/>
              <a:t>Can be used for other state-based things that require update() / draw() split</a:t>
            </a:r>
          </a:p>
          <a:p>
            <a:pPr lvl="3"/>
            <a:r>
              <a:rPr lang="en-GB" dirty="0"/>
              <a:t>Why do this?</a:t>
            </a:r>
          </a:p>
          <a:p>
            <a:pPr lvl="4"/>
            <a:r>
              <a:rPr lang="en-GB" dirty="0"/>
              <a:t>Relatively constrained issue to look at</a:t>
            </a:r>
          </a:p>
          <a:p>
            <a:pPr lvl="4"/>
            <a:r>
              <a:rPr lang="en-GB" dirty="0"/>
              <a:t>Shows the need for structural organisation in games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lnSpcReduction="10000"/>
          </a:bodyPr>
          <a:lstStyle/>
          <a:p>
            <a:r>
              <a:rPr lang="en-GB" dirty="0"/>
              <a:t>Creating Technical Posters</a:t>
            </a:r>
          </a:p>
          <a:p>
            <a:pPr lvl="1"/>
            <a:r>
              <a:rPr lang="en-GB" dirty="0"/>
              <a:t>Making good posters</a:t>
            </a:r>
          </a:p>
          <a:p>
            <a:pPr lvl="2"/>
            <a:r>
              <a:rPr lang="en-GB" dirty="0"/>
              <a:t>An example</a:t>
            </a:r>
          </a:p>
          <a:p>
            <a:pPr marL="1657350" lvl="3" indent="-285750"/>
            <a:r>
              <a:rPr lang="en-GB" sz="1800" dirty="0"/>
              <a:t>Problem definition</a:t>
            </a:r>
          </a:p>
          <a:p>
            <a:pPr marL="2114550" lvl="4" indent="-285750"/>
            <a:r>
              <a:rPr lang="en-GB" sz="1800" dirty="0"/>
              <a:t>Looking for a solution to manage a JS application as a state of states that can be transitioned between</a:t>
            </a:r>
          </a:p>
          <a:p>
            <a:pPr marL="2114550" lvl="4" indent="-285750"/>
            <a:r>
              <a:rPr lang="en-GB" sz="1800" dirty="0"/>
              <a:t>Why is this an issue</a:t>
            </a:r>
          </a:p>
          <a:p>
            <a:pPr marL="2571750" lvl="5" indent="-285750"/>
            <a:r>
              <a:rPr lang="en-GB" sz="1800" dirty="0"/>
              <a:t>Software engineering says that divide and conquer is good for solving problems</a:t>
            </a:r>
          </a:p>
          <a:p>
            <a:pPr marL="2571750" lvl="5" indent="-285750"/>
            <a:r>
              <a:rPr lang="en-GB" sz="1800" dirty="0"/>
              <a:t>Games naturally lend themselves to state-based structure</a:t>
            </a:r>
          </a:p>
          <a:p>
            <a:pPr marL="2571750" lvl="5" indent="-285750"/>
            <a:r>
              <a:rPr lang="en-GB" sz="1800" dirty="0"/>
              <a:t>Using divide &amp; conquer will be good for solving programming issues in a modular manner, particularly for testing</a:t>
            </a:r>
          </a:p>
          <a:p>
            <a:pPr marL="1657350" lvl="3" indent="-285750"/>
            <a:r>
              <a:rPr lang="en-GB" sz="1800" dirty="0"/>
              <a:t>Solution description</a:t>
            </a:r>
          </a:p>
          <a:p>
            <a:pPr marL="2114550" lvl="4" indent="-285750"/>
            <a:r>
              <a:rPr lang="en-GB" sz="1800" dirty="0" err="1"/>
              <a:t>Statemachine</a:t>
            </a:r>
            <a:r>
              <a:rPr lang="en-GB" sz="1800" dirty="0"/>
              <a:t> class to store all the game states &amp; handle functionality</a:t>
            </a:r>
          </a:p>
          <a:p>
            <a:pPr marL="2571750" lvl="5" indent="-285750"/>
            <a:r>
              <a:rPr lang="en-GB" sz="1800" dirty="0"/>
              <a:t>Dictionary to map state names to state functions &amp; data</a:t>
            </a:r>
          </a:p>
          <a:p>
            <a:pPr marL="2571750" lvl="5" indent="-285750"/>
            <a:r>
              <a:rPr lang="en-GB" sz="1800" dirty="0"/>
              <a:t>Update and draw functions to deal with separating functionality</a:t>
            </a:r>
          </a:p>
          <a:p>
            <a:pPr marL="2571750" lvl="5" indent="-285750"/>
            <a:r>
              <a:rPr lang="en-GB" sz="1800" dirty="0" err="1"/>
              <a:t>setState</a:t>
            </a:r>
            <a:r>
              <a:rPr lang="en-GB" sz="1800" dirty="0"/>
              <a:t>() &amp;Update() functions to manage state switching</a:t>
            </a:r>
          </a:p>
          <a:p>
            <a:pPr lvl="3"/>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2"/>
            <a:r>
              <a:rPr lang="en-GB" dirty="0"/>
              <a:t>An example</a:t>
            </a:r>
          </a:p>
          <a:p>
            <a:pPr marL="1657350" lvl="3" indent="-285750"/>
            <a:r>
              <a:rPr lang="en-GB" sz="1800" dirty="0"/>
              <a:t>Modelling tools</a:t>
            </a:r>
          </a:p>
          <a:p>
            <a:pPr marL="2114550" lvl="4" indent="-285750"/>
            <a:r>
              <a:rPr lang="en-GB" sz="1800" dirty="0"/>
              <a:t>Class diagram – show the inheritance</a:t>
            </a:r>
          </a:p>
          <a:p>
            <a:pPr marL="2114550" lvl="4" indent="-285750"/>
            <a:r>
              <a:rPr lang="en-GB" sz="1800" dirty="0"/>
              <a:t>Pseudo code – show how state switching works</a:t>
            </a:r>
          </a:p>
          <a:p>
            <a:pPr marL="2114550" lvl="4" indent="-285750"/>
            <a:r>
              <a:rPr lang="en-GB" sz="1800" dirty="0"/>
              <a:t>State diagram – show how a game is composed of states</a:t>
            </a:r>
          </a:p>
          <a:p>
            <a:pPr marL="1657350" lvl="3" indent="-285750"/>
            <a:r>
              <a:rPr lang="en-GB" sz="1800" dirty="0"/>
              <a:t>Outcome and impact</a:t>
            </a:r>
          </a:p>
          <a:p>
            <a:pPr marL="2114550" lvl="4" indent="-285750"/>
            <a:r>
              <a:rPr lang="en-GB" sz="1800" dirty="0"/>
              <a:t>This approach is good for games (lots of states)</a:t>
            </a:r>
          </a:p>
          <a:p>
            <a:pPr marL="2114550" lvl="4" indent="-285750"/>
            <a:r>
              <a:rPr lang="en-GB" sz="1800" dirty="0"/>
              <a:t>Not so good for applications (one state)</a:t>
            </a:r>
          </a:p>
          <a:p>
            <a:pPr marL="2114550" lvl="4" indent="-285750"/>
            <a:r>
              <a:rPr lang="en-GB" sz="1800" dirty="0"/>
              <a:t>Basic approach can be useful in other areas, though state machine methods may change</a:t>
            </a:r>
          </a:p>
          <a:p>
            <a:pPr lvl="3"/>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2339752" y="548679"/>
            <a:ext cx="4392488" cy="627498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Sfff</a:t>
            </a:r>
            <a:endParaRPr lang="en-GB" dirty="0"/>
          </a:p>
        </p:txBody>
      </p:sp>
      <p:sp>
        <p:nvSpPr>
          <p:cNvPr id="11" name="Google Shape;60;p13"/>
          <p:cNvSpPr/>
          <p:nvPr/>
        </p:nvSpPr>
        <p:spPr>
          <a:xfrm>
            <a:off x="4598944" y="5013176"/>
            <a:ext cx="2061288" cy="1728192"/>
          </a:xfrm>
          <a:prstGeom prst="roundRect">
            <a:avLst>
              <a:gd name="adj" fmla="val 16667"/>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100" b="1" dirty="0">
              <a:latin typeface="Calibri"/>
              <a:ea typeface="Calibri"/>
              <a:cs typeface="Calibri"/>
              <a:sym typeface="Calibri"/>
            </a:endParaRPr>
          </a:p>
        </p:txBody>
      </p:sp>
      <p:sp>
        <p:nvSpPr>
          <p:cNvPr id="23" name="TextBox 22"/>
          <p:cNvSpPr txBox="1"/>
          <p:nvPr/>
        </p:nvSpPr>
        <p:spPr>
          <a:xfrm>
            <a:off x="2416058" y="642174"/>
            <a:ext cx="4316182" cy="338554"/>
          </a:xfrm>
          <a:prstGeom prst="rect">
            <a:avLst/>
          </a:prstGeom>
          <a:noFill/>
        </p:spPr>
        <p:txBody>
          <a:bodyPr wrap="none" rtlCol="0">
            <a:spAutoFit/>
          </a:bodyPr>
          <a:lstStyle/>
          <a:p>
            <a:pPr algn="ctr"/>
            <a:r>
              <a:rPr lang="en-GB" sz="1600" dirty="0">
                <a:solidFill>
                  <a:schemeClr val="bg1"/>
                </a:solidFill>
              </a:rPr>
              <a:t>STATE MACHINES FOR GAMEFLOW IN JAVASCRIPT</a:t>
            </a:r>
          </a:p>
        </p:txBody>
      </p:sp>
      <p:sp>
        <p:nvSpPr>
          <p:cNvPr id="24" name="TextBox 23"/>
          <p:cNvSpPr txBox="1"/>
          <p:nvPr/>
        </p:nvSpPr>
        <p:spPr>
          <a:xfrm>
            <a:off x="5688364" y="836712"/>
            <a:ext cx="1043876" cy="261610"/>
          </a:xfrm>
          <a:prstGeom prst="rect">
            <a:avLst/>
          </a:prstGeom>
          <a:noFill/>
        </p:spPr>
        <p:txBody>
          <a:bodyPr wrap="none" rtlCol="0">
            <a:spAutoFit/>
          </a:bodyPr>
          <a:lstStyle/>
          <a:p>
            <a:pPr algn="ctr"/>
            <a:r>
              <a:rPr lang="en-GB" sz="1050" dirty="0">
                <a:solidFill>
                  <a:schemeClr val="bg1"/>
                </a:solidFill>
              </a:rPr>
              <a:t>GARETH LEWIS</a:t>
            </a:r>
          </a:p>
        </p:txBody>
      </p:sp>
      <p:grpSp>
        <p:nvGrpSpPr>
          <p:cNvPr id="69" name="Group 68"/>
          <p:cNvGrpSpPr/>
          <p:nvPr/>
        </p:nvGrpSpPr>
        <p:grpSpPr>
          <a:xfrm>
            <a:off x="2425806" y="1035314"/>
            <a:ext cx="2146194" cy="1061829"/>
            <a:chOff x="2463590" y="1005292"/>
            <a:chExt cx="4153603" cy="825067"/>
          </a:xfrm>
        </p:grpSpPr>
        <p:sp>
          <p:nvSpPr>
            <p:cNvPr id="8" name="Google Shape;57;p13"/>
            <p:cNvSpPr/>
            <p:nvPr/>
          </p:nvSpPr>
          <p:spPr>
            <a:xfrm>
              <a:off x="2463590" y="1007103"/>
              <a:ext cx="4153603" cy="795057"/>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latin typeface="Calibri"/>
                <a:ea typeface="Calibri"/>
                <a:cs typeface="Calibri"/>
                <a:sym typeface="Calibri"/>
              </a:endParaRPr>
            </a:p>
          </p:txBody>
        </p:sp>
        <p:sp>
          <p:nvSpPr>
            <p:cNvPr id="25" name="Rectangle 24"/>
            <p:cNvSpPr/>
            <p:nvPr/>
          </p:nvSpPr>
          <p:spPr>
            <a:xfrm>
              <a:off x="2483768" y="1005292"/>
              <a:ext cx="4104455" cy="825067"/>
            </a:xfrm>
            <a:prstGeom prst="rect">
              <a:avLst/>
            </a:prstGeom>
          </p:spPr>
          <p:txBody>
            <a:bodyPr wrap="square">
              <a:spAutoFit/>
            </a:bodyPr>
            <a:lstStyle/>
            <a:p>
              <a:pPr lvl="0" algn="just"/>
              <a:r>
                <a:rPr lang="en-GB" sz="700" b="1" dirty="0">
                  <a:ea typeface="Calibri"/>
                  <a:cs typeface="Calibri"/>
                  <a:sym typeface="Calibri"/>
                </a:rPr>
                <a:t>Introduction</a:t>
              </a:r>
            </a:p>
            <a:p>
              <a:pPr lvl="0" algn="just"/>
              <a:r>
                <a:rPr lang="en-GB" sz="700" b="1" dirty="0">
                  <a:ea typeface="Calibri"/>
                  <a:cs typeface="Calibri"/>
                  <a:sym typeface="Calibri"/>
                </a:rPr>
                <a:t>JS and Canvas provides a light-weight development environment for creating games, but feature little functionality for managing game states within the context of a game. Hard-coding states through </a:t>
              </a:r>
              <a:r>
                <a:rPr lang="en-GB" sz="600" dirty="0">
                  <a:latin typeface="Courier New" pitchFamily="49" charset="0"/>
                  <a:ea typeface="Calibri"/>
                  <a:cs typeface="Courier New" pitchFamily="49" charset="0"/>
                  <a:sym typeface="Calibri"/>
                </a:rPr>
                <a:t>case</a:t>
              </a:r>
              <a:r>
                <a:rPr lang="en-GB" sz="600" b="1" dirty="0">
                  <a:ea typeface="Calibri"/>
                  <a:cs typeface="Calibri"/>
                  <a:sym typeface="Calibri"/>
                </a:rPr>
                <a:t> </a:t>
              </a:r>
              <a:r>
                <a:rPr lang="en-GB" sz="700" b="1" dirty="0">
                  <a:ea typeface="Calibri"/>
                  <a:cs typeface="Calibri"/>
                  <a:sym typeface="Calibri"/>
                </a:rPr>
                <a:t>or </a:t>
              </a:r>
              <a:r>
                <a:rPr lang="en-GB" sz="600" dirty="0">
                  <a:latin typeface="Courier New" pitchFamily="49" charset="0"/>
                  <a:ea typeface="Calibri"/>
                  <a:cs typeface="Courier New" pitchFamily="49" charset="0"/>
                  <a:sym typeface="Calibri"/>
                </a:rPr>
                <a:t>if</a:t>
              </a:r>
              <a:r>
                <a:rPr lang="en-GB" sz="600" b="1" dirty="0">
                  <a:ea typeface="Calibri"/>
                  <a:cs typeface="Calibri"/>
                  <a:sym typeface="Calibri"/>
                </a:rPr>
                <a:t> </a:t>
              </a:r>
              <a:r>
                <a:rPr lang="en-GB" sz="700" b="1" dirty="0">
                  <a:ea typeface="Calibri"/>
                  <a:cs typeface="Calibri"/>
                  <a:sym typeface="Calibri"/>
                </a:rPr>
                <a:t>statements is both time consuming and open to programming errors. A robust and re-usable game state framework would potentially offer a lot of advantages to developing JS games</a:t>
              </a:r>
            </a:p>
          </p:txBody>
        </p:sp>
      </p:grpSp>
      <p:grpSp>
        <p:nvGrpSpPr>
          <p:cNvPr id="70" name="Group 69"/>
          <p:cNvGrpSpPr/>
          <p:nvPr/>
        </p:nvGrpSpPr>
        <p:grpSpPr>
          <a:xfrm>
            <a:off x="4594671" y="1026000"/>
            <a:ext cx="2060236" cy="1061830"/>
            <a:chOff x="2458864" y="2041343"/>
            <a:chExt cx="2113136" cy="1061830"/>
          </a:xfrm>
        </p:grpSpPr>
        <p:sp>
          <p:nvSpPr>
            <p:cNvPr id="9" name="Google Shape;58;p13"/>
            <p:cNvSpPr/>
            <p:nvPr/>
          </p:nvSpPr>
          <p:spPr>
            <a:xfrm>
              <a:off x="2458864" y="2068079"/>
              <a:ext cx="2113136" cy="1000881"/>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latin typeface="Calibri"/>
                <a:ea typeface="Calibri"/>
                <a:cs typeface="Calibri"/>
                <a:sym typeface="Calibri"/>
              </a:endParaRPr>
            </a:p>
          </p:txBody>
        </p:sp>
        <p:sp>
          <p:nvSpPr>
            <p:cNvPr id="27" name="Rectangle 26"/>
            <p:cNvSpPr/>
            <p:nvPr/>
          </p:nvSpPr>
          <p:spPr>
            <a:xfrm>
              <a:off x="2483768" y="2041343"/>
              <a:ext cx="2016224" cy="1061830"/>
            </a:xfrm>
            <a:prstGeom prst="rect">
              <a:avLst/>
            </a:prstGeom>
          </p:spPr>
          <p:txBody>
            <a:bodyPr wrap="square">
              <a:spAutoFit/>
            </a:bodyPr>
            <a:lstStyle/>
            <a:p>
              <a:pPr lvl="0" algn="just"/>
              <a:r>
                <a:rPr lang="en-GB" sz="700" b="1" dirty="0">
                  <a:ea typeface="Calibri"/>
                  <a:cs typeface="Calibri"/>
                  <a:sym typeface="Calibri"/>
                </a:rPr>
                <a:t>Solution</a:t>
              </a:r>
            </a:p>
            <a:p>
              <a:pPr lvl="0" algn="just"/>
              <a:r>
                <a:rPr lang="en-GB" sz="700" b="1" dirty="0">
                  <a:ea typeface="Calibri"/>
                  <a:cs typeface="Calibri"/>
                  <a:sym typeface="Calibri"/>
                </a:rPr>
                <a:t>My need for a robust game state machine came from developing an Asteroids clone for Canvas. Asteroids has a fairly simple set of game states [see state diagram below] and transitions between states which occur on user input, e.g. going from ‘attract’ mode to playing the game, or on game events, e.g. player getting killed or clearing a wave of asteroids.</a:t>
              </a:r>
            </a:p>
          </p:txBody>
        </p:sp>
      </p:grpSp>
      <p:sp>
        <p:nvSpPr>
          <p:cNvPr id="12" name="Google Shape;61;p13"/>
          <p:cNvSpPr/>
          <p:nvPr/>
        </p:nvSpPr>
        <p:spPr>
          <a:xfrm>
            <a:off x="2428301" y="2140087"/>
            <a:ext cx="2359723" cy="1720961"/>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50" b="1" dirty="0">
              <a:latin typeface="Calibri"/>
              <a:ea typeface="Calibri"/>
              <a:cs typeface="Calibri"/>
              <a:sym typeface="Calibri"/>
            </a:endParaRPr>
          </a:p>
        </p:txBody>
      </p:sp>
      <p:grpSp>
        <p:nvGrpSpPr>
          <p:cNvPr id="58" name="Group 57"/>
          <p:cNvGrpSpPr/>
          <p:nvPr/>
        </p:nvGrpSpPr>
        <p:grpSpPr>
          <a:xfrm>
            <a:off x="2483768" y="2420889"/>
            <a:ext cx="2207950" cy="1192197"/>
            <a:chOff x="4784595" y="2341649"/>
            <a:chExt cx="2207950" cy="1192197"/>
          </a:xfrm>
        </p:grpSpPr>
        <p:grpSp>
          <p:nvGrpSpPr>
            <p:cNvPr id="31" name="Group 7"/>
            <p:cNvGrpSpPr/>
            <p:nvPr/>
          </p:nvGrpSpPr>
          <p:grpSpPr>
            <a:xfrm>
              <a:off x="4784595" y="2691816"/>
              <a:ext cx="769694" cy="470057"/>
              <a:chOff x="-150579" y="1389620"/>
              <a:chExt cx="3869132" cy="905885"/>
            </a:xfrm>
          </p:grpSpPr>
          <p:sp>
            <p:nvSpPr>
              <p:cNvPr id="32" name="Rectangle 4"/>
              <p:cNvSpPr/>
              <p:nvPr/>
            </p:nvSpPr>
            <p:spPr>
              <a:xfrm>
                <a:off x="-133342" y="1643050"/>
                <a:ext cx="3848054" cy="652455"/>
              </a:xfrm>
              <a:prstGeom prst="rect">
                <a:avLst/>
              </a:prstGeom>
              <a:solidFill>
                <a:schemeClr val="tx2">
                  <a:lumMod val="60000"/>
                  <a:lumOff val="40000"/>
                </a:schemeClr>
              </a:solidFill>
              <a:ln w="9525">
                <a:solidFill>
                  <a:schemeClr val="bg1"/>
                </a:solidFill>
              </a:ln>
            </p:spPr>
            <p:txBody>
              <a:bodyPr wrap="square">
                <a:spAutoFit/>
              </a:bodyPr>
              <a:lstStyle/>
              <a:p>
                <a:r>
                  <a:rPr lang="en-GB" sz="400" dirty="0"/>
                  <a:t>Dictionary&lt;Name, State&gt;</a:t>
                </a:r>
              </a:p>
              <a:p>
                <a:r>
                  <a:rPr lang="en-GB" sz="400" dirty="0"/>
                  <a:t>Init()</a:t>
                </a:r>
              </a:p>
              <a:p>
                <a:r>
                  <a:rPr lang="en-GB" sz="400" dirty="0"/>
                  <a:t>Update()</a:t>
                </a:r>
              </a:p>
              <a:p>
                <a:r>
                  <a:rPr lang="en-GB" sz="400" dirty="0"/>
                  <a:t>Draw()</a:t>
                </a:r>
              </a:p>
            </p:txBody>
          </p:sp>
          <p:sp>
            <p:nvSpPr>
              <p:cNvPr id="33" name="Rectangle 5"/>
              <p:cNvSpPr/>
              <p:nvPr/>
            </p:nvSpPr>
            <p:spPr>
              <a:xfrm>
                <a:off x="-150579" y="1389620"/>
                <a:ext cx="3869132" cy="296570"/>
              </a:xfrm>
              <a:prstGeom prst="rect">
                <a:avLst/>
              </a:prstGeom>
              <a:solidFill>
                <a:schemeClr val="bg1"/>
              </a:solidFill>
              <a:ln w="9525">
                <a:solidFill>
                  <a:schemeClr val="bg1"/>
                </a:solidFill>
              </a:ln>
            </p:spPr>
            <p:txBody>
              <a:bodyPr wrap="square">
                <a:spAutoFit/>
              </a:bodyPr>
              <a:lstStyle/>
              <a:p>
                <a:r>
                  <a:rPr lang="en-GB" sz="400" dirty="0" err="1"/>
                  <a:t>StateMachine</a:t>
                </a:r>
                <a:endParaRPr lang="en-GB" sz="400" strike="sngStrike" dirty="0"/>
              </a:p>
            </p:txBody>
          </p:sp>
        </p:grpSp>
        <p:grpSp>
          <p:nvGrpSpPr>
            <p:cNvPr id="34" name="Group 7"/>
            <p:cNvGrpSpPr/>
            <p:nvPr/>
          </p:nvGrpSpPr>
          <p:grpSpPr>
            <a:xfrm>
              <a:off x="6444208" y="2629680"/>
              <a:ext cx="548337" cy="553657"/>
              <a:chOff x="-3524747" y="1398560"/>
              <a:chExt cx="2756404" cy="1066992"/>
            </a:xfrm>
          </p:grpSpPr>
          <p:sp>
            <p:nvSpPr>
              <p:cNvPr id="35" name="Rectangle 4"/>
              <p:cNvSpPr/>
              <p:nvPr/>
            </p:nvSpPr>
            <p:spPr>
              <a:xfrm>
                <a:off x="-3524747" y="1694471"/>
                <a:ext cx="2714496" cy="771081"/>
              </a:xfrm>
              <a:prstGeom prst="rect">
                <a:avLst/>
              </a:prstGeom>
              <a:solidFill>
                <a:schemeClr val="tx2">
                  <a:lumMod val="60000"/>
                  <a:lumOff val="40000"/>
                </a:schemeClr>
              </a:solidFill>
              <a:ln w="9525">
                <a:solidFill>
                  <a:schemeClr val="bg1"/>
                </a:solidFill>
              </a:ln>
            </p:spPr>
            <p:txBody>
              <a:bodyPr wrap="square">
                <a:spAutoFit/>
              </a:bodyPr>
              <a:lstStyle/>
              <a:p>
                <a:r>
                  <a:rPr lang="en-GB" sz="400" dirty="0"/>
                  <a:t>Name </a:t>
                </a:r>
              </a:p>
              <a:p>
                <a:endParaRPr lang="en-GB" sz="400" dirty="0"/>
              </a:p>
              <a:p>
                <a:r>
                  <a:rPr lang="en-GB" sz="400" i="1" dirty="0"/>
                  <a:t>virtual Init()</a:t>
                </a:r>
              </a:p>
              <a:p>
                <a:r>
                  <a:rPr lang="en-GB" sz="400" i="1" dirty="0"/>
                  <a:t>virtual Update()</a:t>
                </a:r>
              </a:p>
              <a:p>
                <a:r>
                  <a:rPr lang="en-GB" sz="400" i="1" dirty="0"/>
                  <a:t>virtual Draw()</a:t>
                </a:r>
              </a:p>
            </p:txBody>
          </p:sp>
          <p:sp>
            <p:nvSpPr>
              <p:cNvPr id="36" name="Rectangle 5"/>
              <p:cNvSpPr/>
              <p:nvPr/>
            </p:nvSpPr>
            <p:spPr>
              <a:xfrm>
                <a:off x="-3524747" y="1398560"/>
                <a:ext cx="2756404" cy="296569"/>
              </a:xfrm>
              <a:prstGeom prst="rect">
                <a:avLst/>
              </a:prstGeom>
              <a:solidFill>
                <a:schemeClr val="bg1"/>
              </a:solidFill>
              <a:ln w="9525">
                <a:solidFill>
                  <a:schemeClr val="bg1"/>
                </a:solidFill>
              </a:ln>
            </p:spPr>
            <p:txBody>
              <a:bodyPr wrap="square">
                <a:spAutoFit/>
              </a:bodyPr>
              <a:lstStyle/>
              <a:p>
                <a:r>
                  <a:rPr lang="en-GB" sz="400" i="1" dirty="0"/>
                  <a:t>State</a:t>
                </a:r>
                <a:endParaRPr lang="en-GB" sz="400" i="1" strike="sngStrike" dirty="0"/>
              </a:p>
            </p:txBody>
          </p:sp>
        </p:grpSp>
        <p:grpSp>
          <p:nvGrpSpPr>
            <p:cNvPr id="37" name="Group 7"/>
            <p:cNvGrpSpPr/>
            <p:nvPr/>
          </p:nvGrpSpPr>
          <p:grpSpPr>
            <a:xfrm>
              <a:off x="5724128" y="2341649"/>
              <a:ext cx="504056" cy="551995"/>
              <a:chOff x="-990937" y="1725360"/>
              <a:chExt cx="2533811" cy="1063789"/>
            </a:xfrm>
          </p:grpSpPr>
          <p:sp>
            <p:nvSpPr>
              <p:cNvPr id="38" name="Rectangle 4"/>
              <p:cNvSpPr/>
              <p:nvPr/>
            </p:nvSpPr>
            <p:spPr>
              <a:xfrm>
                <a:off x="-990937" y="2018068"/>
                <a:ext cx="2533811" cy="771081"/>
              </a:xfrm>
              <a:prstGeom prst="rect">
                <a:avLst/>
              </a:prstGeom>
              <a:solidFill>
                <a:schemeClr val="tx2">
                  <a:lumMod val="60000"/>
                  <a:lumOff val="40000"/>
                </a:schemeClr>
              </a:solidFill>
              <a:ln w="9525">
                <a:solidFill>
                  <a:schemeClr val="bg1"/>
                </a:solidFill>
              </a:ln>
            </p:spPr>
            <p:txBody>
              <a:bodyPr wrap="square">
                <a:spAutoFit/>
              </a:bodyPr>
              <a:lstStyle/>
              <a:p>
                <a:r>
                  <a:rPr lang="en-GB" sz="400" dirty="0"/>
                  <a:t>Name </a:t>
                </a:r>
              </a:p>
              <a:p>
                <a:endParaRPr lang="en-GB" sz="400" dirty="0"/>
              </a:p>
              <a:p>
                <a:r>
                  <a:rPr lang="en-GB" sz="400" dirty="0"/>
                  <a:t>Init()</a:t>
                </a:r>
              </a:p>
              <a:p>
                <a:r>
                  <a:rPr lang="en-GB" sz="400" dirty="0"/>
                  <a:t>Update()</a:t>
                </a:r>
              </a:p>
              <a:p>
                <a:r>
                  <a:rPr lang="en-GB" sz="400" dirty="0"/>
                  <a:t>Draw()</a:t>
                </a:r>
              </a:p>
            </p:txBody>
          </p:sp>
          <p:sp>
            <p:nvSpPr>
              <p:cNvPr id="39" name="Rectangle 5"/>
              <p:cNvSpPr/>
              <p:nvPr/>
            </p:nvSpPr>
            <p:spPr>
              <a:xfrm>
                <a:off x="-990937" y="1725360"/>
                <a:ext cx="2528553" cy="296569"/>
              </a:xfrm>
              <a:prstGeom prst="rect">
                <a:avLst/>
              </a:prstGeom>
              <a:solidFill>
                <a:schemeClr val="bg1"/>
              </a:solidFill>
              <a:ln w="9525">
                <a:solidFill>
                  <a:schemeClr val="bg1"/>
                </a:solidFill>
              </a:ln>
            </p:spPr>
            <p:txBody>
              <a:bodyPr wrap="square">
                <a:spAutoFit/>
              </a:bodyPr>
              <a:lstStyle/>
              <a:p>
                <a:r>
                  <a:rPr lang="en-GB" sz="400" dirty="0"/>
                  <a:t>State 1 : State</a:t>
                </a:r>
                <a:endParaRPr lang="en-GB" sz="400" strike="sngStrike" dirty="0"/>
              </a:p>
            </p:txBody>
          </p:sp>
        </p:grpSp>
        <p:grpSp>
          <p:nvGrpSpPr>
            <p:cNvPr id="43" name="Group 7"/>
            <p:cNvGrpSpPr/>
            <p:nvPr/>
          </p:nvGrpSpPr>
          <p:grpSpPr>
            <a:xfrm>
              <a:off x="5724129" y="2981851"/>
              <a:ext cx="504056" cy="551995"/>
              <a:chOff x="-990932" y="1293878"/>
              <a:chExt cx="2533811" cy="1063792"/>
            </a:xfrm>
          </p:grpSpPr>
          <p:sp>
            <p:nvSpPr>
              <p:cNvPr id="44" name="Rectangle 4"/>
              <p:cNvSpPr/>
              <p:nvPr/>
            </p:nvSpPr>
            <p:spPr>
              <a:xfrm>
                <a:off x="-990932" y="1586587"/>
                <a:ext cx="2533811" cy="771083"/>
              </a:xfrm>
              <a:prstGeom prst="rect">
                <a:avLst/>
              </a:prstGeom>
              <a:solidFill>
                <a:schemeClr val="tx2">
                  <a:lumMod val="60000"/>
                  <a:lumOff val="40000"/>
                </a:schemeClr>
              </a:solidFill>
              <a:ln w="9525">
                <a:solidFill>
                  <a:schemeClr val="bg1"/>
                </a:solidFill>
              </a:ln>
            </p:spPr>
            <p:txBody>
              <a:bodyPr wrap="square">
                <a:spAutoFit/>
              </a:bodyPr>
              <a:lstStyle/>
              <a:p>
                <a:r>
                  <a:rPr lang="en-GB" sz="400" dirty="0"/>
                  <a:t>Name </a:t>
                </a:r>
              </a:p>
              <a:p>
                <a:endParaRPr lang="en-GB" sz="400" dirty="0"/>
              </a:p>
              <a:p>
                <a:r>
                  <a:rPr lang="en-GB" sz="400" dirty="0"/>
                  <a:t>Init()</a:t>
                </a:r>
              </a:p>
              <a:p>
                <a:r>
                  <a:rPr lang="en-GB" sz="400" dirty="0"/>
                  <a:t>Update()</a:t>
                </a:r>
              </a:p>
              <a:p>
                <a:r>
                  <a:rPr lang="en-GB" sz="400" dirty="0"/>
                  <a:t>Draw()</a:t>
                </a:r>
              </a:p>
            </p:txBody>
          </p:sp>
          <p:sp>
            <p:nvSpPr>
              <p:cNvPr id="45" name="Rectangle 5"/>
              <p:cNvSpPr/>
              <p:nvPr/>
            </p:nvSpPr>
            <p:spPr>
              <a:xfrm>
                <a:off x="-990932" y="1293878"/>
                <a:ext cx="2528553" cy="296569"/>
              </a:xfrm>
              <a:prstGeom prst="rect">
                <a:avLst/>
              </a:prstGeom>
              <a:solidFill>
                <a:schemeClr val="bg1"/>
              </a:solidFill>
              <a:ln w="9525">
                <a:solidFill>
                  <a:schemeClr val="bg1"/>
                </a:solidFill>
              </a:ln>
            </p:spPr>
            <p:txBody>
              <a:bodyPr wrap="square">
                <a:spAutoFit/>
              </a:bodyPr>
              <a:lstStyle/>
              <a:p>
                <a:r>
                  <a:rPr lang="en-GB" sz="400" dirty="0"/>
                  <a:t>State 2 : State</a:t>
                </a:r>
                <a:endParaRPr lang="en-GB" sz="400" strike="sngStrike" dirty="0"/>
              </a:p>
            </p:txBody>
          </p:sp>
        </p:grpSp>
        <p:cxnSp>
          <p:nvCxnSpPr>
            <p:cNvPr id="46" name="Elbow Connector 45"/>
            <p:cNvCxnSpPr>
              <a:cxnSpLocks/>
              <a:stCxn id="35" idx="1"/>
              <a:endCxn id="38" idx="3"/>
            </p:cNvCxnSpPr>
            <p:nvPr/>
          </p:nvCxnSpPr>
          <p:spPr>
            <a:xfrm rot="10800000">
              <a:off x="6228184" y="2693590"/>
              <a:ext cx="216024" cy="289693"/>
            </a:xfrm>
            <a:prstGeom prst="bentConnector3">
              <a:avLst>
                <a:gd name="adj1" fmla="val 50000"/>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a:cxnSpLocks/>
              <a:stCxn id="35" idx="1"/>
              <a:endCxn id="44" idx="3"/>
            </p:cNvCxnSpPr>
            <p:nvPr/>
          </p:nvCxnSpPr>
          <p:spPr>
            <a:xfrm rot="10800000" flipV="1">
              <a:off x="6228186" y="2983281"/>
              <a:ext cx="216023" cy="350509"/>
            </a:xfrm>
            <a:prstGeom prst="bentConnector3">
              <a:avLst>
                <a:gd name="adj1" fmla="val 50000"/>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a:cxnSpLocks/>
              <a:stCxn id="38" idx="1"/>
              <a:endCxn id="32" idx="3"/>
            </p:cNvCxnSpPr>
            <p:nvPr/>
          </p:nvCxnSpPr>
          <p:spPr>
            <a:xfrm rot="10800000" flipV="1">
              <a:off x="5553526" y="2693588"/>
              <a:ext cx="170603" cy="299008"/>
            </a:xfrm>
            <a:prstGeom prst="bentConnector3">
              <a:avLst>
                <a:gd name="adj1" fmla="val 50000"/>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a:cxnSpLocks/>
              <a:stCxn id="44" idx="1"/>
              <a:endCxn id="32" idx="3"/>
            </p:cNvCxnSpPr>
            <p:nvPr/>
          </p:nvCxnSpPr>
          <p:spPr>
            <a:xfrm rot="10800000">
              <a:off x="5553525" y="2992597"/>
              <a:ext cx="170604" cy="341195"/>
            </a:xfrm>
            <a:prstGeom prst="bentConnector3">
              <a:avLst>
                <a:gd name="adj1" fmla="val 50000"/>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1" name="Rectangle 60"/>
          <p:cNvSpPr/>
          <p:nvPr/>
        </p:nvSpPr>
        <p:spPr>
          <a:xfrm>
            <a:off x="2555776" y="3676382"/>
            <a:ext cx="2016224" cy="184666"/>
          </a:xfrm>
          <a:prstGeom prst="rect">
            <a:avLst/>
          </a:prstGeom>
          <a:ln w="9525">
            <a:noFill/>
          </a:ln>
        </p:spPr>
        <p:txBody>
          <a:bodyPr wrap="square">
            <a:spAutoFit/>
          </a:bodyPr>
          <a:lstStyle/>
          <a:p>
            <a:pPr lvl="0" algn="ctr"/>
            <a:r>
              <a:rPr lang="en-GB" sz="600" b="1" dirty="0">
                <a:ea typeface="Calibri"/>
                <a:cs typeface="Calibri"/>
                <a:sym typeface="Calibri"/>
              </a:rPr>
              <a:t>Class hierarchy of game state machine</a:t>
            </a:r>
          </a:p>
        </p:txBody>
      </p:sp>
      <p:grpSp>
        <p:nvGrpSpPr>
          <p:cNvPr id="117" name="Group 116"/>
          <p:cNvGrpSpPr/>
          <p:nvPr/>
        </p:nvGrpSpPr>
        <p:grpSpPr>
          <a:xfrm>
            <a:off x="4819905" y="2146358"/>
            <a:ext cx="1811752" cy="1714690"/>
            <a:chOff x="2400208" y="5164423"/>
            <a:chExt cx="1811752" cy="1714690"/>
          </a:xfrm>
        </p:grpSpPr>
        <p:grpSp>
          <p:nvGrpSpPr>
            <p:cNvPr id="67" name="Group 66"/>
            <p:cNvGrpSpPr/>
            <p:nvPr/>
          </p:nvGrpSpPr>
          <p:grpSpPr>
            <a:xfrm>
              <a:off x="2400208" y="5164423"/>
              <a:ext cx="1811752" cy="1714442"/>
              <a:chOff x="-324544" y="2564904"/>
              <a:chExt cx="1811752" cy="1714442"/>
            </a:xfrm>
          </p:grpSpPr>
          <p:sp>
            <p:nvSpPr>
              <p:cNvPr id="64" name="Google Shape;61;p13"/>
              <p:cNvSpPr/>
              <p:nvPr/>
            </p:nvSpPr>
            <p:spPr>
              <a:xfrm>
                <a:off x="-324544" y="2564904"/>
                <a:ext cx="1811752" cy="1714442"/>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latin typeface="Calibri"/>
                  <a:ea typeface="Calibri"/>
                  <a:cs typeface="Calibri"/>
                  <a:sym typeface="Calibri"/>
                </a:endParaRPr>
              </a:p>
            </p:txBody>
          </p:sp>
          <p:sp>
            <p:nvSpPr>
              <p:cNvPr id="66" name="Rectangle 65"/>
              <p:cNvSpPr/>
              <p:nvPr/>
            </p:nvSpPr>
            <p:spPr>
              <a:xfrm>
                <a:off x="-240984" y="2627914"/>
                <a:ext cx="1728192" cy="1554272"/>
              </a:xfrm>
              <a:prstGeom prst="rect">
                <a:avLst/>
              </a:prstGeom>
              <a:noFill/>
              <a:ln w="12700">
                <a:noFill/>
              </a:ln>
            </p:spPr>
            <p:txBody>
              <a:bodyPr wrap="square">
                <a:spAutoFit/>
              </a:bodyPr>
              <a:lstStyle/>
              <a:p>
                <a:r>
                  <a:rPr lang="en-GB" sz="500" b="1" dirty="0">
                    <a:latin typeface="Courier New" pitchFamily="49" charset="0"/>
                    <a:cs typeface="Courier New" pitchFamily="49" charset="0"/>
                  </a:rPr>
                  <a:t>class </a:t>
                </a:r>
                <a:r>
                  <a:rPr lang="en-GB" sz="500" b="1" dirty="0" err="1">
                    <a:latin typeface="Courier New" pitchFamily="49" charset="0"/>
                    <a:cs typeface="Courier New" pitchFamily="49" charset="0"/>
                  </a:rPr>
                  <a:t>StateMachine</a:t>
                </a:r>
                <a:endParaRPr lang="en-GB" sz="500" b="1" dirty="0">
                  <a:latin typeface="Courier New" pitchFamily="49" charset="0"/>
                  <a:cs typeface="Courier New" pitchFamily="49" charset="0"/>
                </a:endParaRPr>
              </a:p>
              <a:p>
                <a:r>
                  <a:rPr lang="en-GB" sz="500" b="1" dirty="0">
                    <a:latin typeface="Courier New" pitchFamily="49" charset="0"/>
                    <a:cs typeface="Courier New" pitchFamily="49" charset="0"/>
                  </a:rPr>
                  <a:t>{</a:t>
                </a:r>
              </a:p>
              <a:p>
                <a:r>
                  <a:rPr lang="en-GB" sz="500" b="1" dirty="0">
                    <a:latin typeface="Courier New" pitchFamily="49" charset="0"/>
                    <a:cs typeface="Courier New" pitchFamily="49" charset="0"/>
                  </a:rPr>
                  <a:t>  Dictionary&lt;</a:t>
                </a:r>
                <a:r>
                  <a:rPr lang="en-GB" sz="500" b="1" dirty="0" err="1">
                    <a:latin typeface="Courier New" pitchFamily="49" charset="0"/>
                    <a:cs typeface="Courier New" pitchFamily="49" charset="0"/>
                  </a:rPr>
                  <a:t>String,State</a:t>
                </a:r>
                <a:r>
                  <a:rPr lang="en-GB" sz="500" b="1" dirty="0">
                    <a:latin typeface="Courier New" pitchFamily="49" charset="0"/>
                    <a:cs typeface="Courier New" pitchFamily="49" charset="0"/>
                  </a:rPr>
                  <a:t>&gt; </a:t>
                </a:r>
                <a:r>
                  <a:rPr lang="en-GB" sz="500" b="1" dirty="0" err="1">
                    <a:latin typeface="Courier New" pitchFamily="49" charset="0"/>
                    <a:cs typeface="Courier New" pitchFamily="49" charset="0"/>
                  </a:rPr>
                  <a:t>stateLookup</a:t>
                </a:r>
                <a:r>
                  <a:rPr lang="en-GB" sz="500" b="1" dirty="0">
                    <a:latin typeface="Courier New" pitchFamily="49" charset="0"/>
                    <a:cs typeface="Courier New" pitchFamily="49" charset="0"/>
                  </a:rPr>
                  <a:t>; </a:t>
                </a:r>
              </a:p>
              <a:p>
                <a:r>
                  <a:rPr lang="en-GB" sz="500" b="1" dirty="0">
                    <a:latin typeface="Courier New" pitchFamily="49" charset="0"/>
                    <a:cs typeface="Courier New" pitchFamily="49" charset="0"/>
                  </a:rPr>
                  <a:t>  String </a:t>
                </a:r>
                <a:r>
                  <a:rPr lang="en-GB" sz="500" b="1" dirty="0" err="1">
                    <a:latin typeface="Courier New" pitchFamily="49" charset="0"/>
                    <a:cs typeface="Courier New" pitchFamily="49" charset="0"/>
                  </a:rPr>
                  <a:t>currentState</a:t>
                </a:r>
                <a:r>
                  <a:rPr lang="en-GB" sz="500" b="1" dirty="0">
                    <a:latin typeface="Courier New" pitchFamily="49" charset="0"/>
                    <a:cs typeface="Courier New" pitchFamily="49" charset="0"/>
                  </a:rPr>
                  <a:t> = “”;</a:t>
                </a:r>
              </a:p>
              <a:p>
                <a:r>
                  <a:rPr lang="en-GB" sz="500" b="1" dirty="0">
                    <a:latin typeface="Courier New" pitchFamily="49" charset="0"/>
                    <a:cs typeface="Courier New" pitchFamily="49" charset="0"/>
                  </a:rPr>
                  <a:t>  String </a:t>
                </a:r>
                <a:r>
                  <a:rPr lang="en-GB" sz="500" b="1" dirty="0" err="1">
                    <a:latin typeface="Courier New" pitchFamily="49" charset="0"/>
                    <a:cs typeface="Courier New" pitchFamily="49" charset="0"/>
                  </a:rPr>
                  <a:t>pendingState</a:t>
                </a:r>
                <a:r>
                  <a:rPr lang="en-GB" sz="500" b="1" dirty="0">
                    <a:latin typeface="Courier New" pitchFamily="49" charset="0"/>
                    <a:cs typeface="Courier New" pitchFamily="49" charset="0"/>
                  </a:rPr>
                  <a:t> = “”;</a:t>
                </a:r>
              </a:p>
              <a:p>
                <a:endParaRPr lang="en-GB" sz="500" b="1" dirty="0">
                  <a:latin typeface="Courier New" pitchFamily="49" charset="0"/>
                  <a:cs typeface="Courier New" pitchFamily="49" charset="0"/>
                </a:endParaRPr>
              </a:p>
              <a:p>
                <a:r>
                  <a:rPr lang="en-GB" sz="500" b="1" dirty="0">
                    <a:latin typeface="Courier New" pitchFamily="49" charset="0"/>
                    <a:cs typeface="Courier New" pitchFamily="49" charset="0"/>
                  </a:rPr>
                  <a:t>  </a:t>
                </a:r>
                <a:r>
                  <a:rPr lang="en-GB" sz="500" b="1" dirty="0" err="1">
                    <a:latin typeface="Courier New" pitchFamily="49" charset="0"/>
                    <a:cs typeface="Courier New" pitchFamily="49" charset="0"/>
                  </a:rPr>
                  <a:t>setState</a:t>
                </a:r>
                <a:r>
                  <a:rPr lang="en-GB" sz="500" b="1" dirty="0">
                    <a:latin typeface="Courier New" pitchFamily="49" charset="0"/>
                    <a:cs typeface="Courier New" pitchFamily="49" charset="0"/>
                  </a:rPr>
                  <a:t>(state</a:t>
                </a:r>
                <a:r>
                  <a:rPr lang="en-GB" sz="400" b="1" dirty="0">
                    <a:latin typeface="Courier New" pitchFamily="49" charset="0"/>
                    <a:cs typeface="Courier New" pitchFamily="49" charset="0"/>
                  </a:rPr>
                  <a:t>){</a:t>
                </a:r>
                <a:r>
                  <a:rPr lang="en-GB" sz="500" b="1" dirty="0" err="1">
                    <a:latin typeface="Courier New" pitchFamily="49" charset="0"/>
                    <a:cs typeface="Courier New" pitchFamily="49" charset="0"/>
                  </a:rPr>
                  <a:t>pendingState</a:t>
                </a:r>
                <a:r>
                  <a:rPr lang="en-GB" sz="500" b="1" dirty="0">
                    <a:latin typeface="Courier New" pitchFamily="49" charset="0"/>
                    <a:cs typeface="Courier New" pitchFamily="49" charset="0"/>
                  </a:rPr>
                  <a:t> = state;}</a:t>
                </a:r>
              </a:p>
              <a:p>
                <a:endParaRPr lang="en-GB" sz="500" b="1" dirty="0">
                  <a:latin typeface="Courier New" pitchFamily="49" charset="0"/>
                  <a:cs typeface="Courier New" pitchFamily="49" charset="0"/>
                </a:endParaRPr>
              </a:p>
              <a:p>
                <a:r>
                  <a:rPr lang="en-GB" sz="500" b="1" dirty="0">
                    <a:latin typeface="Courier New" pitchFamily="49" charset="0"/>
                    <a:cs typeface="Courier New" pitchFamily="49" charset="0"/>
                  </a:rPr>
                  <a:t>  update()</a:t>
                </a:r>
              </a:p>
              <a:p>
                <a:r>
                  <a:rPr lang="en-GB" sz="500" b="1" dirty="0">
                    <a:latin typeface="Courier New" pitchFamily="49" charset="0"/>
                    <a:cs typeface="Courier New" pitchFamily="49" charset="0"/>
                  </a:rPr>
                  <a:t>  {</a:t>
                </a:r>
              </a:p>
              <a:p>
                <a:r>
                  <a:rPr lang="en-GB" sz="500" b="1" dirty="0">
                    <a:latin typeface="Courier New" pitchFamily="49" charset="0"/>
                    <a:cs typeface="Courier New" pitchFamily="49" charset="0"/>
                  </a:rPr>
                  <a:t>     if(</a:t>
                </a:r>
                <a:r>
                  <a:rPr lang="en-GB" sz="500" b="1" dirty="0" err="1">
                    <a:latin typeface="Courier New" pitchFamily="49" charset="0"/>
                    <a:cs typeface="Courier New" pitchFamily="49" charset="0"/>
                  </a:rPr>
                  <a:t>pendingState</a:t>
                </a:r>
                <a:r>
                  <a:rPr lang="en-GB" sz="500" b="1" dirty="0">
                    <a:latin typeface="Courier New" pitchFamily="49" charset="0"/>
                    <a:cs typeface="Courier New" pitchFamily="49" charset="0"/>
                  </a:rPr>
                  <a:t> !=== ‘’)</a:t>
                </a:r>
              </a:p>
              <a:p>
                <a:r>
                  <a:rPr lang="en-GB" sz="500" b="1" dirty="0">
                    <a:latin typeface="Courier New" pitchFamily="49" charset="0"/>
                    <a:cs typeface="Courier New" pitchFamily="49" charset="0"/>
                  </a:rPr>
                  <a:t>     {</a:t>
                </a:r>
              </a:p>
              <a:p>
                <a:r>
                  <a:rPr lang="en-GB" sz="500" b="1" dirty="0">
                    <a:latin typeface="Courier New" pitchFamily="49" charset="0"/>
                    <a:cs typeface="Courier New" pitchFamily="49" charset="0"/>
                  </a:rPr>
                  <a:t>       </a:t>
                </a:r>
                <a:r>
                  <a:rPr lang="en-GB" sz="500" b="1" dirty="0" err="1">
                    <a:latin typeface="Courier New" pitchFamily="49" charset="0"/>
                    <a:cs typeface="Courier New" pitchFamily="49" charset="0"/>
                  </a:rPr>
                  <a:t>stateLookup</a:t>
                </a:r>
                <a:r>
                  <a:rPr lang="en-GB" sz="500" b="1" dirty="0">
                    <a:latin typeface="Courier New" pitchFamily="49" charset="0"/>
                    <a:cs typeface="Courier New" pitchFamily="49" charset="0"/>
                  </a:rPr>
                  <a:t>[</a:t>
                </a:r>
                <a:r>
                  <a:rPr lang="en-GB" sz="500" b="1" dirty="0" err="1">
                    <a:latin typeface="Courier New" pitchFamily="49" charset="0"/>
                    <a:cs typeface="Courier New" pitchFamily="49" charset="0"/>
                  </a:rPr>
                  <a:t>currentState</a:t>
                </a:r>
                <a:r>
                  <a:rPr lang="en-GB" sz="500" b="1" dirty="0">
                    <a:latin typeface="Courier New" pitchFamily="49" charset="0"/>
                    <a:cs typeface="Courier New" pitchFamily="49" charset="0"/>
                  </a:rPr>
                  <a:t>].exit();</a:t>
                </a:r>
              </a:p>
              <a:p>
                <a:r>
                  <a:rPr lang="en-GB" sz="500" b="1" dirty="0">
                    <a:latin typeface="Courier New" pitchFamily="49" charset="0"/>
                    <a:cs typeface="Courier New" pitchFamily="49" charset="0"/>
                  </a:rPr>
                  <a:t>       </a:t>
                </a:r>
                <a:r>
                  <a:rPr lang="en-GB" sz="500" b="1" dirty="0" err="1">
                    <a:latin typeface="Courier New" pitchFamily="49" charset="0"/>
                    <a:cs typeface="Courier New" pitchFamily="49" charset="0"/>
                  </a:rPr>
                  <a:t>currentState</a:t>
                </a:r>
                <a:r>
                  <a:rPr lang="en-GB" sz="500" b="1" dirty="0">
                    <a:latin typeface="Courier New" pitchFamily="49" charset="0"/>
                    <a:cs typeface="Courier New" pitchFamily="49" charset="0"/>
                  </a:rPr>
                  <a:t> = </a:t>
                </a:r>
                <a:r>
                  <a:rPr lang="en-GB" sz="500" b="1" dirty="0" err="1">
                    <a:latin typeface="Courier New" pitchFamily="49" charset="0"/>
                    <a:cs typeface="Courier New" pitchFamily="49" charset="0"/>
                  </a:rPr>
                  <a:t>pendingState</a:t>
                </a:r>
                <a:r>
                  <a:rPr lang="en-GB" sz="500" b="1" dirty="0">
                    <a:latin typeface="Courier New" pitchFamily="49" charset="0"/>
                    <a:cs typeface="Courier New" pitchFamily="49" charset="0"/>
                  </a:rPr>
                  <a:t>               </a:t>
                </a:r>
              </a:p>
              <a:p>
                <a:r>
                  <a:rPr lang="en-GB" sz="500" b="1" dirty="0">
                    <a:latin typeface="Courier New" pitchFamily="49" charset="0"/>
                    <a:cs typeface="Courier New" pitchFamily="49" charset="0"/>
                  </a:rPr>
                  <a:t>       </a:t>
                </a:r>
                <a:r>
                  <a:rPr lang="en-GB" sz="500" b="1" dirty="0" err="1">
                    <a:latin typeface="Courier New" pitchFamily="49" charset="0"/>
                    <a:cs typeface="Courier New" pitchFamily="49" charset="0"/>
                  </a:rPr>
                  <a:t>stateLookup</a:t>
                </a:r>
                <a:r>
                  <a:rPr lang="en-GB" sz="500" b="1" dirty="0">
                    <a:latin typeface="Courier New" pitchFamily="49" charset="0"/>
                    <a:cs typeface="Courier New" pitchFamily="49" charset="0"/>
                  </a:rPr>
                  <a:t>[</a:t>
                </a:r>
                <a:r>
                  <a:rPr lang="en-GB" sz="500" b="1" dirty="0" err="1">
                    <a:latin typeface="Courier New" pitchFamily="49" charset="0"/>
                    <a:cs typeface="Courier New" pitchFamily="49" charset="0"/>
                  </a:rPr>
                  <a:t>currentState</a:t>
                </a:r>
                <a:r>
                  <a:rPr lang="en-GB" sz="500" b="1" dirty="0">
                    <a:latin typeface="Courier New" pitchFamily="49" charset="0"/>
                    <a:cs typeface="Courier New" pitchFamily="49" charset="0"/>
                  </a:rPr>
                  <a:t>].init();</a:t>
                </a:r>
              </a:p>
              <a:p>
                <a:r>
                  <a:rPr lang="en-GB" sz="500" b="1" dirty="0">
                    <a:latin typeface="Courier New" pitchFamily="49" charset="0"/>
                    <a:cs typeface="Courier New" pitchFamily="49" charset="0"/>
                  </a:rPr>
                  <a:t>       </a:t>
                </a:r>
                <a:r>
                  <a:rPr lang="en-GB" sz="500" b="1" dirty="0" err="1">
                    <a:latin typeface="Courier New" pitchFamily="49" charset="0"/>
                    <a:cs typeface="Courier New" pitchFamily="49" charset="0"/>
                  </a:rPr>
                  <a:t>pendingState</a:t>
                </a:r>
                <a:r>
                  <a:rPr lang="en-GB" sz="500" b="1" dirty="0">
                    <a:latin typeface="Courier New" pitchFamily="49" charset="0"/>
                    <a:cs typeface="Courier New" pitchFamily="49" charset="0"/>
                  </a:rPr>
                  <a:t> = ‘’;</a:t>
                </a:r>
              </a:p>
              <a:p>
                <a:r>
                  <a:rPr lang="en-GB" sz="500" b="1" dirty="0">
                    <a:latin typeface="Courier New" pitchFamily="49" charset="0"/>
                    <a:cs typeface="Courier New" pitchFamily="49" charset="0"/>
                  </a:rPr>
                  <a:t>     }   </a:t>
                </a:r>
              </a:p>
              <a:p>
                <a:r>
                  <a:rPr lang="en-GB" sz="500" b="1" dirty="0">
                    <a:latin typeface="Courier New" pitchFamily="49" charset="0"/>
                    <a:cs typeface="Courier New" pitchFamily="49" charset="0"/>
                  </a:rPr>
                  <a:t>     </a:t>
                </a:r>
                <a:r>
                  <a:rPr lang="en-GB" sz="500" b="1" dirty="0" err="1">
                    <a:latin typeface="Courier New" pitchFamily="49" charset="0"/>
                    <a:cs typeface="Courier New" pitchFamily="49" charset="0"/>
                  </a:rPr>
                  <a:t>stateLookup</a:t>
                </a:r>
                <a:r>
                  <a:rPr lang="en-GB" sz="500" b="1" dirty="0">
                    <a:latin typeface="Courier New" pitchFamily="49" charset="0"/>
                    <a:cs typeface="Courier New" pitchFamily="49" charset="0"/>
                  </a:rPr>
                  <a:t>[</a:t>
                </a:r>
                <a:r>
                  <a:rPr lang="en-GB" sz="500" b="1" dirty="0" err="1">
                    <a:latin typeface="Courier New" pitchFamily="49" charset="0"/>
                    <a:cs typeface="Courier New" pitchFamily="49" charset="0"/>
                  </a:rPr>
                  <a:t>currentState</a:t>
                </a:r>
                <a:r>
                  <a:rPr lang="en-GB" sz="500" b="1" dirty="0">
                    <a:latin typeface="Courier New" pitchFamily="49" charset="0"/>
                    <a:cs typeface="Courier New" pitchFamily="49" charset="0"/>
                  </a:rPr>
                  <a:t>].update();</a:t>
                </a:r>
              </a:p>
              <a:p>
                <a:r>
                  <a:rPr lang="en-GB" sz="500" b="1" dirty="0">
                    <a:latin typeface="Courier New" pitchFamily="49" charset="0"/>
                    <a:cs typeface="Courier New" pitchFamily="49" charset="0"/>
                  </a:rPr>
                  <a:t>    </a:t>
                </a:r>
              </a:p>
            </p:txBody>
          </p:sp>
        </p:grpSp>
        <p:sp>
          <p:nvSpPr>
            <p:cNvPr id="65" name="Rectangle 64"/>
            <p:cNvSpPr/>
            <p:nvPr/>
          </p:nvSpPr>
          <p:spPr>
            <a:xfrm>
              <a:off x="2619407" y="6694447"/>
              <a:ext cx="1368152" cy="184666"/>
            </a:xfrm>
            <a:prstGeom prst="rect">
              <a:avLst/>
            </a:prstGeom>
          </p:spPr>
          <p:txBody>
            <a:bodyPr wrap="square">
              <a:spAutoFit/>
            </a:bodyPr>
            <a:lstStyle/>
            <a:p>
              <a:pPr lvl="0" algn="ctr"/>
              <a:r>
                <a:rPr lang="en-GB" sz="600" b="1" dirty="0">
                  <a:ea typeface="Calibri"/>
                  <a:cs typeface="Calibri"/>
                  <a:sym typeface="Calibri"/>
                </a:rPr>
                <a:t>State-switching pseudo code</a:t>
              </a:r>
            </a:p>
          </p:txBody>
        </p:sp>
      </p:grpSp>
      <p:sp>
        <p:nvSpPr>
          <p:cNvPr id="68" name="Rectangle 67"/>
          <p:cNvSpPr/>
          <p:nvPr/>
        </p:nvSpPr>
        <p:spPr>
          <a:xfrm>
            <a:off x="4644008" y="5013176"/>
            <a:ext cx="2016224" cy="1754326"/>
          </a:xfrm>
          <a:prstGeom prst="rect">
            <a:avLst/>
          </a:prstGeom>
        </p:spPr>
        <p:txBody>
          <a:bodyPr wrap="square">
            <a:spAutoFit/>
          </a:bodyPr>
          <a:lstStyle/>
          <a:p>
            <a:pPr lvl="0" algn="just"/>
            <a:r>
              <a:rPr lang="en-GB" sz="600" b="1" dirty="0">
                <a:ea typeface="Calibri"/>
                <a:cs typeface="Calibri"/>
                <a:sym typeface="Calibri"/>
              </a:rPr>
              <a:t>Conclusions</a:t>
            </a:r>
          </a:p>
          <a:p>
            <a:pPr lvl="0" algn="just"/>
            <a:r>
              <a:rPr lang="en-GB" sz="600" b="1" dirty="0">
                <a:ea typeface="Calibri"/>
                <a:cs typeface="Calibri"/>
                <a:sym typeface="Calibri"/>
              </a:rPr>
              <a:t>This approach has worked successfully on the Asteroids game I developed in JS/Canvas. Breaking the game down into a set of states has allowed me to keep a close relationship between game design, as the state diagram, and the code that was implemented from those states.</a:t>
            </a:r>
          </a:p>
          <a:p>
            <a:pPr lvl="0" algn="just"/>
            <a:r>
              <a:rPr lang="en-GB" sz="600" b="1" dirty="0">
                <a:ea typeface="Calibri"/>
                <a:cs typeface="Calibri"/>
                <a:sym typeface="Calibri"/>
              </a:rPr>
              <a:t>State transitions have been made fairly trivial as just a function that is called with a desired state label.</a:t>
            </a:r>
          </a:p>
          <a:p>
            <a:pPr lvl="0" algn="just"/>
            <a:r>
              <a:rPr lang="en-GB" sz="600" b="1" dirty="0">
                <a:ea typeface="Calibri"/>
                <a:cs typeface="Calibri"/>
                <a:sym typeface="Calibri"/>
              </a:rPr>
              <a:t>The one downside I discovered through testing and debugging was that if multiple state change requests occurred in an update, only the last request would be acted on, though this has currently been addressed with some questionable code, I need to address this with a better solution.</a:t>
            </a:r>
          </a:p>
          <a:p>
            <a:pPr lvl="0" algn="just"/>
            <a:r>
              <a:rPr lang="en-GB" sz="600" b="1" dirty="0">
                <a:ea typeface="Calibri"/>
                <a:cs typeface="Calibri"/>
                <a:sym typeface="Calibri"/>
              </a:rPr>
              <a:t>This approach has shown me that re-usable state management could be applied in other game programming areas and I’m keen to look at baddie AI and UI work in the next instance.</a:t>
            </a:r>
          </a:p>
        </p:txBody>
      </p:sp>
      <p:grpSp>
        <p:nvGrpSpPr>
          <p:cNvPr id="156" name="Group 155"/>
          <p:cNvGrpSpPr/>
          <p:nvPr/>
        </p:nvGrpSpPr>
        <p:grpSpPr>
          <a:xfrm>
            <a:off x="2386856" y="3925505"/>
            <a:ext cx="4284274" cy="1015663"/>
            <a:chOff x="2386856" y="3925505"/>
            <a:chExt cx="4284274" cy="1015663"/>
          </a:xfrm>
        </p:grpSpPr>
        <p:sp>
          <p:nvSpPr>
            <p:cNvPr id="144" name="Google Shape;58;p13"/>
            <p:cNvSpPr/>
            <p:nvPr/>
          </p:nvSpPr>
          <p:spPr>
            <a:xfrm>
              <a:off x="2386856" y="3940287"/>
              <a:ext cx="4273376" cy="1000881"/>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latin typeface="Calibri"/>
                <a:ea typeface="Calibri"/>
                <a:cs typeface="Calibri"/>
                <a:sym typeface="Calibri"/>
              </a:endParaRPr>
            </a:p>
          </p:txBody>
        </p:sp>
        <p:sp>
          <p:nvSpPr>
            <p:cNvPr id="145" name="Rectangle 144"/>
            <p:cNvSpPr/>
            <p:nvPr/>
          </p:nvSpPr>
          <p:spPr>
            <a:xfrm>
              <a:off x="2410910" y="3933056"/>
              <a:ext cx="2138419" cy="923330"/>
            </a:xfrm>
            <a:prstGeom prst="rect">
              <a:avLst/>
            </a:prstGeom>
          </p:spPr>
          <p:txBody>
            <a:bodyPr wrap="square">
              <a:spAutoFit/>
            </a:bodyPr>
            <a:lstStyle/>
            <a:p>
              <a:pPr lvl="0" algn="just"/>
              <a:r>
                <a:rPr lang="en-GB" sz="600" b="1" dirty="0">
                  <a:ea typeface="Calibri"/>
                  <a:cs typeface="Calibri"/>
                  <a:sym typeface="Calibri"/>
                </a:rPr>
                <a:t>The structural solution to was to create an abstract game state class and derive all the actual game states from it [see class hierarchy above]. These states were stored in the state machine class as a dictionary of state names to base states. The state machine was made part of a </a:t>
              </a:r>
              <a:r>
                <a:rPr lang="en-GB" sz="600" dirty="0">
                  <a:latin typeface="Courier New" pitchFamily="49" charset="0"/>
                  <a:ea typeface="Calibri"/>
                  <a:cs typeface="Courier New" pitchFamily="49" charset="0"/>
                  <a:sym typeface="Calibri"/>
                </a:rPr>
                <a:t>Game</a:t>
              </a:r>
              <a:r>
                <a:rPr lang="en-GB" sz="600" b="1" dirty="0">
                  <a:ea typeface="Calibri"/>
                  <a:cs typeface="Calibri"/>
                  <a:sym typeface="Calibri"/>
                </a:rPr>
                <a:t> singleton class giving the entire game code access to the state machine to allow global state changing from any point within the codebase, particularly from within a state’s </a:t>
              </a:r>
              <a:r>
                <a:rPr lang="en-GB" sz="600" dirty="0">
                  <a:latin typeface="Courier New" pitchFamily="49" charset="0"/>
                  <a:ea typeface="Calibri"/>
                  <a:cs typeface="Courier New" pitchFamily="49" charset="0"/>
                  <a:sym typeface="Calibri"/>
                </a:rPr>
                <a:t>update() </a:t>
              </a:r>
              <a:r>
                <a:rPr lang="en-GB" sz="600" b="1" dirty="0">
                  <a:ea typeface="Calibri"/>
                  <a:cs typeface="Calibri"/>
                  <a:sym typeface="Calibri"/>
                </a:rPr>
                <a:t>function as this was where most state changes originated.</a:t>
              </a:r>
            </a:p>
          </p:txBody>
        </p:sp>
        <p:sp>
          <p:nvSpPr>
            <p:cNvPr id="146" name="Rectangle 145"/>
            <p:cNvSpPr/>
            <p:nvPr/>
          </p:nvSpPr>
          <p:spPr>
            <a:xfrm>
              <a:off x="4594671" y="3925505"/>
              <a:ext cx="2076459" cy="1015663"/>
            </a:xfrm>
            <a:prstGeom prst="rect">
              <a:avLst/>
            </a:prstGeom>
          </p:spPr>
          <p:txBody>
            <a:bodyPr wrap="square">
              <a:spAutoFit/>
            </a:bodyPr>
            <a:lstStyle/>
            <a:p>
              <a:pPr lvl="0" algn="just"/>
              <a:r>
                <a:rPr lang="en-GB" sz="600" b="1" dirty="0">
                  <a:ea typeface="Calibri"/>
                  <a:cs typeface="Calibri"/>
                  <a:sym typeface="Calibri"/>
                </a:rPr>
                <a:t>Runtime state management and state changing occurred through the interaction of the </a:t>
              </a:r>
              <a:r>
                <a:rPr lang="en-GB" sz="600" dirty="0" err="1">
                  <a:latin typeface="Courier New" pitchFamily="49" charset="0"/>
                  <a:ea typeface="Calibri"/>
                  <a:cs typeface="Courier New" pitchFamily="49" charset="0"/>
                  <a:sym typeface="Calibri"/>
                </a:rPr>
                <a:t>setState</a:t>
              </a:r>
              <a:r>
                <a:rPr lang="en-GB" sz="600" dirty="0">
                  <a:latin typeface="Courier New" pitchFamily="49" charset="0"/>
                  <a:ea typeface="Calibri"/>
                  <a:cs typeface="Courier New" pitchFamily="49" charset="0"/>
                  <a:sym typeface="Calibri"/>
                </a:rPr>
                <a:t>() </a:t>
              </a:r>
              <a:r>
                <a:rPr lang="en-GB" sz="600" b="1" dirty="0">
                  <a:ea typeface="Calibri"/>
                  <a:cs typeface="Calibri"/>
                  <a:sym typeface="Calibri"/>
                </a:rPr>
                <a:t>and</a:t>
              </a:r>
              <a:r>
                <a:rPr lang="en-GB" sz="600" dirty="0">
                  <a:latin typeface="Courier New" pitchFamily="49" charset="0"/>
                  <a:ea typeface="Calibri"/>
                  <a:cs typeface="Courier New" pitchFamily="49" charset="0"/>
                  <a:sym typeface="Calibri"/>
                </a:rPr>
                <a:t> update()</a:t>
              </a:r>
              <a:r>
                <a:rPr lang="en-GB" sz="600" b="1" dirty="0">
                  <a:ea typeface="Calibri"/>
                  <a:cs typeface="Calibri"/>
                  <a:sym typeface="Calibri"/>
                </a:rPr>
                <a:t> functions in the State Machine class. The state switching pseudo code [above] details a lightweight </a:t>
              </a:r>
              <a:r>
                <a:rPr lang="en-GB" sz="600" dirty="0" err="1">
                  <a:latin typeface="Courier New" pitchFamily="49" charset="0"/>
                  <a:ea typeface="Calibri"/>
                  <a:cs typeface="Courier New" pitchFamily="49" charset="0"/>
                  <a:sym typeface="Calibri"/>
                </a:rPr>
                <a:t>setState</a:t>
              </a:r>
              <a:r>
                <a:rPr lang="en-GB" sz="600" dirty="0">
                  <a:latin typeface="Courier New" pitchFamily="49" charset="0"/>
                  <a:ea typeface="Calibri"/>
                  <a:cs typeface="Courier New" pitchFamily="49" charset="0"/>
                  <a:sym typeface="Calibri"/>
                </a:rPr>
                <a:t>() </a:t>
              </a:r>
              <a:r>
                <a:rPr lang="en-GB" sz="600" b="1" dirty="0">
                  <a:ea typeface="Calibri"/>
                  <a:cs typeface="Calibri"/>
                  <a:sym typeface="Calibri"/>
                </a:rPr>
                <a:t>function that just records a state change request. This used by the </a:t>
              </a:r>
              <a:r>
                <a:rPr lang="en-GB" sz="600" dirty="0">
                  <a:latin typeface="Courier New" pitchFamily="49" charset="0"/>
                  <a:ea typeface="Calibri"/>
                  <a:cs typeface="Courier New" pitchFamily="49" charset="0"/>
                  <a:sym typeface="Calibri"/>
                </a:rPr>
                <a:t>update()</a:t>
              </a:r>
              <a:r>
                <a:rPr lang="en-GB" sz="600" b="1" dirty="0">
                  <a:ea typeface="Calibri"/>
                  <a:cs typeface="Calibri"/>
                  <a:sym typeface="Calibri"/>
                </a:rPr>
                <a:t>function to determine if a state change is required. If so, the current state is exited, the state name is changed and the new state runs its init function before returning to the standard path, which will then call the state’s update().</a:t>
              </a:r>
            </a:p>
          </p:txBody>
        </p:sp>
      </p:grpSp>
      <p:sp>
        <p:nvSpPr>
          <p:cNvPr id="137" name="Google Shape;61;p13"/>
          <p:cNvSpPr/>
          <p:nvPr/>
        </p:nvSpPr>
        <p:spPr>
          <a:xfrm>
            <a:off x="2411760" y="5013176"/>
            <a:ext cx="2143699" cy="1720961"/>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50" b="1" dirty="0">
              <a:latin typeface="Calibri"/>
              <a:ea typeface="Calibri"/>
              <a:cs typeface="Calibri"/>
              <a:sym typeface="Calibri"/>
            </a:endParaRPr>
          </a:p>
        </p:txBody>
      </p:sp>
      <p:grpSp>
        <p:nvGrpSpPr>
          <p:cNvPr id="119" name="Group 22"/>
          <p:cNvGrpSpPr/>
          <p:nvPr/>
        </p:nvGrpSpPr>
        <p:grpSpPr>
          <a:xfrm>
            <a:off x="2608734" y="5085184"/>
            <a:ext cx="1872208" cy="1487504"/>
            <a:chOff x="3686193" y="2728131"/>
            <a:chExt cx="5688711" cy="3924011"/>
          </a:xfrm>
        </p:grpSpPr>
        <p:sp>
          <p:nvSpPr>
            <p:cNvPr id="121" name="TextBox 120"/>
            <p:cNvSpPr txBox="1"/>
            <p:nvPr/>
          </p:nvSpPr>
          <p:spPr>
            <a:xfrm>
              <a:off x="3691033" y="2728131"/>
              <a:ext cx="1512166" cy="446550"/>
            </a:xfrm>
            <a:prstGeom prst="rect">
              <a:avLst/>
            </a:prstGeom>
            <a:solidFill>
              <a:schemeClr val="accent1"/>
            </a:solidFill>
            <a:ln w="9525">
              <a:solidFill>
                <a:schemeClr val="bg1"/>
              </a:solidFill>
            </a:ln>
          </p:spPr>
          <p:txBody>
            <a:bodyPr wrap="square" rtlCol="0">
              <a:spAutoFit/>
            </a:bodyPr>
            <a:lstStyle/>
            <a:p>
              <a:pPr algn="ctr"/>
              <a:r>
                <a:rPr lang="en-GB" sz="500" dirty="0">
                  <a:solidFill>
                    <a:schemeClr val="bg1"/>
                  </a:solidFill>
                </a:rPr>
                <a:t>Attract</a:t>
              </a:r>
            </a:p>
          </p:txBody>
        </p:sp>
        <p:sp>
          <p:nvSpPr>
            <p:cNvPr id="122" name="TextBox 121"/>
            <p:cNvSpPr txBox="1"/>
            <p:nvPr/>
          </p:nvSpPr>
          <p:spPr>
            <a:xfrm>
              <a:off x="3694573" y="3539398"/>
              <a:ext cx="1512166" cy="446550"/>
            </a:xfrm>
            <a:prstGeom prst="rect">
              <a:avLst/>
            </a:prstGeom>
            <a:solidFill>
              <a:schemeClr val="accent1"/>
            </a:solidFill>
            <a:ln w="9525">
              <a:solidFill>
                <a:schemeClr val="bg1"/>
              </a:solidFill>
            </a:ln>
          </p:spPr>
          <p:txBody>
            <a:bodyPr wrap="square" rtlCol="0">
              <a:spAutoFit/>
            </a:bodyPr>
            <a:lstStyle/>
            <a:p>
              <a:pPr algn="ctr"/>
              <a:r>
                <a:rPr lang="en-GB" sz="500" dirty="0">
                  <a:solidFill>
                    <a:schemeClr val="bg1"/>
                  </a:solidFill>
                </a:rPr>
                <a:t>Start Game</a:t>
              </a:r>
            </a:p>
          </p:txBody>
        </p:sp>
        <p:sp>
          <p:nvSpPr>
            <p:cNvPr id="123" name="TextBox 122"/>
            <p:cNvSpPr txBox="1"/>
            <p:nvPr/>
          </p:nvSpPr>
          <p:spPr>
            <a:xfrm>
              <a:off x="3686193" y="4300657"/>
              <a:ext cx="1512166" cy="649527"/>
            </a:xfrm>
            <a:prstGeom prst="rect">
              <a:avLst/>
            </a:prstGeom>
            <a:solidFill>
              <a:schemeClr val="accent1"/>
            </a:solidFill>
            <a:ln w="9525">
              <a:solidFill>
                <a:schemeClr val="bg1"/>
              </a:solidFill>
            </a:ln>
          </p:spPr>
          <p:txBody>
            <a:bodyPr wrap="square" rtlCol="0">
              <a:spAutoFit/>
            </a:bodyPr>
            <a:lstStyle/>
            <a:p>
              <a:pPr algn="ctr"/>
              <a:r>
                <a:rPr lang="en-GB" sz="500" dirty="0">
                  <a:solidFill>
                    <a:schemeClr val="bg1"/>
                  </a:solidFill>
                </a:rPr>
                <a:t>Create Wave</a:t>
              </a:r>
            </a:p>
          </p:txBody>
        </p:sp>
        <p:sp>
          <p:nvSpPr>
            <p:cNvPr id="124" name="TextBox 123"/>
            <p:cNvSpPr txBox="1"/>
            <p:nvPr/>
          </p:nvSpPr>
          <p:spPr>
            <a:xfrm>
              <a:off x="5508096" y="5157189"/>
              <a:ext cx="1512166" cy="446550"/>
            </a:xfrm>
            <a:prstGeom prst="rect">
              <a:avLst/>
            </a:prstGeom>
            <a:solidFill>
              <a:schemeClr val="accent1"/>
            </a:solidFill>
            <a:ln w="9525">
              <a:solidFill>
                <a:schemeClr val="bg1"/>
              </a:solidFill>
            </a:ln>
          </p:spPr>
          <p:txBody>
            <a:bodyPr wrap="square" rtlCol="0">
              <a:spAutoFit/>
            </a:bodyPr>
            <a:lstStyle/>
            <a:p>
              <a:pPr algn="ctr"/>
              <a:r>
                <a:rPr lang="en-GB" sz="500" dirty="0">
                  <a:solidFill>
                    <a:schemeClr val="bg1"/>
                  </a:solidFill>
                </a:rPr>
                <a:t>Play</a:t>
              </a:r>
            </a:p>
          </p:txBody>
        </p:sp>
        <p:sp>
          <p:nvSpPr>
            <p:cNvPr id="125" name="TextBox 124"/>
            <p:cNvSpPr txBox="1"/>
            <p:nvPr/>
          </p:nvSpPr>
          <p:spPr>
            <a:xfrm>
              <a:off x="5508095" y="4396060"/>
              <a:ext cx="1512166" cy="446550"/>
            </a:xfrm>
            <a:prstGeom prst="rect">
              <a:avLst/>
            </a:prstGeom>
            <a:solidFill>
              <a:schemeClr val="accent1"/>
            </a:solidFill>
            <a:ln w="9525">
              <a:solidFill>
                <a:schemeClr val="bg1"/>
              </a:solidFill>
            </a:ln>
          </p:spPr>
          <p:txBody>
            <a:bodyPr wrap="square" rtlCol="0">
              <a:spAutoFit/>
            </a:bodyPr>
            <a:lstStyle/>
            <a:p>
              <a:pPr algn="ctr"/>
              <a:r>
                <a:rPr lang="en-GB" sz="500" dirty="0">
                  <a:solidFill>
                    <a:schemeClr val="bg1"/>
                  </a:solidFill>
                </a:rPr>
                <a:t>Place Ship</a:t>
              </a:r>
            </a:p>
          </p:txBody>
        </p:sp>
        <p:sp>
          <p:nvSpPr>
            <p:cNvPr id="126" name="TextBox 125"/>
            <p:cNvSpPr txBox="1"/>
            <p:nvPr/>
          </p:nvSpPr>
          <p:spPr>
            <a:xfrm>
              <a:off x="5508095" y="6002615"/>
              <a:ext cx="1512166" cy="649527"/>
            </a:xfrm>
            <a:prstGeom prst="rect">
              <a:avLst/>
            </a:prstGeom>
            <a:solidFill>
              <a:schemeClr val="accent1"/>
            </a:solidFill>
            <a:ln w="9525">
              <a:solidFill>
                <a:schemeClr val="bg1"/>
              </a:solidFill>
            </a:ln>
          </p:spPr>
          <p:txBody>
            <a:bodyPr wrap="square" rtlCol="0">
              <a:spAutoFit/>
            </a:bodyPr>
            <a:lstStyle/>
            <a:p>
              <a:pPr algn="ctr"/>
              <a:r>
                <a:rPr lang="en-GB" sz="500" dirty="0">
                  <a:solidFill>
                    <a:schemeClr val="bg1"/>
                  </a:solidFill>
                </a:rPr>
                <a:t>End of Wave</a:t>
              </a:r>
            </a:p>
          </p:txBody>
        </p:sp>
        <p:sp>
          <p:nvSpPr>
            <p:cNvPr id="127" name="TextBox 126"/>
            <p:cNvSpPr txBox="1"/>
            <p:nvPr/>
          </p:nvSpPr>
          <p:spPr>
            <a:xfrm>
              <a:off x="7862738" y="5805262"/>
              <a:ext cx="1512166" cy="446550"/>
            </a:xfrm>
            <a:prstGeom prst="rect">
              <a:avLst/>
            </a:prstGeom>
            <a:solidFill>
              <a:schemeClr val="accent1"/>
            </a:solidFill>
            <a:ln w="9525">
              <a:solidFill>
                <a:schemeClr val="bg1"/>
              </a:solidFill>
            </a:ln>
          </p:spPr>
          <p:txBody>
            <a:bodyPr wrap="square" rtlCol="0">
              <a:spAutoFit/>
            </a:bodyPr>
            <a:lstStyle/>
            <a:p>
              <a:pPr algn="ctr"/>
              <a:r>
                <a:rPr lang="en-GB" sz="500" dirty="0">
                  <a:solidFill>
                    <a:schemeClr val="bg1"/>
                  </a:solidFill>
                </a:rPr>
                <a:t>Game Over</a:t>
              </a:r>
            </a:p>
          </p:txBody>
        </p:sp>
        <p:cxnSp>
          <p:nvCxnSpPr>
            <p:cNvPr id="128" name="Straight Arrow Connector 127"/>
            <p:cNvCxnSpPr>
              <a:stCxn id="121" idx="2"/>
              <a:endCxn id="122" idx="0"/>
            </p:cNvCxnSpPr>
            <p:nvPr/>
          </p:nvCxnSpPr>
          <p:spPr>
            <a:xfrm>
              <a:off x="4447116" y="3174681"/>
              <a:ext cx="3540" cy="364717"/>
            </a:xfrm>
            <a:prstGeom prst="straightConnector1">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22" idx="2"/>
              <a:endCxn id="123" idx="0"/>
            </p:cNvCxnSpPr>
            <p:nvPr/>
          </p:nvCxnSpPr>
          <p:spPr>
            <a:xfrm flipH="1">
              <a:off x="4442276" y="3985948"/>
              <a:ext cx="8380" cy="314709"/>
            </a:xfrm>
            <a:prstGeom prst="straightConnector1">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23" idx="3"/>
              <a:endCxn id="125" idx="1"/>
            </p:cNvCxnSpPr>
            <p:nvPr/>
          </p:nvCxnSpPr>
          <p:spPr>
            <a:xfrm flipV="1">
              <a:off x="5198359" y="4619336"/>
              <a:ext cx="309736" cy="6086"/>
            </a:xfrm>
            <a:prstGeom prst="straightConnector1">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25" idx="2"/>
              <a:endCxn id="124" idx="0"/>
            </p:cNvCxnSpPr>
            <p:nvPr/>
          </p:nvCxnSpPr>
          <p:spPr>
            <a:xfrm>
              <a:off x="6264179" y="4842610"/>
              <a:ext cx="0" cy="314580"/>
            </a:xfrm>
            <a:prstGeom prst="straightConnector1">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4" idx="2"/>
              <a:endCxn id="126" idx="0"/>
            </p:cNvCxnSpPr>
            <p:nvPr/>
          </p:nvCxnSpPr>
          <p:spPr>
            <a:xfrm>
              <a:off x="6264179" y="5603739"/>
              <a:ext cx="0" cy="398876"/>
            </a:xfrm>
            <a:prstGeom prst="straightConnector1">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Shape 35"/>
            <p:cNvCxnSpPr>
              <a:cxnSpLocks/>
              <a:stCxn id="126" idx="1"/>
              <a:endCxn id="124" idx="1"/>
            </p:cNvCxnSpPr>
            <p:nvPr/>
          </p:nvCxnSpPr>
          <p:spPr>
            <a:xfrm rot="10800000">
              <a:off x="5508095" y="5380465"/>
              <a:ext cx="38589" cy="946915"/>
            </a:xfrm>
            <a:prstGeom prst="bentConnector3">
              <a:avLst>
                <a:gd name="adj1" fmla="val 1800000"/>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Shape 38"/>
            <p:cNvCxnSpPr>
              <a:stCxn id="127" idx="0"/>
              <a:endCxn id="121" idx="3"/>
            </p:cNvCxnSpPr>
            <p:nvPr/>
          </p:nvCxnSpPr>
          <p:spPr>
            <a:xfrm rot="16200000" flipV="1">
              <a:off x="5484084" y="2670523"/>
              <a:ext cx="2853855" cy="3415622"/>
            </a:xfrm>
            <a:prstGeom prst="bentConnector2">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Shape 35"/>
            <p:cNvCxnSpPr>
              <a:stCxn id="124" idx="3"/>
              <a:endCxn id="125" idx="3"/>
            </p:cNvCxnSpPr>
            <p:nvPr/>
          </p:nvCxnSpPr>
          <p:spPr>
            <a:xfrm flipV="1">
              <a:off x="7020262" y="4619336"/>
              <a:ext cx="38589" cy="761130"/>
            </a:xfrm>
            <a:prstGeom prst="bentConnector3">
              <a:avLst>
                <a:gd name="adj1" fmla="val 1800000"/>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7" name="Rectangle 146"/>
          <p:cNvSpPr/>
          <p:nvPr/>
        </p:nvSpPr>
        <p:spPr>
          <a:xfrm>
            <a:off x="2797200" y="6582102"/>
            <a:ext cx="1368152" cy="184666"/>
          </a:xfrm>
          <a:prstGeom prst="rect">
            <a:avLst/>
          </a:prstGeom>
          <a:ln w="9525">
            <a:noFill/>
          </a:ln>
        </p:spPr>
        <p:txBody>
          <a:bodyPr wrap="square">
            <a:spAutoFit/>
          </a:bodyPr>
          <a:lstStyle/>
          <a:p>
            <a:pPr lvl="0" algn="ctr"/>
            <a:r>
              <a:rPr lang="en-GB" sz="600" b="1" dirty="0">
                <a:ea typeface="Calibri"/>
                <a:cs typeface="Calibri"/>
                <a:sym typeface="Calibri"/>
              </a:rPr>
              <a:t>State diagram of Asteroids game</a:t>
            </a:r>
          </a:p>
        </p:txBody>
      </p:sp>
      <p:cxnSp>
        <p:nvCxnSpPr>
          <p:cNvPr id="148" name="Shape 35"/>
          <p:cNvCxnSpPr>
            <a:stCxn id="124" idx="3"/>
            <a:endCxn id="127" idx="1"/>
          </p:cNvCxnSpPr>
          <p:nvPr/>
        </p:nvCxnSpPr>
        <p:spPr>
          <a:xfrm>
            <a:off x="3706007" y="6090624"/>
            <a:ext cx="277267" cy="245670"/>
          </a:xfrm>
          <a:prstGeom prst="bentConnector3">
            <a:avLst>
              <a:gd name="adj1" fmla="val 50000"/>
            </a:avLst>
          </a:prstGeom>
          <a:ln w="952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GB" dirty="0"/>
          </a:p>
          <a:p>
            <a:endParaRPr lang="en-GB" dirty="0"/>
          </a:p>
          <a:p>
            <a:endParaRPr lang="en-GB" dirty="0"/>
          </a:p>
          <a:p>
            <a:endParaRPr lang="en-GB" dirty="0"/>
          </a:p>
          <a:p>
            <a:r>
              <a:rPr lang="en-GB" dirty="0"/>
              <a:t>Questions</a:t>
            </a:r>
          </a:p>
          <a:p>
            <a:pPr lvl="1"/>
            <a:endParaRPr lang="en-GB" dirty="0"/>
          </a:p>
          <a:p>
            <a:pPr lvl="1"/>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Tends to be a bit of a challenge for students</a:t>
            </a:r>
          </a:p>
          <a:p>
            <a:pPr lvl="2"/>
            <a:r>
              <a:rPr lang="en-GB" dirty="0"/>
              <a:t>Across all 3 years of the degree programme</a:t>
            </a:r>
          </a:p>
          <a:p>
            <a:pPr lvl="2"/>
            <a:endParaRPr lang="en-GB" dirty="0"/>
          </a:p>
          <a:p>
            <a:pPr lvl="1"/>
            <a:r>
              <a:rPr lang="en-GB" dirty="0"/>
              <a:t>Scope to vacuum up marks on your degree</a:t>
            </a:r>
          </a:p>
          <a:p>
            <a:pPr lvl="2"/>
            <a:r>
              <a:rPr lang="en-GB" dirty="0"/>
              <a:t>Technical posters carry significantly more marks / effort than anything else does</a:t>
            </a:r>
          </a:p>
          <a:p>
            <a:pPr lvl="2"/>
            <a:r>
              <a:rPr lang="en-GB" dirty="0"/>
              <a:t>Potential to shift your degree up by a classification by doing ‘good’ posters</a:t>
            </a:r>
          </a:p>
          <a:p>
            <a:pPr lvl="2"/>
            <a:r>
              <a:rPr lang="en-GB" dirty="0"/>
              <a:t>Don’t leave them ‘til the last minute</a:t>
            </a:r>
          </a:p>
          <a:p>
            <a:pPr lvl="3"/>
            <a:r>
              <a:rPr lang="en-GB" dirty="0"/>
              <a:t>I heard a few horror stories about people doing them on the morning of presentation</a:t>
            </a:r>
          </a:p>
          <a:p>
            <a:pPr lvl="3"/>
            <a:endParaRPr lang="en-GB" dirty="0"/>
          </a:p>
          <a:p>
            <a:pPr lvl="2"/>
            <a:r>
              <a:rPr lang="en-GB" dirty="0"/>
              <a:t>The law of diminishing returns is your friend</a:t>
            </a:r>
          </a:p>
          <a:p>
            <a:pPr lvl="2"/>
            <a:endParaRPr lang="en-GB" dirty="0"/>
          </a:p>
          <a:p>
            <a:pPr lvl="1"/>
            <a:endParaRPr lang="en-GB" dirty="0"/>
          </a:p>
          <a:p>
            <a:pPr lvl="1"/>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Technical posters, why?</a:t>
            </a:r>
          </a:p>
          <a:p>
            <a:pPr lvl="2"/>
            <a:r>
              <a:rPr lang="en-GB" dirty="0"/>
              <a:t>We’re not going to make them for interviews, so why bother getting good at them</a:t>
            </a:r>
          </a:p>
          <a:p>
            <a:pPr lvl="2"/>
            <a:endParaRPr lang="en-GB" dirty="0"/>
          </a:p>
          <a:p>
            <a:pPr lvl="2"/>
            <a:r>
              <a:rPr lang="en-GB" dirty="0"/>
              <a:t>Technical posters are a vehicle for you to develop your skills in articulating technical problems and solutions using ‘industry standard’ terms, tools and techniques.</a:t>
            </a:r>
          </a:p>
          <a:p>
            <a:pPr lvl="2"/>
            <a:endParaRPr lang="en-GB" dirty="0"/>
          </a:p>
          <a:p>
            <a:pPr lvl="2"/>
            <a:r>
              <a:rPr lang="en-GB" dirty="0"/>
              <a:t>How technical posters help in interviews</a:t>
            </a:r>
          </a:p>
          <a:p>
            <a:pPr lvl="3"/>
            <a:r>
              <a:rPr lang="en-GB" dirty="0"/>
              <a:t>You’ll be asked to talk about problems you’ve solved and how you solved them</a:t>
            </a:r>
          </a:p>
          <a:p>
            <a:pPr lvl="3"/>
            <a:r>
              <a:rPr lang="en-GB" dirty="0"/>
              <a:t>You need to be able to articulate that into UML, design patterns, pseudo code &amp; process</a:t>
            </a:r>
          </a:p>
          <a:p>
            <a:pPr lvl="3"/>
            <a:r>
              <a:rPr lang="en-GB" dirty="0"/>
              <a:t>You may even end up drawing things on a whiteboard</a:t>
            </a:r>
          </a:p>
          <a:p>
            <a:pPr lvl="2"/>
            <a:endParaRPr lang="en-GB" dirty="0"/>
          </a:p>
          <a:p>
            <a:pPr lvl="1"/>
            <a:endParaRPr lang="en-GB" dirty="0"/>
          </a:p>
          <a:p>
            <a:pPr lvl="1"/>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2"/>
            <a:r>
              <a:rPr lang="en-GB" dirty="0"/>
              <a:t>Let’s think about this from 5Ws&amp;H perspective</a:t>
            </a:r>
          </a:p>
          <a:p>
            <a:pPr lvl="3"/>
            <a:r>
              <a:rPr lang="en-GB" b="1" dirty="0"/>
              <a:t>Who</a:t>
            </a:r>
            <a:r>
              <a:rPr lang="en-GB" dirty="0"/>
              <a:t> are they for</a:t>
            </a:r>
          </a:p>
          <a:p>
            <a:pPr lvl="3"/>
            <a:r>
              <a:rPr lang="en-GB" b="1" dirty="0"/>
              <a:t>What</a:t>
            </a:r>
            <a:r>
              <a:rPr lang="en-GB" dirty="0"/>
              <a:t> is their purpose</a:t>
            </a:r>
          </a:p>
          <a:p>
            <a:pPr lvl="3"/>
            <a:r>
              <a:rPr lang="en-GB" b="1" dirty="0"/>
              <a:t>When</a:t>
            </a:r>
            <a:r>
              <a:rPr lang="en-GB" dirty="0"/>
              <a:t> do you do them</a:t>
            </a:r>
          </a:p>
          <a:p>
            <a:pPr lvl="3"/>
            <a:r>
              <a:rPr lang="en-GB" b="1" dirty="0"/>
              <a:t>Where</a:t>
            </a:r>
            <a:r>
              <a:rPr lang="en-GB" dirty="0"/>
              <a:t> do you do them</a:t>
            </a:r>
          </a:p>
          <a:p>
            <a:pPr lvl="3"/>
            <a:r>
              <a:rPr lang="en-GB" b="1" dirty="0"/>
              <a:t>Why</a:t>
            </a:r>
            <a:r>
              <a:rPr lang="en-GB" dirty="0"/>
              <a:t> do you do them</a:t>
            </a:r>
          </a:p>
          <a:p>
            <a:pPr lvl="3"/>
            <a:r>
              <a:rPr lang="en-GB" b="1" dirty="0"/>
              <a:t>How</a:t>
            </a:r>
            <a:r>
              <a:rPr lang="en-GB" dirty="0"/>
              <a:t> do you do them</a:t>
            </a:r>
          </a:p>
          <a:p>
            <a:pPr lvl="1"/>
            <a:endParaRPr lang="en-GB" dirty="0"/>
          </a:p>
          <a:p>
            <a:pPr lvl="1"/>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2"/>
            <a:r>
              <a:rPr lang="en-GB" dirty="0"/>
              <a:t>Let’s think about this from 5Ws&amp;H perspective</a:t>
            </a:r>
          </a:p>
          <a:p>
            <a:pPr lvl="3"/>
            <a:r>
              <a:rPr lang="en-GB" b="1" dirty="0"/>
              <a:t>Who</a:t>
            </a:r>
            <a:r>
              <a:rPr lang="en-GB" dirty="0"/>
              <a:t> are they for</a:t>
            </a:r>
          </a:p>
          <a:p>
            <a:pPr lvl="4"/>
            <a:r>
              <a:rPr lang="en-GB" b="1" dirty="0"/>
              <a:t>Lecturing staff</a:t>
            </a:r>
            <a:r>
              <a:rPr lang="en-GB" dirty="0"/>
              <a:t> to assess your ability to articulate technical problem solving</a:t>
            </a:r>
          </a:p>
          <a:p>
            <a:pPr lvl="4"/>
            <a:r>
              <a:rPr lang="en-GB" b="1" dirty="0"/>
              <a:t>You</a:t>
            </a:r>
            <a:r>
              <a:rPr lang="en-GB" dirty="0"/>
              <a:t> to develop your ability to articulate technical problem solving</a:t>
            </a:r>
          </a:p>
          <a:p>
            <a:pPr lvl="3"/>
            <a:r>
              <a:rPr lang="en-GB" b="1" dirty="0"/>
              <a:t>What</a:t>
            </a:r>
            <a:r>
              <a:rPr lang="en-GB" dirty="0"/>
              <a:t> is their purpose</a:t>
            </a:r>
          </a:p>
          <a:p>
            <a:pPr lvl="3"/>
            <a:r>
              <a:rPr lang="en-GB" b="1" dirty="0"/>
              <a:t>When</a:t>
            </a:r>
            <a:r>
              <a:rPr lang="en-GB" dirty="0"/>
              <a:t> do you do them</a:t>
            </a:r>
          </a:p>
          <a:p>
            <a:pPr lvl="3"/>
            <a:r>
              <a:rPr lang="en-GB" b="1" dirty="0"/>
              <a:t>Where</a:t>
            </a:r>
            <a:r>
              <a:rPr lang="en-GB" dirty="0"/>
              <a:t> do you do them</a:t>
            </a:r>
          </a:p>
          <a:p>
            <a:pPr lvl="3"/>
            <a:r>
              <a:rPr lang="en-GB" b="1" dirty="0"/>
              <a:t>Why</a:t>
            </a:r>
            <a:r>
              <a:rPr lang="en-GB" dirty="0"/>
              <a:t> do you do them</a:t>
            </a:r>
          </a:p>
          <a:p>
            <a:pPr lvl="3"/>
            <a:r>
              <a:rPr lang="en-GB" b="1" dirty="0"/>
              <a:t>How</a:t>
            </a:r>
            <a:r>
              <a:rPr lang="en-GB" dirty="0"/>
              <a:t> do you do them</a:t>
            </a:r>
          </a:p>
          <a:p>
            <a:pPr lvl="1"/>
            <a:endParaRPr lang="en-GB" dirty="0"/>
          </a:p>
          <a:p>
            <a:pPr lvl="1"/>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2"/>
            <a:r>
              <a:rPr lang="en-GB" dirty="0"/>
              <a:t>Let’s think about this from 5Ws&amp;H perspective</a:t>
            </a:r>
          </a:p>
          <a:p>
            <a:pPr lvl="3"/>
            <a:r>
              <a:rPr lang="en-GB" b="1" dirty="0"/>
              <a:t>Who</a:t>
            </a:r>
            <a:r>
              <a:rPr lang="en-GB" dirty="0"/>
              <a:t> are they for</a:t>
            </a:r>
          </a:p>
          <a:p>
            <a:pPr lvl="3"/>
            <a:r>
              <a:rPr lang="en-GB" b="1" dirty="0"/>
              <a:t>What</a:t>
            </a:r>
            <a:r>
              <a:rPr lang="en-GB" dirty="0"/>
              <a:t> is their purpose</a:t>
            </a:r>
          </a:p>
          <a:p>
            <a:pPr lvl="4"/>
            <a:r>
              <a:rPr lang="en-GB" dirty="0"/>
              <a:t>Demonstrate you ability to solve interesting technical problems</a:t>
            </a:r>
          </a:p>
          <a:p>
            <a:pPr lvl="4"/>
            <a:r>
              <a:rPr lang="en-GB" dirty="0"/>
              <a:t>A vehicle for you to articulate how you solve interesting technical problems</a:t>
            </a:r>
          </a:p>
          <a:p>
            <a:pPr lvl="3"/>
            <a:r>
              <a:rPr lang="en-GB" b="1" dirty="0"/>
              <a:t>When</a:t>
            </a:r>
            <a:r>
              <a:rPr lang="en-GB" dirty="0"/>
              <a:t> do you do them</a:t>
            </a:r>
          </a:p>
          <a:p>
            <a:pPr lvl="3"/>
            <a:r>
              <a:rPr lang="en-GB" b="1" dirty="0"/>
              <a:t>Where</a:t>
            </a:r>
            <a:r>
              <a:rPr lang="en-GB" dirty="0"/>
              <a:t> do you do them</a:t>
            </a:r>
          </a:p>
          <a:p>
            <a:pPr lvl="3"/>
            <a:r>
              <a:rPr lang="en-GB" b="1" dirty="0"/>
              <a:t>Why</a:t>
            </a:r>
            <a:r>
              <a:rPr lang="en-GB" dirty="0"/>
              <a:t> do you do them</a:t>
            </a:r>
          </a:p>
          <a:p>
            <a:pPr lvl="3"/>
            <a:r>
              <a:rPr lang="en-GB" b="1" dirty="0"/>
              <a:t>How</a:t>
            </a:r>
            <a:r>
              <a:rPr lang="en-GB" dirty="0"/>
              <a:t> do you do them</a:t>
            </a:r>
          </a:p>
          <a:p>
            <a:pPr lvl="1"/>
            <a:endParaRPr lang="en-GB" dirty="0"/>
          </a:p>
          <a:p>
            <a:pPr lvl="1"/>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Creating Technical Posters</a:t>
            </a:r>
          </a:p>
          <a:p>
            <a:pPr lvl="1"/>
            <a:r>
              <a:rPr lang="en-GB" dirty="0"/>
              <a:t>Making good posters</a:t>
            </a:r>
          </a:p>
          <a:p>
            <a:pPr lvl="2"/>
            <a:r>
              <a:rPr lang="en-GB" dirty="0"/>
              <a:t>Let’s think about this from 5Ws&amp;H perspective</a:t>
            </a:r>
          </a:p>
          <a:p>
            <a:pPr lvl="3"/>
            <a:r>
              <a:rPr lang="en-GB" b="1" dirty="0"/>
              <a:t>Who</a:t>
            </a:r>
            <a:r>
              <a:rPr lang="en-GB" dirty="0"/>
              <a:t> are they for</a:t>
            </a:r>
          </a:p>
          <a:p>
            <a:pPr lvl="3"/>
            <a:r>
              <a:rPr lang="en-GB" b="1" dirty="0"/>
              <a:t>What</a:t>
            </a:r>
            <a:r>
              <a:rPr lang="en-GB" dirty="0"/>
              <a:t> is their purpose</a:t>
            </a:r>
          </a:p>
          <a:p>
            <a:pPr lvl="3"/>
            <a:r>
              <a:rPr lang="en-GB" b="1" dirty="0"/>
              <a:t>When</a:t>
            </a:r>
            <a:r>
              <a:rPr lang="en-GB" dirty="0"/>
              <a:t> do you do them</a:t>
            </a:r>
          </a:p>
          <a:p>
            <a:pPr lvl="4"/>
            <a:r>
              <a:rPr lang="en-GB" dirty="0"/>
              <a:t>After you have solved interesting technical problems</a:t>
            </a:r>
          </a:p>
          <a:p>
            <a:pPr lvl="4"/>
            <a:r>
              <a:rPr lang="en-GB" dirty="0"/>
              <a:t>Preferably not just before their presentation</a:t>
            </a:r>
          </a:p>
          <a:p>
            <a:pPr lvl="3"/>
            <a:r>
              <a:rPr lang="en-GB" b="1" dirty="0"/>
              <a:t>Where</a:t>
            </a:r>
            <a:r>
              <a:rPr lang="en-GB" dirty="0"/>
              <a:t> do you do them</a:t>
            </a:r>
          </a:p>
          <a:p>
            <a:pPr lvl="3"/>
            <a:r>
              <a:rPr lang="en-GB" b="1" dirty="0"/>
              <a:t>Why</a:t>
            </a:r>
            <a:r>
              <a:rPr lang="en-GB" dirty="0"/>
              <a:t> do you do them</a:t>
            </a:r>
          </a:p>
          <a:p>
            <a:pPr lvl="3"/>
            <a:r>
              <a:rPr lang="en-GB" b="1" dirty="0"/>
              <a:t>How</a:t>
            </a:r>
            <a:r>
              <a:rPr lang="en-GB" dirty="0"/>
              <a:t> do you do them</a:t>
            </a:r>
          </a:p>
          <a:p>
            <a:pPr lvl="1"/>
            <a:endParaRPr lang="en-GB" dirty="0"/>
          </a:p>
          <a:p>
            <a:pPr lvl="1"/>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14866</TotalTime>
  <Words>3185</Words>
  <Application>Microsoft Office PowerPoint</Application>
  <PresentationFormat>On-screen Show (4:3)</PresentationFormat>
  <Paragraphs>588</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Gazcorp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Computer Games and Entertainment: Advanced Programming</dc:title>
  <dc:creator>Gareth</dc:creator>
  <cp:lastModifiedBy>Bergel, Kate</cp:lastModifiedBy>
  <cp:revision>894</cp:revision>
  <dcterms:created xsi:type="dcterms:W3CDTF">2008-11-22T10:38:31Z</dcterms:created>
  <dcterms:modified xsi:type="dcterms:W3CDTF">2020-02-24T12:01:28Z</dcterms:modified>
</cp:coreProperties>
</file>