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7" r:id="rId3"/>
    <p:sldId id="265" r:id="rId4"/>
    <p:sldId id="269" r:id="rId5"/>
    <p:sldId id="271" r:id="rId6"/>
    <p:sldId id="270" r:id="rId7"/>
    <p:sldId id="272" r:id="rId8"/>
    <p:sldId id="274" r:id="rId9"/>
    <p:sldId id="275" r:id="rId10"/>
    <p:sldId id="27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344529"/>
    <a:srgbClr val="2B3922"/>
    <a:srgbClr val="2E3722"/>
    <a:srgbClr val="FCF7F1"/>
    <a:srgbClr val="B8D233"/>
    <a:srgbClr val="5CC6D6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61" d="100"/>
          <a:sy n="61" d="100"/>
        </p:scale>
        <p:origin x="77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lmouth-Games-Academy/COMP2x0-workshop-slides" TargetMode="External"/><Relationship Id="rId2" Type="http://schemas.openxmlformats.org/officeDocument/2006/relationships/hyperlink" Target="https://www.ucas.com/file/62641/download?token=sZT0YGZ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kesigns.com/tutorial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13546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COMP2</a:t>
            </a:r>
            <a:r>
              <a:rPr lang="en-US" sz="4400" i="1" dirty="0">
                <a:solidFill>
                  <a:schemeClr val="tx1"/>
                </a:solidFill>
              </a:rPr>
              <a:t>x</a:t>
            </a:r>
            <a:r>
              <a:rPr lang="en-US" sz="4400" dirty="0">
                <a:solidFill>
                  <a:schemeClr val="tx1"/>
                </a:solidFill>
              </a:rPr>
              <a:t>0: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Worksheet support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3100" i="1" dirty="0">
                <a:solidFill>
                  <a:schemeClr val="tx1"/>
                </a:solidFill>
              </a:rPr>
              <a:t>Week 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1E859-EFB5-439A-8D15-3ECAC83B8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9526" y="2202873"/>
            <a:ext cx="7765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Technical posters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4557386" cy="4112286"/>
          </a:xfrm>
        </p:spPr>
        <p:txBody>
          <a:bodyPr>
            <a:noAutofit/>
          </a:bodyPr>
          <a:lstStyle/>
          <a:p>
            <a:r>
              <a:rPr lang="en-GB" sz="2400" b="1" dirty="0"/>
              <a:t>Outcome and impact</a:t>
            </a:r>
            <a:endParaRPr lang="en-GB" sz="2400" dirty="0"/>
          </a:p>
          <a:p>
            <a:pPr lvl="1"/>
            <a:r>
              <a:rPr lang="en-GB" sz="2000" dirty="0"/>
              <a:t>Opportunity for reflection and self-criticism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AB03B7-0F7D-4ED3-B10A-0E66DE48AF9F}"/>
              </a:ext>
            </a:extLst>
          </p:cNvPr>
          <p:cNvGrpSpPr>
            <a:grpSpLocks noChangeAspect="1"/>
          </p:cNvGrpSpPr>
          <p:nvPr/>
        </p:nvGrpSpPr>
        <p:grpSpPr>
          <a:xfrm>
            <a:off x="7056427" y="522733"/>
            <a:ext cx="4068773" cy="5812533"/>
            <a:chOff x="1187624" y="2636912"/>
            <a:chExt cx="3888432" cy="27363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645C99-0C0E-4673-A0C2-098229179DE2}"/>
                </a:ext>
              </a:extLst>
            </p:cNvPr>
            <p:cNvSpPr/>
            <p:nvPr/>
          </p:nvSpPr>
          <p:spPr>
            <a:xfrm>
              <a:off x="1187624" y="2636912"/>
              <a:ext cx="3888432" cy="27363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oogle Shape;54;p13">
              <a:extLst>
                <a:ext uri="{FF2B5EF4-FFF2-40B4-BE49-F238E27FC236}">
                  <a16:creationId xmlns:a16="http://schemas.microsoft.com/office/drawing/2014/main" id="{99E84B9C-1753-472B-9950-17CC27FE297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59632" y="2708920"/>
              <a:ext cx="3723975" cy="2582400"/>
              <a:chOff x="66750" y="157025"/>
              <a:chExt cx="7447950" cy="10329600"/>
            </a:xfrm>
          </p:grpSpPr>
          <p:sp>
            <p:nvSpPr>
              <p:cNvPr id="7" name="Google Shape;55;p13">
                <a:extLst>
                  <a:ext uri="{FF2B5EF4-FFF2-40B4-BE49-F238E27FC236}">
                    <a16:creationId xmlns:a16="http://schemas.microsoft.com/office/drawing/2014/main" id="{314E0DF5-1C4E-42EC-96D7-3DC59995F46F}"/>
                  </a:ext>
                </a:extLst>
              </p:cNvPr>
              <p:cNvSpPr/>
              <p:nvPr/>
            </p:nvSpPr>
            <p:spPr>
              <a:xfrm>
                <a:off x="66750" y="159725"/>
                <a:ext cx="54939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5A6B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TITLE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" name="Google Shape;56;p13">
                <a:extLst>
                  <a:ext uri="{FF2B5EF4-FFF2-40B4-BE49-F238E27FC236}">
                    <a16:creationId xmlns:a16="http://schemas.microsoft.com/office/drawing/2014/main" id="{B9EC7801-3F3A-47BC-B8A2-2AA18896F871}"/>
                  </a:ext>
                </a:extLst>
              </p:cNvPr>
              <p:cNvSpPr/>
              <p:nvPr/>
            </p:nvSpPr>
            <p:spPr>
              <a:xfrm>
                <a:off x="76200" y="1376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WHAT IS THE PROBLEM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57;p13">
                <a:extLst>
                  <a:ext uri="{FF2B5EF4-FFF2-40B4-BE49-F238E27FC236}">
                    <a16:creationId xmlns:a16="http://schemas.microsoft.com/office/drawing/2014/main" id="{A25D7CEE-ACAF-4E1E-9E01-F0273D1C9497}"/>
                  </a:ext>
                </a:extLst>
              </p:cNvPr>
              <p:cNvSpPr/>
              <p:nvPr/>
            </p:nvSpPr>
            <p:spPr>
              <a:xfrm>
                <a:off x="3789000" y="1376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WHY IS IT AN ISSUE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58;p13">
                <a:extLst>
                  <a:ext uri="{FF2B5EF4-FFF2-40B4-BE49-F238E27FC236}">
                    <a16:creationId xmlns:a16="http://schemas.microsoft.com/office/drawing/2014/main" id="{B36FAA24-3D72-471E-AA8F-63801908AFAC}"/>
                  </a:ext>
                </a:extLst>
              </p:cNvPr>
              <p:cNvSpPr/>
              <p:nvPr/>
            </p:nvSpPr>
            <p:spPr>
              <a:xfrm>
                <a:off x="76200" y="2519225"/>
                <a:ext cx="3649500" cy="6692400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 dirty="0">
                    <a:latin typeface="Calibri"/>
                    <a:ea typeface="Calibri"/>
                    <a:cs typeface="Calibri"/>
                    <a:sym typeface="Calibri"/>
                  </a:rPr>
                  <a:t>WHAT IS THE SOLUTION</a:t>
                </a:r>
                <a:endParaRPr sz="1200" b="1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59;p13">
                <a:extLst>
                  <a:ext uri="{FF2B5EF4-FFF2-40B4-BE49-F238E27FC236}">
                    <a16:creationId xmlns:a16="http://schemas.microsoft.com/office/drawing/2014/main" id="{00E93853-D67B-410B-AEA9-6EFF540CB478}"/>
                  </a:ext>
                </a:extLst>
              </p:cNvPr>
              <p:cNvSpPr/>
              <p:nvPr/>
            </p:nvSpPr>
            <p:spPr>
              <a:xfrm>
                <a:off x="76200" y="94534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D7E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WHAT WORKED WELL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60;p13">
                <a:extLst>
                  <a:ext uri="{FF2B5EF4-FFF2-40B4-BE49-F238E27FC236}">
                    <a16:creationId xmlns:a16="http://schemas.microsoft.com/office/drawing/2014/main" id="{41B13401-CA20-4B70-ACB0-794EB94697EC}"/>
                  </a:ext>
                </a:extLst>
              </p:cNvPr>
              <p:cNvSpPr/>
              <p:nvPr/>
            </p:nvSpPr>
            <p:spPr>
              <a:xfrm>
                <a:off x="3865200" y="94534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D7E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 dirty="0">
                    <a:latin typeface="Calibri"/>
                    <a:ea typeface="Calibri"/>
                    <a:cs typeface="Calibri"/>
                    <a:sym typeface="Calibri"/>
                  </a:rPr>
                  <a:t>WHAT IS THE SCOPE FOR IMPROVEMENT(S)</a:t>
                </a:r>
                <a:endParaRPr sz="1100" b="1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61;p13">
                <a:extLst>
                  <a:ext uri="{FF2B5EF4-FFF2-40B4-BE49-F238E27FC236}">
                    <a16:creationId xmlns:a16="http://schemas.microsoft.com/office/drawing/2014/main" id="{B09499D2-23DD-47FE-83B0-260EA172805A}"/>
                  </a:ext>
                </a:extLst>
              </p:cNvPr>
              <p:cNvSpPr/>
              <p:nvPr/>
            </p:nvSpPr>
            <p:spPr>
              <a:xfrm>
                <a:off x="3789000" y="2519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USE-CASES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62;p13">
                <a:extLst>
                  <a:ext uri="{FF2B5EF4-FFF2-40B4-BE49-F238E27FC236}">
                    <a16:creationId xmlns:a16="http://schemas.microsoft.com/office/drawing/2014/main" id="{BC0E8C7E-E50E-4640-95C5-0615CFF9D118}"/>
                  </a:ext>
                </a:extLst>
              </p:cNvPr>
              <p:cNvSpPr/>
              <p:nvPr/>
            </p:nvSpPr>
            <p:spPr>
              <a:xfrm>
                <a:off x="3789000" y="3662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CLASS HIERARCHY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63;p13">
                <a:extLst>
                  <a:ext uri="{FF2B5EF4-FFF2-40B4-BE49-F238E27FC236}">
                    <a16:creationId xmlns:a16="http://schemas.microsoft.com/office/drawing/2014/main" id="{2672C3A5-E018-46E0-8D4D-9FC0960B26D3}"/>
                  </a:ext>
                </a:extLst>
              </p:cNvPr>
              <p:cNvSpPr/>
              <p:nvPr/>
            </p:nvSpPr>
            <p:spPr>
              <a:xfrm>
                <a:off x="3789000" y="4805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STATE MACHINE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64;p13">
                <a:extLst>
                  <a:ext uri="{FF2B5EF4-FFF2-40B4-BE49-F238E27FC236}">
                    <a16:creationId xmlns:a16="http://schemas.microsoft.com/office/drawing/2014/main" id="{416DD816-F4D9-4FB0-AFEE-3846512FBF4C}"/>
                  </a:ext>
                </a:extLst>
              </p:cNvPr>
              <p:cNvSpPr/>
              <p:nvPr/>
            </p:nvSpPr>
            <p:spPr>
              <a:xfrm>
                <a:off x="3789000" y="5948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FLOW CHART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65;p13">
                <a:extLst>
                  <a:ext uri="{FF2B5EF4-FFF2-40B4-BE49-F238E27FC236}">
                    <a16:creationId xmlns:a16="http://schemas.microsoft.com/office/drawing/2014/main" id="{5D7B0971-2003-41FC-984C-26311A1CB5B0}"/>
                  </a:ext>
                </a:extLst>
              </p:cNvPr>
              <p:cNvSpPr/>
              <p:nvPr/>
            </p:nvSpPr>
            <p:spPr>
              <a:xfrm>
                <a:off x="3789000" y="7091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PSEUDO CODE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66;p13">
                <a:extLst>
                  <a:ext uri="{FF2B5EF4-FFF2-40B4-BE49-F238E27FC236}">
                    <a16:creationId xmlns:a16="http://schemas.microsoft.com/office/drawing/2014/main" id="{8CC61A42-585B-412A-B9E1-80FD4FF2F4A9}"/>
                  </a:ext>
                </a:extLst>
              </p:cNvPr>
              <p:cNvSpPr/>
              <p:nvPr/>
            </p:nvSpPr>
            <p:spPr>
              <a:xfrm>
                <a:off x="3789000" y="8234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SCREEN CAPS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67;p13">
                <a:extLst>
                  <a:ext uri="{FF2B5EF4-FFF2-40B4-BE49-F238E27FC236}">
                    <a16:creationId xmlns:a16="http://schemas.microsoft.com/office/drawing/2014/main" id="{A54C5E87-8E2B-47A2-BEAA-0505B8F940BE}"/>
                  </a:ext>
                </a:extLst>
              </p:cNvPr>
              <p:cNvSpPr/>
              <p:nvPr/>
            </p:nvSpPr>
            <p:spPr>
              <a:xfrm>
                <a:off x="5729825" y="157025"/>
                <a:ext cx="17088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5A6B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NAME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BCC3607-4562-4AB3-BAD6-86C252FAC415}"/>
              </a:ext>
            </a:extLst>
          </p:cNvPr>
          <p:cNvSpPr/>
          <p:nvPr/>
        </p:nvSpPr>
        <p:spPr>
          <a:xfrm>
            <a:off x="5448822" y="5722000"/>
            <a:ext cx="1682953" cy="31862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767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Suggested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1800" dirty="0"/>
              <a:t>Start designing your poster.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GB" sz="1600" dirty="0"/>
              <a:t>Create an appropriate UML diagram of the program/code structure so far.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GB" sz="1600" dirty="0"/>
              <a:t>Create a basic layout in the design tool of your choice, following the template.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/>
              <a:t>Finish creating your basic portfolio structure, including a page for your Technical Report in a relevant section.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/>
              <a:t>Start/continue writing about/making notes on the research you’ve done and your argument.</a:t>
            </a:r>
          </a:p>
          <a:p>
            <a:pPr lvl="2"/>
            <a:r>
              <a:rPr lang="en-GB" sz="1500" dirty="0"/>
              <a:t>Work through the exercise at </a:t>
            </a:r>
            <a:r>
              <a:rPr lang="en-GB" sz="1500" dirty="0">
                <a:hlinkClick r:id="rId2"/>
              </a:rPr>
              <a:t>https://www.ucas.com/file/62641/download?token=sZT0YGZN</a:t>
            </a:r>
            <a:r>
              <a:rPr lang="en-GB" sz="1500" dirty="0"/>
              <a:t> if you need practice presenting your argument.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/>
              <a:t>Continue work on your artefact.</a:t>
            </a:r>
          </a:p>
          <a:p>
            <a:pPr marL="514350" indent="-514350">
              <a:buFont typeface="+mj-lt"/>
              <a:buAutoNum type="arabicPeriod"/>
            </a:pPr>
            <a:endParaRPr lang="en-GB" sz="800" b="1" dirty="0"/>
          </a:p>
          <a:p>
            <a:pPr marL="0" indent="0">
              <a:buNone/>
            </a:pPr>
            <a:r>
              <a:rPr lang="en-GB" sz="1600" dirty="0"/>
              <a:t>Find these slides online at:</a:t>
            </a:r>
          </a:p>
          <a:p>
            <a:pPr marL="0" indent="0">
              <a:buNone/>
            </a:pPr>
            <a:r>
              <a:rPr lang="en-GB" sz="1600" dirty="0">
                <a:hlinkClick r:id="rId3"/>
              </a:rPr>
              <a:t>https://github.com/Falmouth-Games-Academy/</a:t>
            </a:r>
            <a:r>
              <a:rPr lang="en-GB" sz="1600" b="1" dirty="0">
                <a:hlinkClick r:id="rId3"/>
              </a:rPr>
              <a:t>COMP2x0-workshop-slides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421423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1683AF-E17D-41F3-A73D-95BB33BBF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171" y="491545"/>
            <a:ext cx="4327658" cy="5874910"/>
          </a:xfrm>
          <a:prstGeom prst="rect">
            <a:avLst/>
          </a:prstGeom>
        </p:spPr>
      </p:pic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A4D42ADB-A734-41D6-A61A-A9762DCCE796}"/>
              </a:ext>
            </a:extLst>
          </p:cNvPr>
          <p:cNvSpPr/>
          <p:nvPr/>
        </p:nvSpPr>
        <p:spPr>
          <a:xfrm>
            <a:off x="3522518" y="1442152"/>
            <a:ext cx="4327658" cy="834004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8AFCC-3409-4D1F-A6F5-21523676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</a:t>
            </a:r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16A6878F-C78B-47FC-A40D-FF141A7B3FE8}"/>
              </a:ext>
            </a:extLst>
          </p:cNvPr>
          <p:cNvSpPr/>
          <p:nvPr/>
        </p:nvSpPr>
        <p:spPr>
          <a:xfrm>
            <a:off x="3522518" y="779318"/>
            <a:ext cx="4327658" cy="834004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53622E-8DB9-4035-83D9-2544AD885C33}"/>
              </a:ext>
            </a:extLst>
          </p:cNvPr>
          <p:cNvSpPr/>
          <p:nvPr/>
        </p:nvSpPr>
        <p:spPr>
          <a:xfrm>
            <a:off x="3932171" y="2865158"/>
            <a:ext cx="4327658" cy="1150502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E7C62B-E315-402D-9F57-7724322A23DE}"/>
              </a:ext>
            </a:extLst>
          </p:cNvPr>
          <p:cNvSpPr/>
          <p:nvPr/>
        </p:nvSpPr>
        <p:spPr>
          <a:xfrm>
            <a:off x="3957494" y="2112644"/>
            <a:ext cx="3948544" cy="834004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22C5E0-C2F8-4844-9B50-30D2B12E2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7" y="1750046"/>
            <a:ext cx="3288372" cy="2766408"/>
          </a:xfrm>
          <a:prstGeom prst="rect">
            <a:avLst/>
          </a:prstGeom>
          <a:ln w="76200">
            <a:solidFill>
              <a:schemeClr val="accent4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3C8254-6171-4221-AD8A-7610647A6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469" y="514363"/>
            <a:ext cx="3810092" cy="2663466"/>
          </a:xfrm>
          <a:prstGeom prst="rect">
            <a:avLst/>
          </a:prstGeom>
          <a:ln w="76200">
            <a:solidFill>
              <a:srgbClr val="FFC000"/>
            </a:solidFill>
          </a:ln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BE8D471-5588-4D98-B8CF-30BA52A066CE}"/>
              </a:ext>
            </a:extLst>
          </p:cNvPr>
          <p:cNvSpPr/>
          <p:nvPr/>
        </p:nvSpPr>
        <p:spPr>
          <a:xfrm>
            <a:off x="4016612" y="4015660"/>
            <a:ext cx="3948544" cy="550718"/>
          </a:xfrm>
          <a:prstGeom prst="ellipse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177EF-C2EF-4C17-81D4-AF06BC06E5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6006" y="3276279"/>
            <a:ext cx="3810093" cy="1328383"/>
          </a:xfrm>
          <a:prstGeom prst="rect">
            <a:avLst/>
          </a:prstGeom>
          <a:ln w="76200">
            <a:solidFill>
              <a:srgbClr val="FFC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393B772-0DD6-463D-AA0D-B1F739F044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2689" y="961290"/>
            <a:ext cx="4459586" cy="2666123"/>
          </a:xfrm>
          <a:prstGeom prst="rect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963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6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Technical posters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r>
              <a:rPr lang="en-GB" sz="2400" b="1" dirty="0"/>
              <a:t>Purpose</a:t>
            </a:r>
            <a:r>
              <a:rPr lang="en-GB" sz="2400" dirty="0"/>
              <a:t>: </a:t>
            </a:r>
          </a:p>
          <a:p>
            <a:pPr lvl="1"/>
            <a:r>
              <a:rPr lang="en-GB" sz="2400" dirty="0"/>
              <a:t>To attract passers-by (e.g. at a conference) and create interest in/convey information about your product</a:t>
            </a:r>
          </a:p>
          <a:p>
            <a:pPr lvl="1"/>
            <a:r>
              <a:rPr lang="en-GB" sz="2400" dirty="0"/>
              <a:t>To allow lecturing staff/interviewers to assess your ability to articulate technical problem solving</a:t>
            </a:r>
          </a:p>
          <a:p>
            <a:pPr lvl="1"/>
            <a:r>
              <a:rPr lang="en-GB" sz="2400" dirty="0"/>
              <a:t>To practice developing this ability, using industry standard terms, tools and techniques</a:t>
            </a:r>
          </a:p>
          <a:p>
            <a:pPr lvl="2"/>
            <a:r>
              <a:rPr lang="en-GB" sz="2000" dirty="0"/>
              <a:t>Presenting things visually can occur in various situations, e.g. whiteboard tests</a:t>
            </a:r>
          </a:p>
          <a:p>
            <a:pPr lvl="1"/>
            <a:r>
              <a:rPr lang="en-GB" sz="2400" dirty="0"/>
              <a:t>To bump up your grades by up to 25%!</a:t>
            </a:r>
          </a:p>
        </p:txBody>
      </p:sp>
    </p:spTree>
    <p:extLst>
      <p:ext uri="{BB962C8B-B14F-4D97-AF65-F5344CB8AC3E}">
        <p14:creationId xmlns:p14="http://schemas.microsoft.com/office/powerpoint/2010/main" val="298720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Technical posters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r>
              <a:rPr lang="en-GB" sz="2400" b="1" dirty="0"/>
              <a:t>Content</a:t>
            </a:r>
            <a:r>
              <a:rPr lang="en-GB" sz="2400" dirty="0"/>
              <a:t>: </a:t>
            </a:r>
            <a:r>
              <a:rPr lang="en-GB" sz="2400" i="1" u="sng" dirty="0"/>
              <a:t>must</a:t>
            </a:r>
            <a:r>
              <a:rPr lang="en-GB" sz="2400" dirty="0"/>
              <a:t> contain at least the following:</a:t>
            </a:r>
          </a:p>
          <a:p>
            <a:pPr lvl="1"/>
            <a:r>
              <a:rPr lang="en-GB" sz="2400" i="1" dirty="0"/>
              <a:t>Identifying information</a:t>
            </a:r>
            <a:r>
              <a:rPr lang="en-GB" sz="2400" dirty="0"/>
              <a:t> – your name and the project title.</a:t>
            </a:r>
          </a:p>
          <a:p>
            <a:pPr lvl="1"/>
            <a:r>
              <a:rPr lang="en-GB" sz="2400" i="1" dirty="0"/>
              <a:t>UML diagram</a:t>
            </a:r>
            <a:r>
              <a:rPr lang="en-GB" sz="2400" dirty="0"/>
              <a:t> – at least one.</a:t>
            </a:r>
          </a:p>
          <a:p>
            <a:pPr lvl="1"/>
            <a:r>
              <a:rPr lang="en-GB" sz="2400" i="1" dirty="0"/>
              <a:t>Design information – </a:t>
            </a:r>
            <a:r>
              <a:rPr lang="en-GB" sz="2400" dirty="0"/>
              <a:t>clear illustration of:</a:t>
            </a:r>
          </a:p>
          <a:p>
            <a:pPr lvl="2"/>
            <a:r>
              <a:rPr lang="en-GB" sz="2400" dirty="0"/>
              <a:t>Key system components</a:t>
            </a:r>
          </a:p>
          <a:p>
            <a:pPr lvl="2"/>
            <a:r>
              <a:rPr lang="en-GB" sz="2400" dirty="0"/>
              <a:t>Patterns/data structures</a:t>
            </a:r>
          </a:p>
          <a:p>
            <a:pPr marL="548640" lvl="2" indent="0">
              <a:buNone/>
            </a:pPr>
            <a:r>
              <a:rPr lang="en-GB" sz="2400" dirty="0"/>
              <a:t>with justification of development choices and design decisions.</a:t>
            </a:r>
          </a:p>
        </p:txBody>
      </p:sp>
    </p:spTree>
    <p:extLst>
      <p:ext uri="{BB962C8B-B14F-4D97-AF65-F5344CB8AC3E}">
        <p14:creationId xmlns:p14="http://schemas.microsoft.com/office/powerpoint/2010/main" val="245280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Technical posters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r>
              <a:rPr lang="en-GB" sz="2400" b="1" dirty="0"/>
              <a:t>Structure</a:t>
            </a:r>
            <a:r>
              <a:rPr lang="en-GB" sz="2400" dirty="0"/>
              <a:t>: tell a story!</a:t>
            </a:r>
          </a:p>
          <a:p>
            <a:pPr lvl="1"/>
            <a:r>
              <a:rPr lang="en-GB" sz="2400" dirty="0"/>
              <a:t>The problem that needed to be addressed, and why it needs solving</a:t>
            </a:r>
          </a:p>
          <a:p>
            <a:pPr lvl="1"/>
            <a:r>
              <a:rPr lang="en-GB" sz="2400" dirty="0"/>
              <a:t>A solution that worked (and ones that didn’t: practice-based research…)</a:t>
            </a:r>
          </a:p>
          <a:p>
            <a:pPr lvl="1"/>
            <a:r>
              <a:rPr lang="en-GB" sz="2400" dirty="0"/>
              <a:t>The outcome and its impact – does it:</a:t>
            </a:r>
          </a:p>
          <a:p>
            <a:pPr lvl="2"/>
            <a:r>
              <a:rPr lang="en-GB" sz="2000" dirty="0"/>
              <a:t>Meet the goals?</a:t>
            </a:r>
          </a:p>
          <a:p>
            <a:pPr lvl="2"/>
            <a:r>
              <a:rPr lang="en-GB" sz="2000" dirty="0"/>
              <a:t>Add value?</a:t>
            </a:r>
          </a:p>
          <a:p>
            <a:pPr lvl="2"/>
            <a:r>
              <a:rPr lang="en-GB" sz="2000" dirty="0"/>
              <a:t>Open up new areas of interest or approaches?</a:t>
            </a:r>
          </a:p>
          <a:p>
            <a:pPr lvl="2"/>
            <a:r>
              <a:rPr lang="en-GB" sz="2000" dirty="0"/>
              <a:t>Have a positive impact for players/users/developers/</a:t>
            </a:r>
            <a:r>
              <a:rPr lang="en-GB" sz="2000" dirty="0" err="1"/>
              <a:t>coworkers</a:t>
            </a:r>
            <a:r>
              <a:rPr lang="en-GB" sz="2000" dirty="0"/>
              <a:t> etc.?</a:t>
            </a:r>
          </a:p>
          <a:p>
            <a:endParaRPr lang="en-GB" sz="2100" dirty="0"/>
          </a:p>
        </p:txBody>
      </p:sp>
    </p:spTree>
    <p:extLst>
      <p:ext uri="{BB962C8B-B14F-4D97-AF65-F5344CB8AC3E}">
        <p14:creationId xmlns:p14="http://schemas.microsoft.com/office/powerpoint/2010/main" val="74012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Technical posters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4557386" cy="4112286"/>
          </a:xfrm>
        </p:spPr>
        <p:txBody>
          <a:bodyPr>
            <a:noAutofit/>
          </a:bodyPr>
          <a:lstStyle/>
          <a:p>
            <a:r>
              <a:rPr lang="en-GB" sz="2400" b="1" dirty="0"/>
              <a:t>Style/layout</a:t>
            </a:r>
            <a:r>
              <a:rPr lang="en-GB" sz="2400" dirty="0"/>
              <a:t>: simple, clear, readable – concentrate on key details and favour images over text.</a:t>
            </a:r>
          </a:p>
          <a:p>
            <a:pPr lvl="1"/>
            <a:r>
              <a:rPr lang="en-GB" sz="2000" dirty="0"/>
              <a:t>More info/guidelines:</a:t>
            </a:r>
            <a:r>
              <a:rPr lang="en-GB" sz="2000" dirty="0">
                <a:solidFill>
                  <a:srgbClr val="00B0F0"/>
                </a:solidFill>
              </a:rPr>
              <a:t> </a:t>
            </a:r>
            <a:r>
              <a:rPr lang="en-GB" sz="2000" dirty="0">
                <a:hlinkClick r:id="rId2"/>
              </a:rPr>
              <a:t>https://www.makesigns.com/tutorials/</a:t>
            </a:r>
            <a:endParaRPr lang="en-GB" sz="2000" dirty="0">
              <a:solidFill>
                <a:srgbClr val="00B0F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AB03B7-0F7D-4ED3-B10A-0E66DE48AF9F}"/>
              </a:ext>
            </a:extLst>
          </p:cNvPr>
          <p:cNvGrpSpPr>
            <a:grpSpLocks noChangeAspect="1"/>
          </p:cNvGrpSpPr>
          <p:nvPr/>
        </p:nvGrpSpPr>
        <p:grpSpPr>
          <a:xfrm>
            <a:off x="7056427" y="522733"/>
            <a:ext cx="4068773" cy="5812533"/>
            <a:chOff x="1187624" y="2636912"/>
            <a:chExt cx="3888432" cy="27363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645C99-0C0E-4673-A0C2-098229179DE2}"/>
                </a:ext>
              </a:extLst>
            </p:cNvPr>
            <p:cNvSpPr/>
            <p:nvPr/>
          </p:nvSpPr>
          <p:spPr>
            <a:xfrm>
              <a:off x="1187624" y="2636912"/>
              <a:ext cx="3888432" cy="27363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oogle Shape;54;p13">
              <a:extLst>
                <a:ext uri="{FF2B5EF4-FFF2-40B4-BE49-F238E27FC236}">
                  <a16:creationId xmlns:a16="http://schemas.microsoft.com/office/drawing/2014/main" id="{99E84B9C-1753-472B-9950-17CC27FE297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59632" y="2708920"/>
              <a:ext cx="3723975" cy="2582400"/>
              <a:chOff x="66750" y="157025"/>
              <a:chExt cx="7447950" cy="10329600"/>
            </a:xfrm>
          </p:grpSpPr>
          <p:sp>
            <p:nvSpPr>
              <p:cNvPr id="7" name="Google Shape;55;p13">
                <a:extLst>
                  <a:ext uri="{FF2B5EF4-FFF2-40B4-BE49-F238E27FC236}">
                    <a16:creationId xmlns:a16="http://schemas.microsoft.com/office/drawing/2014/main" id="{314E0DF5-1C4E-42EC-96D7-3DC59995F46F}"/>
                  </a:ext>
                </a:extLst>
              </p:cNvPr>
              <p:cNvSpPr/>
              <p:nvPr/>
            </p:nvSpPr>
            <p:spPr>
              <a:xfrm>
                <a:off x="66750" y="159725"/>
                <a:ext cx="54939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5A6B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TITLE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" name="Google Shape;56;p13">
                <a:extLst>
                  <a:ext uri="{FF2B5EF4-FFF2-40B4-BE49-F238E27FC236}">
                    <a16:creationId xmlns:a16="http://schemas.microsoft.com/office/drawing/2014/main" id="{B9EC7801-3F3A-47BC-B8A2-2AA18896F871}"/>
                  </a:ext>
                </a:extLst>
              </p:cNvPr>
              <p:cNvSpPr/>
              <p:nvPr/>
            </p:nvSpPr>
            <p:spPr>
              <a:xfrm>
                <a:off x="76200" y="1376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WHAT IS THE PROBLEM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57;p13">
                <a:extLst>
                  <a:ext uri="{FF2B5EF4-FFF2-40B4-BE49-F238E27FC236}">
                    <a16:creationId xmlns:a16="http://schemas.microsoft.com/office/drawing/2014/main" id="{A25D7CEE-ACAF-4E1E-9E01-F0273D1C9497}"/>
                  </a:ext>
                </a:extLst>
              </p:cNvPr>
              <p:cNvSpPr/>
              <p:nvPr/>
            </p:nvSpPr>
            <p:spPr>
              <a:xfrm>
                <a:off x="3789000" y="1376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WHY IS IT AN ISSUE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58;p13">
                <a:extLst>
                  <a:ext uri="{FF2B5EF4-FFF2-40B4-BE49-F238E27FC236}">
                    <a16:creationId xmlns:a16="http://schemas.microsoft.com/office/drawing/2014/main" id="{B36FAA24-3D72-471E-AA8F-63801908AFAC}"/>
                  </a:ext>
                </a:extLst>
              </p:cNvPr>
              <p:cNvSpPr/>
              <p:nvPr/>
            </p:nvSpPr>
            <p:spPr>
              <a:xfrm>
                <a:off x="76200" y="2519225"/>
                <a:ext cx="3649500" cy="6692400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WHAT IS THE SOLUTION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59;p13">
                <a:extLst>
                  <a:ext uri="{FF2B5EF4-FFF2-40B4-BE49-F238E27FC236}">
                    <a16:creationId xmlns:a16="http://schemas.microsoft.com/office/drawing/2014/main" id="{00E93853-D67B-410B-AEA9-6EFF540CB478}"/>
                  </a:ext>
                </a:extLst>
              </p:cNvPr>
              <p:cNvSpPr/>
              <p:nvPr/>
            </p:nvSpPr>
            <p:spPr>
              <a:xfrm>
                <a:off x="76200" y="94534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D7E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WHAT WORKED WELL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60;p13">
                <a:extLst>
                  <a:ext uri="{FF2B5EF4-FFF2-40B4-BE49-F238E27FC236}">
                    <a16:creationId xmlns:a16="http://schemas.microsoft.com/office/drawing/2014/main" id="{41B13401-CA20-4B70-ACB0-794EB94697EC}"/>
                  </a:ext>
                </a:extLst>
              </p:cNvPr>
              <p:cNvSpPr/>
              <p:nvPr/>
            </p:nvSpPr>
            <p:spPr>
              <a:xfrm>
                <a:off x="3865200" y="94534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D7E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 dirty="0">
                    <a:latin typeface="Calibri"/>
                    <a:ea typeface="Calibri"/>
                    <a:cs typeface="Calibri"/>
                    <a:sym typeface="Calibri"/>
                  </a:rPr>
                  <a:t>WHAT IS THE SCOPE FOR IMPROVEMENT(S)</a:t>
                </a:r>
                <a:endParaRPr sz="1100" b="1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61;p13">
                <a:extLst>
                  <a:ext uri="{FF2B5EF4-FFF2-40B4-BE49-F238E27FC236}">
                    <a16:creationId xmlns:a16="http://schemas.microsoft.com/office/drawing/2014/main" id="{B09499D2-23DD-47FE-83B0-260EA172805A}"/>
                  </a:ext>
                </a:extLst>
              </p:cNvPr>
              <p:cNvSpPr/>
              <p:nvPr/>
            </p:nvSpPr>
            <p:spPr>
              <a:xfrm>
                <a:off x="3789000" y="2519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USE-CASES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62;p13">
                <a:extLst>
                  <a:ext uri="{FF2B5EF4-FFF2-40B4-BE49-F238E27FC236}">
                    <a16:creationId xmlns:a16="http://schemas.microsoft.com/office/drawing/2014/main" id="{BC0E8C7E-E50E-4640-95C5-0615CFF9D118}"/>
                  </a:ext>
                </a:extLst>
              </p:cNvPr>
              <p:cNvSpPr/>
              <p:nvPr/>
            </p:nvSpPr>
            <p:spPr>
              <a:xfrm>
                <a:off x="3789000" y="3662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CLASS HIERARCHY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63;p13">
                <a:extLst>
                  <a:ext uri="{FF2B5EF4-FFF2-40B4-BE49-F238E27FC236}">
                    <a16:creationId xmlns:a16="http://schemas.microsoft.com/office/drawing/2014/main" id="{2672C3A5-E018-46E0-8D4D-9FC0960B26D3}"/>
                  </a:ext>
                </a:extLst>
              </p:cNvPr>
              <p:cNvSpPr/>
              <p:nvPr/>
            </p:nvSpPr>
            <p:spPr>
              <a:xfrm>
                <a:off x="3789000" y="4805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STATE MACHINE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64;p13">
                <a:extLst>
                  <a:ext uri="{FF2B5EF4-FFF2-40B4-BE49-F238E27FC236}">
                    <a16:creationId xmlns:a16="http://schemas.microsoft.com/office/drawing/2014/main" id="{416DD816-F4D9-4FB0-AFEE-3846512FBF4C}"/>
                  </a:ext>
                </a:extLst>
              </p:cNvPr>
              <p:cNvSpPr/>
              <p:nvPr/>
            </p:nvSpPr>
            <p:spPr>
              <a:xfrm>
                <a:off x="3789000" y="5948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FLOW CHART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65;p13">
                <a:extLst>
                  <a:ext uri="{FF2B5EF4-FFF2-40B4-BE49-F238E27FC236}">
                    <a16:creationId xmlns:a16="http://schemas.microsoft.com/office/drawing/2014/main" id="{5D7B0971-2003-41FC-984C-26311A1CB5B0}"/>
                  </a:ext>
                </a:extLst>
              </p:cNvPr>
              <p:cNvSpPr/>
              <p:nvPr/>
            </p:nvSpPr>
            <p:spPr>
              <a:xfrm>
                <a:off x="3789000" y="7091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PSEUDO CODE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66;p13">
                <a:extLst>
                  <a:ext uri="{FF2B5EF4-FFF2-40B4-BE49-F238E27FC236}">
                    <a16:creationId xmlns:a16="http://schemas.microsoft.com/office/drawing/2014/main" id="{8CC61A42-585B-412A-B9E1-80FD4FF2F4A9}"/>
                  </a:ext>
                </a:extLst>
              </p:cNvPr>
              <p:cNvSpPr/>
              <p:nvPr/>
            </p:nvSpPr>
            <p:spPr>
              <a:xfrm>
                <a:off x="3789000" y="8234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SCREEN CAPS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67;p13">
                <a:extLst>
                  <a:ext uri="{FF2B5EF4-FFF2-40B4-BE49-F238E27FC236}">
                    <a16:creationId xmlns:a16="http://schemas.microsoft.com/office/drawing/2014/main" id="{A54C5E87-8E2B-47A2-BEAA-0505B8F940BE}"/>
                  </a:ext>
                </a:extLst>
              </p:cNvPr>
              <p:cNvSpPr/>
              <p:nvPr/>
            </p:nvSpPr>
            <p:spPr>
              <a:xfrm>
                <a:off x="5729825" y="157025"/>
                <a:ext cx="17088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5A6B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NAME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4802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Technical posters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4557386" cy="4112286"/>
          </a:xfrm>
        </p:spPr>
        <p:txBody>
          <a:bodyPr>
            <a:noAutofit/>
          </a:bodyPr>
          <a:lstStyle/>
          <a:p>
            <a:r>
              <a:rPr lang="en-GB" sz="2400" b="1" dirty="0"/>
              <a:t>Problem definition</a:t>
            </a:r>
            <a:r>
              <a:rPr lang="en-GB" sz="2400" dirty="0"/>
              <a:t>: what it is and why it needs solving. May make sense to include</a:t>
            </a:r>
          </a:p>
          <a:p>
            <a:pPr lvl="1"/>
            <a:r>
              <a:rPr lang="en-GB" sz="2000" dirty="0"/>
              <a:t>A screenshot</a:t>
            </a:r>
          </a:p>
          <a:p>
            <a:pPr lvl="1"/>
            <a:r>
              <a:rPr lang="en-GB" sz="2000" dirty="0"/>
              <a:t>A use case</a:t>
            </a:r>
          </a:p>
          <a:p>
            <a:pPr lvl="1"/>
            <a:r>
              <a:rPr lang="en-GB" sz="2000" dirty="0"/>
              <a:t>Or some other illustration of the current state of things...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AB03B7-0F7D-4ED3-B10A-0E66DE48AF9F}"/>
              </a:ext>
            </a:extLst>
          </p:cNvPr>
          <p:cNvGrpSpPr>
            <a:grpSpLocks noChangeAspect="1"/>
          </p:cNvGrpSpPr>
          <p:nvPr/>
        </p:nvGrpSpPr>
        <p:grpSpPr>
          <a:xfrm>
            <a:off x="7056427" y="522733"/>
            <a:ext cx="4068773" cy="5812533"/>
            <a:chOff x="1187624" y="2636912"/>
            <a:chExt cx="3888432" cy="27363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645C99-0C0E-4673-A0C2-098229179DE2}"/>
                </a:ext>
              </a:extLst>
            </p:cNvPr>
            <p:cNvSpPr/>
            <p:nvPr/>
          </p:nvSpPr>
          <p:spPr>
            <a:xfrm>
              <a:off x="1187624" y="2636912"/>
              <a:ext cx="3888432" cy="27363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oogle Shape;54;p13">
              <a:extLst>
                <a:ext uri="{FF2B5EF4-FFF2-40B4-BE49-F238E27FC236}">
                  <a16:creationId xmlns:a16="http://schemas.microsoft.com/office/drawing/2014/main" id="{99E84B9C-1753-472B-9950-17CC27FE297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59632" y="2708920"/>
              <a:ext cx="3723975" cy="2582400"/>
              <a:chOff x="66750" y="157025"/>
              <a:chExt cx="7447950" cy="10329600"/>
            </a:xfrm>
          </p:grpSpPr>
          <p:sp>
            <p:nvSpPr>
              <p:cNvPr id="7" name="Google Shape;55;p13">
                <a:extLst>
                  <a:ext uri="{FF2B5EF4-FFF2-40B4-BE49-F238E27FC236}">
                    <a16:creationId xmlns:a16="http://schemas.microsoft.com/office/drawing/2014/main" id="{314E0DF5-1C4E-42EC-96D7-3DC59995F46F}"/>
                  </a:ext>
                </a:extLst>
              </p:cNvPr>
              <p:cNvSpPr/>
              <p:nvPr/>
            </p:nvSpPr>
            <p:spPr>
              <a:xfrm>
                <a:off x="66750" y="159725"/>
                <a:ext cx="54939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5A6B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TITLE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" name="Google Shape;56;p13">
                <a:extLst>
                  <a:ext uri="{FF2B5EF4-FFF2-40B4-BE49-F238E27FC236}">
                    <a16:creationId xmlns:a16="http://schemas.microsoft.com/office/drawing/2014/main" id="{B9EC7801-3F3A-47BC-B8A2-2AA18896F871}"/>
                  </a:ext>
                </a:extLst>
              </p:cNvPr>
              <p:cNvSpPr/>
              <p:nvPr/>
            </p:nvSpPr>
            <p:spPr>
              <a:xfrm>
                <a:off x="76200" y="1376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WHAT IS THE PROBLEM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57;p13">
                <a:extLst>
                  <a:ext uri="{FF2B5EF4-FFF2-40B4-BE49-F238E27FC236}">
                    <a16:creationId xmlns:a16="http://schemas.microsoft.com/office/drawing/2014/main" id="{A25D7CEE-ACAF-4E1E-9E01-F0273D1C9497}"/>
                  </a:ext>
                </a:extLst>
              </p:cNvPr>
              <p:cNvSpPr/>
              <p:nvPr/>
            </p:nvSpPr>
            <p:spPr>
              <a:xfrm>
                <a:off x="3789000" y="1376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WHY IS IT AN ISSUE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58;p13">
                <a:extLst>
                  <a:ext uri="{FF2B5EF4-FFF2-40B4-BE49-F238E27FC236}">
                    <a16:creationId xmlns:a16="http://schemas.microsoft.com/office/drawing/2014/main" id="{B36FAA24-3D72-471E-AA8F-63801908AFAC}"/>
                  </a:ext>
                </a:extLst>
              </p:cNvPr>
              <p:cNvSpPr/>
              <p:nvPr/>
            </p:nvSpPr>
            <p:spPr>
              <a:xfrm>
                <a:off x="76200" y="2519225"/>
                <a:ext cx="3649500" cy="6692400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WHAT IS THE SOLUTION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59;p13">
                <a:extLst>
                  <a:ext uri="{FF2B5EF4-FFF2-40B4-BE49-F238E27FC236}">
                    <a16:creationId xmlns:a16="http://schemas.microsoft.com/office/drawing/2014/main" id="{00E93853-D67B-410B-AEA9-6EFF540CB478}"/>
                  </a:ext>
                </a:extLst>
              </p:cNvPr>
              <p:cNvSpPr/>
              <p:nvPr/>
            </p:nvSpPr>
            <p:spPr>
              <a:xfrm>
                <a:off x="76200" y="94534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D7E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WHAT WORKED WELL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60;p13">
                <a:extLst>
                  <a:ext uri="{FF2B5EF4-FFF2-40B4-BE49-F238E27FC236}">
                    <a16:creationId xmlns:a16="http://schemas.microsoft.com/office/drawing/2014/main" id="{41B13401-CA20-4B70-ACB0-794EB94697EC}"/>
                  </a:ext>
                </a:extLst>
              </p:cNvPr>
              <p:cNvSpPr/>
              <p:nvPr/>
            </p:nvSpPr>
            <p:spPr>
              <a:xfrm>
                <a:off x="3865200" y="94534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D7E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 dirty="0">
                    <a:latin typeface="Calibri"/>
                    <a:ea typeface="Calibri"/>
                    <a:cs typeface="Calibri"/>
                    <a:sym typeface="Calibri"/>
                  </a:rPr>
                  <a:t>WHAT IS THE SCOPE FOR IMPROVEMENT(S)</a:t>
                </a:r>
                <a:endParaRPr sz="1100" b="1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61;p13">
                <a:extLst>
                  <a:ext uri="{FF2B5EF4-FFF2-40B4-BE49-F238E27FC236}">
                    <a16:creationId xmlns:a16="http://schemas.microsoft.com/office/drawing/2014/main" id="{B09499D2-23DD-47FE-83B0-260EA172805A}"/>
                  </a:ext>
                </a:extLst>
              </p:cNvPr>
              <p:cNvSpPr/>
              <p:nvPr/>
            </p:nvSpPr>
            <p:spPr>
              <a:xfrm>
                <a:off x="3789000" y="2519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USE-CASES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62;p13">
                <a:extLst>
                  <a:ext uri="{FF2B5EF4-FFF2-40B4-BE49-F238E27FC236}">
                    <a16:creationId xmlns:a16="http://schemas.microsoft.com/office/drawing/2014/main" id="{BC0E8C7E-E50E-4640-95C5-0615CFF9D118}"/>
                  </a:ext>
                </a:extLst>
              </p:cNvPr>
              <p:cNvSpPr/>
              <p:nvPr/>
            </p:nvSpPr>
            <p:spPr>
              <a:xfrm>
                <a:off x="3789000" y="3662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CLASS HIERARCHY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63;p13">
                <a:extLst>
                  <a:ext uri="{FF2B5EF4-FFF2-40B4-BE49-F238E27FC236}">
                    <a16:creationId xmlns:a16="http://schemas.microsoft.com/office/drawing/2014/main" id="{2672C3A5-E018-46E0-8D4D-9FC0960B26D3}"/>
                  </a:ext>
                </a:extLst>
              </p:cNvPr>
              <p:cNvSpPr/>
              <p:nvPr/>
            </p:nvSpPr>
            <p:spPr>
              <a:xfrm>
                <a:off x="3789000" y="4805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STATE MACHINE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64;p13">
                <a:extLst>
                  <a:ext uri="{FF2B5EF4-FFF2-40B4-BE49-F238E27FC236}">
                    <a16:creationId xmlns:a16="http://schemas.microsoft.com/office/drawing/2014/main" id="{416DD816-F4D9-4FB0-AFEE-3846512FBF4C}"/>
                  </a:ext>
                </a:extLst>
              </p:cNvPr>
              <p:cNvSpPr/>
              <p:nvPr/>
            </p:nvSpPr>
            <p:spPr>
              <a:xfrm>
                <a:off x="3789000" y="5948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FLOW CHART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65;p13">
                <a:extLst>
                  <a:ext uri="{FF2B5EF4-FFF2-40B4-BE49-F238E27FC236}">
                    <a16:creationId xmlns:a16="http://schemas.microsoft.com/office/drawing/2014/main" id="{5D7B0971-2003-41FC-984C-26311A1CB5B0}"/>
                  </a:ext>
                </a:extLst>
              </p:cNvPr>
              <p:cNvSpPr/>
              <p:nvPr/>
            </p:nvSpPr>
            <p:spPr>
              <a:xfrm>
                <a:off x="3789000" y="7091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PSEUDO CODE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66;p13">
                <a:extLst>
                  <a:ext uri="{FF2B5EF4-FFF2-40B4-BE49-F238E27FC236}">
                    <a16:creationId xmlns:a16="http://schemas.microsoft.com/office/drawing/2014/main" id="{8CC61A42-585B-412A-B9E1-80FD4FF2F4A9}"/>
                  </a:ext>
                </a:extLst>
              </p:cNvPr>
              <p:cNvSpPr/>
              <p:nvPr/>
            </p:nvSpPr>
            <p:spPr>
              <a:xfrm>
                <a:off x="3789000" y="8234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SCREEN CAPS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67;p13">
                <a:extLst>
                  <a:ext uri="{FF2B5EF4-FFF2-40B4-BE49-F238E27FC236}">
                    <a16:creationId xmlns:a16="http://schemas.microsoft.com/office/drawing/2014/main" id="{A54C5E87-8E2B-47A2-BEAA-0505B8F940BE}"/>
                  </a:ext>
                </a:extLst>
              </p:cNvPr>
              <p:cNvSpPr/>
              <p:nvPr/>
            </p:nvSpPr>
            <p:spPr>
              <a:xfrm>
                <a:off x="5729825" y="157025"/>
                <a:ext cx="17088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5A6B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NAME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BCC3607-4562-4AB3-BAD6-86C252FAC415}"/>
              </a:ext>
            </a:extLst>
          </p:cNvPr>
          <p:cNvSpPr/>
          <p:nvPr/>
        </p:nvSpPr>
        <p:spPr>
          <a:xfrm>
            <a:off x="5448822" y="1438193"/>
            <a:ext cx="1682953" cy="31862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867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Technical posters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4557386" cy="4112286"/>
          </a:xfrm>
        </p:spPr>
        <p:txBody>
          <a:bodyPr>
            <a:noAutofit/>
          </a:bodyPr>
          <a:lstStyle/>
          <a:p>
            <a:r>
              <a:rPr lang="en-GB" sz="2400" b="1" dirty="0"/>
              <a:t>Solution description</a:t>
            </a:r>
            <a:r>
              <a:rPr lang="en-GB" sz="2400" dirty="0"/>
              <a:t>: details of what the solution is, and how it is implemented</a:t>
            </a:r>
          </a:p>
          <a:p>
            <a:pPr lvl="1"/>
            <a:r>
              <a:rPr lang="en-GB" sz="2000" dirty="0"/>
              <a:t>Should contain some text – but not too much!</a:t>
            </a:r>
          </a:p>
          <a:p>
            <a:pPr lvl="1"/>
            <a:r>
              <a:rPr lang="en-GB" sz="2000" dirty="0"/>
              <a:t>Use references to modelling tools, and images if appropriate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AB03B7-0F7D-4ED3-B10A-0E66DE48AF9F}"/>
              </a:ext>
            </a:extLst>
          </p:cNvPr>
          <p:cNvGrpSpPr>
            <a:grpSpLocks noChangeAspect="1"/>
          </p:cNvGrpSpPr>
          <p:nvPr/>
        </p:nvGrpSpPr>
        <p:grpSpPr>
          <a:xfrm>
            <a:off x="7056427" y="522733"/>
            <a:ext cx="4068773" cy="5812533"/>
            <a:chOff x="1187624" y="2636912"/>
            <a:chExt cx="3888432" cy="27363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645C99-0C0E-4673-A0C2-098229179DE2}"/>
                </a:ext>
              </a:extLst>
            </p:cNvPr>
            <p:cNvSpPr/>
            <p:nvPr/>
          </p:nvSpPr>
          <p:spPr>
            <a:xfrm>
              <a:off x="1187624" y="2636912"/>
              <a:ext cx="3888432" cy="27363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oogle Shape;54;p13">
              <a:extLst>
                <a:ext uri="{FF2B5EF4-FFF2-40B4-BE49-F238E27FC236}">
                  <a16:creationId xmlns:a16="http://schemas.microsoft.com/office/drawing/2014/main" id="{99E84B9C-1753-472B-9950-17CC27FE297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59632" y="2708920"/>
              <a:ext cx="3723975" cy="2582400"/>
              <a:chOff x="66750" y="157025"/>
              <a:chExt cx="7447950" cy="10329600"/>
            </a:xfrm>
          </p:grpSpPr>
          <p:sp>
            <p:nvSpPr>
              <p:cNvPr id="7" name="Google Shape;55;p13">
                <a:extLst>
                  <a:ext uri="{FF2B5EF4-FFF2-40B4-BE49-F238E27FC236}">
                    <a16:creationId xmlns:a16="http://schemas.microsoft.com/office/drawing/2014/main" id="{314E0DF5-1C4E-42EC-96D7-3DC59995F46F}"/>
                  </a:ext>
                </a:extLst>
              </p:cNvPr>
              <p:cNvSpPr/>
              <p:nvPr/>
            </p:nvSpPr>
            <p:spPr>
              <a:xfrm>
                <a:off x="66750" y="159725"/>
                <a:ext cx="54939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5A6B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TITLE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" name="Google Shape;56;p13">
                <a:extLst>
                  <a:ext uri="{FF2B5EF4-FFF2-40B4-BE49-F238E27FC236}">
                    <a16:creationId xmlns:a16="http://schemas.microsoft.com/office/drawing/2014/main" id="{B9EC7801-3F3A-47BC-B8A2-2AA18896F871}"/>
                  </a:ext>
                </a:extLst>
              </p:cNvPr>
              <p:cNvSpPr/>
              <p:nvPr/>
            </p:nvSpPr>
            <p:spPr>
              <a:xfrm>
                <a:off x="76200" y="1376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WHAT IS THE PROBLEM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57;p13">
                <a:extLst>
                  <a:ext uri="{FF2B5EF4-FFF2-40B4-BE49-F238E27FC236}">
                    <a16:creationId xmlns:a16="http://schemas.microsoft.com/office/drawing/2014/main" id="{A25D7CEE-ACAF-4E1E-9E01-F0273D1C9497}"/>
                  </a:ext>
                </a:extLst>
              </p:cNvPr>
              <p:cNvSpPr/>
              <p:nvPr/>
            </p:nvSpPr>
            <p:spPr>
              <a:xfrm>
                <a:off x="3789000" y="1376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WHY IS IT AN ISSUE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58;p13">
                <a:extLst>
                  <a:ext uri="{FF2B5EF4-FFF2-40B4-BE49-F238E27FC236}">
                    <a16:creationId xmlns:a16="http://schemas.microsoft.com/office/drawing/2014/main" id="{B36FAA24-3D72-471E-AA8F-63801908AFAC}"/>
                  </a:ext>
                </a:extLst>
              </p:cNvPr>
              <p:cNvSpPr/>
              <p:nvPr/>
            </p:nvSpPr>
            <p:spPr>
              <a:xfrm>
                <a:off x="76200" y="2519225"/>
                <a:ext cx="3649500" cy="6692400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WHAT IS THE SOLUTION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59;p13">
                <a:extLst>
                  <a:ext uri="{FF2B5EF4-FFF2-40B4-BE49-F238E27FC236}">
                    <a16:creationId xmlns:a16="http://schemas.microsoft.com/office/drawing/2014/main" id="{00E93853-D67B-410B-AEA9-6EFF540CB478}"/>
                  </a:ext>
                </a:extLst>
              </p:cNvPr>
              <p:cNvSpPr/>
              <p:nvPr/>
            </p:nvSpPr>
            <p:spPr>
              <a:xfrm>
                <a:off x="76200" y="94534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D7E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WHAT WORKED WELL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60;p13">
                <a:extLst>
                  <a:ext uri="{FF2B5EF4-FFF2-40B4-BE49-F238E27FC236}">
                    <a16:creationId xmlns:a16="http://schemas.microsoft.com/office/drawing/2014/main" id="{41B13401-CA20-4B70-ACB0-794EB94697EC}"/>
                  </a:ext>
                </a:extLst>
              </p:cNvPr>
              <p:cNvSpPr/>
              <p:nvPr/>
            </p:nvSpPr>
            <p:spPr>
              <a:xfrm>
                <a:off x="3865200" y="94534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D7E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 dirty="0">
                    <a:latin typeface="Calibri"/>
                    <a:ea typeface="Calibri"/>
                    <a:cs typeface="Calibri"/>
                    <a:sym typeface="Calibri"/>
                  </a:rPr>
                  <a:t>WHAT IS THE SCOPE FOR IMPROVEMENT(S)</a:t>
                </a:r>
                <a:endParaRPr sz="1100" b="1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61;p13">
                <a:extLst>
                  <a:ext uri="{FF2B5EF4-FFF2-40B4-BE49-F238E27FC236}">
                    <a16:creationId xmlns:a16="http://schemas.microsoft.com/office/drawing/2014/main" id="{B09499D2-23DD-47FE-83B0-260EA172805A}"/>
                  </a:ext>
                </a:extLst>
              </p:cNvPr>
              <p:cNvSpPr/>
              <p:nvPr/>
            </p:nvSpPr>
            <p:spPr>
              <a:xfrm>
                <a:off x="3789000" y="2519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USE-CASES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62;p13">
                <a:extLst>
                  <a:ext uri="{FF2B5EF4-FFF2-40B4-BE49-F238E27FC236}">
                    <a16:creationId xmlns:a16="http://schemas.microsoft.com/office/drawing/2014/main" id="{BC0E8C7E-E50E-4640-95C5-0615CFF9D118}"/>
                  </a:ext>
                </a:extLst>
              </p:cNvPr>
              <p:cNvSpPr/>
              <p:nvPr/>
            </p:nvSpPr>
            <p:spPr>
              <a:xfrm>
                <a:off x="3789000" y="3662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CLASS HIERARCHY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63;p13">
                <a:extLst>
                  <a:ext uri="{FF2B5EF4-FFF2-40B4-BE49-F238E27FC236}">
                    <a16:creationId xmlns:a16="http://schemas.microsoft.com/office/drawing/2014/main" id="{2672C3A5-E018-46E0-8D4D-9FC0960B26D3}"/>
                  </a:ext>
                </a:extLst>
              </p:cNvPr>
              <p:cNvSpPr/>
              <p:nvPr/>
            </p:nvSpPr>
            <p:spPr>
              <a:xfrm>
                <a:off x="3789000" y="4805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STATE MACHINE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64;p13">
                <a:extLst>
                  <a:ext uri="{FF2B5EF4-FFF2-40B4-BE49-F238E27FC236}">
                    <a16:creationId xmlns:a16="http://schemas.microsoft.com/office/drawing/2014/main" id="{416DD816-F4D9-4FB0-AFEE-3846512FBF4C}"/>
                  </a:ext>
                </a:extLst>
              </p:cNvPr>
              <p:cNvSpPr/>
              <p:nvPr/>
            </p:nvSpPr>
            <p:spPr>
              <a:xfrm>
                <a:off x="3789000" y="5948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FLOW CHART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65;p13">
                <a:extLst>
                  <a:ext uri="{FF2B5EF4-FFF2-40B4-BE49-F238E27FC236}">
                    <a16:creationId xmlns:a16="http://schemas.microsoft.com/office/drawing/2014/main" id="{5D7B0971-2003-41FC-984C-26311A1CB5B0}"/>
                  </a:ext>
                </a:extLst>
              </p:cNvPr>
              <p:cNvSpPr/>
              <p:nvPr/>
            </p:nvSpPr>
            <p:spPr>
              <a:xfrm>
                <a:off x="3789000" y="7091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PSEUDO CODE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66;p13">
                <a:extLst>
                  <a:ext uri="{FF2B5EF4-FFF2-40B4-BE49-F238E27FC236}">
                    <a16:creationId xmlns:a16="http://schemas.microsoft.com/office/drawing/2014/main" id="{8CC61A42-585B-412A-B9E1-80FD4FF2F4A9}"/>
                  </a:ext>
                </a:extLst>
              </p:cNvPr>
              <p:cNvSpPr/>
              <p:nvPr/>
            </p:nvSpPr>
            <p:spPr>
              <a:xfrm>
                <a:off x="3789000" y="8234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SCREEN CAPS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67;p13">
                <a:extLst>
                  <a:ext uri="{FF2B5EF4-FFF2-40B4-BE49-F238E27FC236}">
                    <a16:creationId xmlns:a16="http://schemas.microsoft.com/office/drawing/2014/main" id="{A54C5E87-8E2B-47A2-BEAA-0505B8F940BE}"/>
                  </a:ext>
                </a:extLst>
              </p:cNvPr>
              <p:cNvSpPr/>
              <p:nvPr/>
            </p:nvSpPr>
            <p:spPr>
              <a:xfrm>
                <a:off x="5729825" y="157025"/>
                <a:ext cx="17088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5A6B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NAME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BCC3607-4562-4AB3-BAD6-86C252FAC415}"/>
              </a:ext>
            </a:extLst>
          </p:cNvPr>
          <p:cNvSpPr/>
          <p:nvPr/>
        </p:nvSpPr>
        <p:spPr>
          <a:xfrm>
            <a:off x="5448822" y="2811499"/>
            <a:ext cx="1682953" cy="31862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47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Technical posters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4557386" cy="4112286"/>
          </a:xfrm>
        </p:spPr>
        <p:txBody>
          <a:bodyPr>
            <a:noAutofit/>
          </a:bodyPr>
          <a:lstStyle/>
          <a:p>
            <a:r>
              <a:rPr lang="en-GB" sz="2400" b="1" dirty="0"/>
              <a:t>Modelling tools</a:t>
            </a:r>
            <a:r>
              <a:rPr lang="en-GB" sz="2400" dirty="0"/>
              <a:t>: a selection of visual tools for articulating your solution</a:t>
            </a:r>
          </a:p>
          <a:p>
            <a:pPr lvl="1"/>
            <a:r>
              <a:rPr lang="en-GB" sz="1800" dirty="0"/>
              <a:t>Don’t use all of them, just the ones most appropriate for your problem!</a:t>
            </a:r>
          </a:p>
          <a:p>
            <a:pPr lvl="1"/>
            <a:r>
              <a:rPr lang="en-GB" sz="1800" dirty="0"/>
              <a:t>Don’t have to include all the details; an overview may be clearer</a:t>
            </a:r>
          </a:p>
          <a:p>
            <a:pPr lvl="1"/>
            <a:r>
              <a:rPr lang="en-GB" sz="1800" dirty="0"/>
              <a:t>No Blueprints screenshots!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AB03B7-0F7D-4ED3-B10A-0E66DE48AF9F}"/>
              </a:ext>
            </a:extLst>
          </p:cNvPr>
          <p:cNvGrpSpPr>
            <a:grpSpLocks noChangeAspect="1"/>
          </p:cNvGrpSpPr>
          <p:nvPr/>
        </p:nvGrpSpPr>
        <p:grpSpPr>
          <a:xfrm>
            <a:off x="7056427" y="522733"/>
            <a:ext cx="4068773" cy="5812533"/>
            <a:chOff x="1187624" y="2636912"/>
            <a:chExt cx="3888432" cy="27363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645C99-0C0E-4673-A0C2-098229179DE2}"/>
                </a:ext>
              </a:extLst>
            </p:cNvPr>
            <p:cNvSpPr/>
            <p:nvPr/>
          </p:nvSpPr>
          <p:spPr>
            <a:xfrm>
              <a:off x="1187624" y="2636912"/>
              <a:ext cx="3888432" cy="27363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oogle Shape;54;p13">
              <a:extLst>
                <a:ext uri="{FF2B5EF4-FFF2-40B4-BE49-F238E27FC236}">
                  <a16:creationId xmlns:a16="http://schemas.microsoft.com/office/drawing/2014/main" id="{99E84B9C-1753-472B-9950-17CC27FE297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59632" y="2708920"/>
              <a:ext cx="3723975" cy="2582400"/>
              <a:chOff x="66750" y="157025"/>
              <a:chExt cx="7447950" cy="10329600"/>
            </a:xfrm>
          </p:grpSpPr>
          <p:sp>
            <p:nvSpPr>
              <p:cNvPr id="7" name="Google Shape;55;p13">
                <a:extLst>
                  <a:ext uri="{FF2B5EF4-FFF2-40B4-BE49-F238E27FC236}">
                    <a16:creationId xmlns:a16="http://schemas.microsoft.com/office/drawing/2014/main" id="{314E0DF5-1C4E-42EC-96D7-3DC59995F46F}"/>
                  </a:ext>
                </a:extLst>
              </p:cNvPr>
              <p:cNvSpPr/>
              <p:nvPr/>
            </p:nvSpPr>
            <p:spPr>
              <a:xfrm>
                <a:off x="66750" y="159725"/>
                <a:ext cx="54939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5A6B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TITLE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" name="Google Shape;56;p13">
                <a:extLst>
                  <a:ext uri="{FF2B5EF4-FFF2-40B4-BE49-F238E27FC236}">
                    <a16:creationId xmlns:a16="http://schemas.microsoft.com/office/drawing/2014/main" id="{B9EC7801-3F3A-47BC-B8A2-2AA18896F871}"/>
                  </a:ext>
                </a:extLst>
              </p:cNvPr>
              <p:cNvSpPr/>
              <p:nvPr/>
            </p:nvSpPr>
            <p:spPr>
              <a:xfrm>
                <a:off x="76200" y="1376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WHAT IS THE PROBLEM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57;p13">
                <a:extLst>
                  <a:ext uri="{FF2B5EF4-FFF2-40B4-BE49-F238E27FC236}">
                    <a16:creationId xmlns:a16="http://schemas.microsoft.com/office/drawing/2014/main" id="{A25D7CEE-ACAF-4E1E-9E01-F0273D1C9497}"/>
                  </a:ext>
                </a:extLst>
              </p:cNvPr>
              <p:cNvSpPr/>
              <p:nvPr/>
            </p:nvSpPr>
            <p:spPr>
              <a:xfrm>
                <a:off x="3789000" y="1376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WHY IS IT AN ISSUE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58;p13">
                <a:extLst>
                  <a:ext uri="{FF2B5EF4-FFF2-40B4-BE49-F238E27FC236}">
                    <a16:creationId xmlns:a16="http://schemas.microsoft.com/office/drawing/2014/main" id="{B36FAA24-3D72-471E-AA8F-63801908AFAC}"/>
                  </a:ext>
                </a:extLst>
              </p:cNvPr>
              <p:cNvSpPr/>
              <p:nvPr/>
            </p:nvSpPr>
            <p:spPr>
              <a:xfrm>
                <a:off x="76200" y="2519225"/>
                <a:ext cx="3649500" cy="6692400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 dirty="0">
                    <a:latin typeface="Calibri"/>
                    <a:ea typeface="Calibri"/>
                    <a:cs typeface="Calibri"/>
                    <a:sym typeface="Calibri"/>
                  </a:rPr>
                  <a:t>WHAT IS THE SOLUTION</a:t>
                </a:r>
                <a:endParaRPr sz="1200" b="1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59;p13">
                <a:extLst>
                  <a:ext uri="{FF2B5EF4-FFF2-40B4-BE49-F238E27FC236}">
                    <a16:creationId xmlns:a16="http://schemas.microsoft.com/office/drawing/2014/main" id="{00E93853-D67B-410B-AEA9-6EFF540CB478}"/>
                  </a:ext>
                </a:extLst>
              </p:cNvPr>
              <p:cNvSpPr/>
              <p:nvPr/>
            </p:nvSpPr>
            <p:spPr>
              <a:xfrm>
                <a:off x="76200" y="94534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D7E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WHAT WORKED WELL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60;p13">
                <a:extLst>
                  <a:ext uri="{FF2B5EF4-FFF2-40B4-BE49-F238E27FC236}">
                    <a16:creationId xmlns:a16="http://schemas.microsoft.com/office/drawing/2014/main" id="{41B13401-CA20-4B70-ACB0-794EB94697EC}"/>
                  </a:ext>
                </a:extLst>
              </p:cNvPr>
              <p:cNvSpPr/>
              <p:nvPr/>
            </p:nvSpPr>
            <p:spPr>
              <a:xfrm>
                <a:off x="3865200" y="94534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D7E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 dirty="0">
                    <a:latin typeface="Calibri"/>
                    <a:ea typeface="Calibri"/>
                    <a:cs typeface="Calibri"/>
                    <a:sym typeface="Calibri"/>
                  </a:rPr>
                  <a:t>WHAT IS THE SCOPE FOR IMPROVEMENT(S)</a:t>
                </a:r>
                <a:endParaRPr sz="1100" b="1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61;p13">
                <a:extLst>
                  <a:ext uri="{FF2B5EF4-FFF2-40B4-BE49-F238E27FC236}">
                    <a16:creationId xmlns:a16="http://schemas.microsoft.com/office/drawing/2014/main" id="{B09499D2-23DD-47FE-83B0-260EA172805A}"/>
                  </a:ext>
                </a:extLst>
              </p:cNvPr>
              <p:cNvSpPr/>
              <p:nvPr/>
            </p:nvSpPr>
            <p:spPr>
              <a:xfrm>
                <a:off x="3789000" y="2519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USE-CASES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62;p13">
                <a:extLst>
                  <a:ext uri="{FF2B5EF4-FFF2-40B4-BE49-F238E27FC236}">
                    <a16:creationId xmlns:a16="http://schemas.microsoft.com/office/drawing/2014/main" id="{BC0E8C7E-E50E-4640-95C5-0615CFF9D118}"/>
                  </a:ext>
                </a:extLst>
              </p:cNvPr>
              <p:cNvSpPr/>
              <p:nvPr/>
            </p:nvSpPr>
            <p:spPr>
              <a:xfrm>
                <a:off x="3789000" y="3662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CLASS HIERARCHY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63;p13">
                <a:extLst>
                  <a:ext uri="{FF2B5EF4-FFF2-40B4-BE49-F238E27FC236}">
                    <a16:creationId xmlns:a16="http://schemas.microsoft.com/office/drawing/2014/main" id="{2672C3A5-E018-46E0-8D4D-9FC0960B26D3}"/>
                  </a:ext>
                </a:extLst>
              </p:cNvPr>
              <p:cNvSpPr/>
              <p:nvPr/>
            </p:nvSpPr>
            <p:spPr>
              <a:xfrm>
                <a:off x="3789000" y="4805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STATE MACHINE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64;p13">
                <a:extLst>
                  <a:ext uri="{FF2B5EF4-FFF2-40B4-BE49-F238E27FC236}">
                    <a16:creationId xmlns:a16="http://schemas.microsoft.com/office/drawing/2014/main" id="{416DD816-F4D9-4FB0-AFEE-3846512FBF4C}"/>
                  </a:ext>
                </a:extLst>
              </p:cNvPr>
              <p:cNvSpPr/>
              <p:nvPr/>
            </p:nvSpPr>
            <p:spPr>
              <a:xfrm>
                <a:off x="3789000" y="5948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FLOW CHART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65;p13">
                <a:extLst>
                  <a:ext uri="{FF2B5EF4-FFF2-40B4-BE49-F238E27FC236}">
                    <a16:creationId xmlns:a16="http://schemas.microsoft.com/office/drawing/2014/main" id="{5D7B0971-2003-41FC-984C-26311A1CB5B0}"/>
                  </a:ext>
                </a:extLst>
              </p:cNvPr>
              <p:cNvSpPr/>
              <p:nvPr/>
            </p:nvSpPr>
            <p:spPr>
              <a:xfrm>
                <a:off x="3789000" y="7091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PSEUDO CODE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66;p13">
                <a:extLst>
                  <a:ext uri="{FF2B5EF4-FFF2-40B4-BE49-F238E27FC236}">
                    <a16:creationId xmlns:a16="http://schemas.microsoft.com/office/drawing/2014/main" id="{8CC61A42-585B-412A-B9E1-80FD4FF2F4A9}"/>
                  </a:ext>
                </a:extLst>
              </p:cNvPr>
              <p:cNvSpPr/>
              <p:nvPr/>
            </p:nvSpPr>
            <p:spPr>
              <a:xfrm>
                <a:off x="3789000" y="8234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SCREEN CAPS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67;p13">
                <a:extLst>
                  <a:ext uri="{FF2B5EF4-FFF2-40B4-BE49-F238E27FC236}">
                    <a16:creationId xmlns:a16="http://schemas.microsoft.com/office/drawing/2014/main" id="{A54C5E87-8E2B-47A2-BEAA-0505B8F940BE}"/>
                  </a:ext>
                </a:extLst>
              </p:cNvPr>
              <p:cNvSpPr/>
              <p:nvPr/>
            </p:nvSpPr>
            <p:spPr>
              <a:xfrm>
                <a:off x="5729825" y="157025"/>
                <a:ext cx="17088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5A6B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NAME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BCC3607-4562-4AB3-BAD6-86C252FAC415}"/>
              </a:ext>
            </a:extLst>
          </p:cNvPr>
          <p:cNvSpPr/>
          <p:nvPr/>
        </p:nvSpPr>
        <p:spPr>
          <a:xfrm>
            <a:off x="6876984" y="3133868"/>
            <a:ext cx="1682953" cy="31862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B3150507-2DC7-4FCA-B78B-021E0CE9217D}"/>
              </a:ext>
            </a:extLst>
          </p:cNvPr>
          <p:cNvSpPr/>
          <p:nvPr/>
        </p:nvSpPr>
        <p:spPr>
          <a:xfrm>
            <a:off x="8668011" y="1959790"/>
            <a:ext cx="378088" cy="3554046"/>
          </a:xfrm>
          <a:prstGeom prst="leftBrace">
            <a:avLst>
              <a:gd name="adj1" fmla="val 8333"/>
              <a:gd name="adj2" fmla="val 38017"/>
            </a:avLst>
          </a:prstGeom>
          <a:noFill/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154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686</Words>
  <Application>Microsoft Office PowerPoint</Application>
  <PresentationFormat>Widescreen</PresentationFormat>
  <Paragraphs>122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Century Gothic</vt:lpstr>
      <vt:lpstr>Garamond</vt:lpstr>
      <vt:lpstr>SavonVTI</vt:lpstr>
      <vt:lpstr>COMP2x0: Worksheet support Week 5</vt:lpstr>
      <vt:lpstr>Timeline</vt:lpstr>
      <vt:lpstr>Technical posters</vt:lpstr>
      <vt:lpstr>Technical posters</vt:lpstr>
      <vt:lpstr>Technical posters</vt:lpstr>
      <vt:lpstr>Technical posters</vt:lpstr>
      <vt:lpstr>Technical posters</vt:lpstr>
      <vt:lpstr>Technical posters</vt:lpstr>
      <vt:lpstr>Technical posters</vt:lpstr>
      <vt:lpstr>Technical posters</vt:lpstr>
      <vt:lpstr>Suggested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2020-02-02T19:51:49Z</dcterms:created>
  <dcterms:modified xsi:type="dcterms:W3CDTF">2020-02-24T12:17:42Z</dcterms:modified>
</cp:coreProperties>
</file>