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9" r:id="rId2"/>
    <p:sldId id="270" r:id="rId3"/>
    <p:sldId id="274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71" r:id="rId15"/>
    <p:sldId id="275" r:id="rId16"/>
    <p:sldId id="2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539"/>
  </p:normalViewPr>
  <p:slideViewPr>
    <p:cSldViewPr snapToGrid="0">
      <p:cViewPr varScale="1">
        <p:scale>
          <a:sx n="96" d="100"/>
          <a:sy n="96" d="100"/>
        </p:scale>
        <p:origin x="3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F8899-0F4F-40AE-8799-ADB19C3439F3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E2EFF-A4C0-414C-9F3E-BF7FEB95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06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E2EFF-A4C0-414C-9F3E-BF7FEB95EA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91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EB7B6-55C2-F84D-98B6-93EBF4BD1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12E2227-0746-4AEA-0BB8-A150609F2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5FF4B7-5840-9D2E-E3E4-2A4E716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2CDA67-480A-A40C-EFC6-562BDD419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92198E-4856-493B-AE2F-06231C4A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664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068F4E-6C46-59E4-3C21-689F9E5AD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E09288-1FF5-8690-C348-0AF76564D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B565B4-8926-9AFC-4F6E-8353BD3F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CE79A1-B3FE-2325-4D2A-652F69BA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D5CE6D-D9CF-1FF9-64CD-F907F3D7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634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82C7AEC-8307-97C1-4400-F1CEAEB645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CDBF01-A732-AF00-95CA-3D163BF46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5C152-D234-7C3A-D820-6A95F918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351AF-08A7-27F5-2C21-C91A0549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79F56-F0BC-5D5B-1FB2-80D4D64FD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1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5F9A-5F6C-7856-183F-7EFCD3427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9320F4-5667-2597-20D9-A8BEE71E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42954-F71E-6D8C-671A-CA6A007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930FC6-1178-6C5F-EE31-89A75863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983CF-9812-72D2-B46F-55704B31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983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C275D-F423-CB25-9A25-DB11FF33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8B3155-F750-EBC1-1876-A596966C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C16D2-B63F-DBEC-2D4B-BD41FB64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BBBE42-ED47-BAE3-F6B9-6968A8A5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D53082-BEF7-EBCC-1F5B-C6B68D38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757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A197E-19FB-AF11-42B5-502731618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00D01-6BFA-E141-7D58-A7090E082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2420EE-065C-F7C7-7791-7FAA88DE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E3B53-66E4-D8F0-11F6-DA0559B1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0AAF7A-4E08-30B2-55F8-11AF82594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0E9BD-AA00-6501-AFF4-BA76BB5E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99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3D03C-6EEC-8275-8CAD-A3830E5F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6D55E-6E2C-FDBB-35FF-EAC969139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5D7AAD-77D8-411A-269C-0322F0FA9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A8D5AD-55D7-7805-2253-76C9EB517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62E5DE-DBC8-9872-C549-1134019AB2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4BD451-BB96-2C39-47AF-1EBE22FE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DB6367-F2F0-4BC5-A1F7-E1A67966A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42E8FB-A753-DFB1-1B1B-F60F6072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49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610D1-A3AC-81A8-4D17-C363616A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CDDEC5-986B-0CD9-DFA9-C56BEB4A0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AEFE86F-ACA7-5418-BC23-AC957EDA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DB5E83-0F85-6F9A-ADA2-570FC9FEC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805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553A53-36C3-A1DC-A26E-EAD3ABA4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3D8B4-E4B7-5597-7704-4BAAA367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D2FE26-889F-0A08-7C20-7E3071EE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5854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5EE99-9FD9-E63C-C470-923A7C3C3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2F7FD-907B-9A7E-0550-D71733AA7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4E49AA-41CD-4C28-F0D0-C0348C38C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FAD7E8-D851-ABB7-EC6C-0F4402E5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FBEEB4-BB32-19CC-1F73-7B22BBB7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EA2B61-EC73-EB5F-77BA-F1F59801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689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B8B82-C3A0-B2E0-16FD-B919EB8A4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EDA70D-D3A6-7233-4420-80A85639A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590752-42DF-E8CD-611C-EBEA944C3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FF5B32-C8CE-9B65-1C07-531A04177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EC6FBE-32E9-B010-102A-0C1FB2AA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2791E0-ACD8-01A1-BFEC-E83EF21B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107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4E58E6-7175-0BCF-EC50-8241C190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A63E5-0ECA-1A7F-F0D0-6A28ED3EA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BDED9-DD92-1E04-FFFC-3BFA2386FA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82DF2F-0D9B-EB49-BF3D-DEDF92DBD2B9}" type="datetimeFigureOut">
              <a:rPr kumimoji="1" lang="zh-CN" altLang="en-US" smtClean="0"/>
              <a:t>2025/6/5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A1C700-DA50-C95A-D225-EE80A6517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59AED-E30C-3E60-85EE-5C6BB3C79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8E03B4-9B6E-4D44-9F55-7573B1FF3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4085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C559A2B-D9DD-7DF2-7B1F-D8B4B2053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240" y="2020367"/>
            <a:ext cx="6380922" cy="2452495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dirty="0">
                <a:effectLst/>
                <a:latin typeface="Times New Roman" panose="02020603050405020304" pitchFamily="18" charset="0"/>
              </a:rPr>
              <a:t>How does population, income, number of bedrooms affect</a:t>
            </a:r>
            <a:r>
              <a:rPr lang="zh-TW" altLang="en-US" sz="4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effectLst/>
                <a:latin typeface="Times New Roman" panose="02020603050405020304" pitchFamily="18" charset="0"/>
              </a:rPr>
              <a:t>housing prices</a:t>
            </a:r>
            <a:r>
              <a:rPr lang="zh-TW" altLang="en-US" sz="4000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4000" dirty="0">
                <a:effectLst/>
                <a:latin typeface="Times New Roman" panose="02020603050405020304" pitchFamily="18" charset="0"/>
              </a:rPr>
              <a:t>in the area?</a:t>
            </a:r>
            <a:br>
              <a:rPr lang="en-US" altLang="zh-CN" sz="4000" dirty="0">
                <a:effectLst/>
                <a:latin typeface="Times New Roman" panose="02020603050405020304" pitchFamily="18" charset="0"/>
              </a:rPr>
            </a:br>
            <a:r>
              <a:rPr kumimoji="1" lang="en-US" altLang="zh-CN" sz="4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7D22256-B682-383B-DF6A-BE154033A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7285050" cy="775494"/>
          </a:xfrm>
        </p:spPr>
        <p:txBody>
          <a:bodyPr>
            <a:noAutofit/>
          </a:bodyPr>
          <a:lstStyle/>
          <a:p>
            <a:pPr algn="l"/>
            <a:r>
              <a:rPr kumimoji="1"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  <a:p>
            <a:pPr algn="l"/>
            <a:endParaRPr kumimoji="1"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5 Reasons Why Real Estate Is a Great Investment | Entrepreneur">
            <a:extLst>
              <a:ext uri="{FF2B5EF4-FFF2-40B4-BE49-F238E27FC236}">
                <a16:creationId xmlns:a16="http://schemas.microsoft.com/office/drawing/2014/main" id="{C821B942-3534-B8D5-4683-FAC453CC6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6606253" y="1676393"/>
            <a:ext cx="4942280" cy="350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7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F4CF-62D2-78E3-8D87-127933AF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while maintaining simplicity and transparency.</a:t>
            </a:r>
            <a:br>
              <a:rPr lang="en-US" sz="2200" dirty="0"/>
            </a:br>
            <a:endParaRPr lang="en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02" name="Content Placeholder 4101">
            <a:extLst>
              <a:ext uri="{FF2B5EF4-FFF2-40B4-BE49-F238E27FC236}">
                <a16:creationId xmlns:a16="http://schemas.microsoft.com/office/drawing/2014/main" id="{299F44A3-3ECA-0AAE-82E1-DE2B24D1F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R²: 0.91 (explained 91% of the variance in house prices).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MSE: 1.03 × 10⁶ (slightly better than Ridge and LASSO, but may risk overfitting due to no regularization).</a:t>
            </a:r>
          </a:p>
          <a:p>
            <a:endParaRPr lang="en-US" sz="2000" dirty="0"/>
          </a:p>
        </p:txBody>
      </p:sp>
      <p:pic>
        <p:nvPicPr>
          <p:cNvPr id="4098" name="Picture 2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7C471A0-5B73-3EF1-EB5B-C68339C55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165437"/>
            <a:ext cx="6389346" cy="453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29" name="Group 412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4130" name="Rectangle 412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1" name="Rectangle 413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A50840-50D8-9987-915B-13D4E01EBA00}"/>
              </a:ext>
            </a:extLst>
          </p:cNvPr>
          <p:cNvSpPr txBox="1"/>
          <p:nvPr/>
        </p:nvSpPr>
        <p:spPr>
          <a:xfrm>
            <a:off x="7620001" y="799294"/>
            <a:ext cx="1815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12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018E-1EC5-EAF0-B299-13ED2550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Boosted Trees: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with a model that leverages feature interactions and iterative improvements.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6" name="Content Placeholder 5125">
            <a:extLst>
              <a:ext uri="{FF2B5EF4-FFF2-40B4-BE49-F238E27FC236}">
                <a16:creationId xmlns:a16="http://schemas.microsoft.com/office/drawing/2014/main" id="{537550C7-E41E-5ED2-EB88-CB53CF30A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R²: 0.92 (explained 92% of the variance in house prices).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MSE: 1.16 × 10⁶ (slightly better than LASSO and comparable to Ridge).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122" name="Picture 2" descr="A graph of a tree&#10;&#10;Description automatically generated with medium confidence">
            <a:extLst>
              <a:ext uri="{FF2B5EF4-FFF2-40B4-BE49-F238E27FC236}">
                <a16:creationId xmlns:a16="http://schemas.microsoft.com/office/drawing/2014/main" id="{D2C89842-50BE-2102-3A13-1F5E3A2C8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149465"/>
            <a:ext cx="6389346" cy="456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42" name="Group 514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5143" name="Rectangle 514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4" name="Rectangle 514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5BAE768-8BAE-E7BD-1289-7DEA6922E34E}"/>
              </a:ext>
            </a:extLst>
          </p:cNvPr>
          <p:cNvSpPr txBox="1"/>
          <p:nvPr/>
        </p:nvSpPr>
        <p:spPr>
          <a:xfrm>
            <a:off x="7447721" y="955489"/>
            <a:ext cx="18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484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DAF9-A978-314A-8CBC-1EBCE3BDB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1117517"/>
            <a:ext cx="3736871" cy="86212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Captures complex non-linear relationships but prone to overfitting; sensitive to scaling and hyperparameters.</a:t>
            </a:r>
            <a:b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993DF-FA9B-35C1-B0FF-5E7B18310731}"/>
              </a:ext>
            </a:extLst>
          </p:cNvPr>
          <p:cNvSpPr txBox="1"/>
          <p:nvPr/>
        </p:nvSpPr>
        <p:spPr>
          <a:xfrm>
            <a:off x="876692" y="2301960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 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R²: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0.92 (explained 92.47% of the variance in house prices).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MSE: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1.69×</a:t>
            </a:r>
            <a:r>
              <a:rPr lang="en-US" altLang="zh-CN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b="0" i="0" u="none" strike="noStrike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(indicating the average squared error between predicted and actual house prices).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1EDF8F-DEE3-5358-8E4F-5C2364FF3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117517"/>
            <a:ext cx="6389346" cy="463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46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9434-682B-589A-0B85-44570001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82" y="1752773"/>
            <a:ext cx="4013962" cy="994644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KNN Regression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 to implement, effective for small datasets but computationally expensive for large datasets; sensitive to noisy data and scaling.</a:t>
            </a:r>
            <a:b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48B60-AA8B-86D2-67E3-A065C95FE939}"/>
              </a:ext>
            </a:extLst>
          </p:cNvPr>
          <p:cNvSpPr txBox="1"/>
          <p:nvPr/>
        </p:nvSpPr>
        <p:spPr>
          <a:xfrm>
            <a:off x="876693" y="2885431"/>
            <a:ext cx="3695307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R²: 0.9999 (explained nearly all the variance in the test dataset).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MSE: </a:t>
            </a:r>
            <a:r>
              <a:rPr lang="en-US" altLang="zh-C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1.69×10</a:t>
            </a:r>
            <a:r>
              <a:rPr lang="en-US" altLang="zh-CN" sz="2000" b="0" i="0" u="none" strike="noStrike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(higher compared to other models, possibly due to scaling issues or overfitting).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3F35F31-27BF-3CFC-3DED-0F36159A7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061610"/>
            <a:ext cx="6389346" cy="474408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1450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4CBD1-FF78-4D33-768E-299501C3A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Forest.</a:t>
            </a:r>
            <a:b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R² with reasonable MSE.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4BDDA6-FBDD-14EE-2FEB-1C3EB6A25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7994"/>
            <a:ext cx="10688782" cy="418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83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70ECBF-5C8A-67D4-3D96-1C94E1B11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Population and Income: Significant positive correlations with housing prices; income plays a dominant role.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Number of Bedrooms: Limited influence compared to income and population.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Evaluation: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 Random Forest: Best performer with R² = 0.99, explaining 99% variance.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 Ridge Regression: Strong predictive power with a balance of simplicity and performance.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* Neural Networks &amp; KNN: Capture complex relationships but prone to overfitting/scaling issues.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Implications: Insights provide strategic guidance for real estate, financial, and policy decisions.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B7E5F2B-9E11-FDBB-10E4-E9A664E76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8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A432E-EF23-FD81-E8E2-AE7140F5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kumimoji="1"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CC4615-DE2F-96CE-E2F8-CAAA4377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zh-CN" sz="56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Peer-Reviewed Journals</a:t>
            </a:r>
            <a:b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56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Breiman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L. (2001). Random Forests.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45(1), 5–32. https://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doi.org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/10.1023/A:1010933404324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 (1996). Regression Shrinkage and Selection via the Lasso.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the Royal Statistical Society: Series B (Methodological)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58(1), 267–288.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Glaeser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L., &amp;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Gyourko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(2005). Urban Decline and Durable Housing.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Political Economy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113(2), 345–375.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Mankiw, N. G., &amp; Weil, D. N. (1989). The Baby Boom, the Baby Bust, and the Housing Market.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Regional Science and Urban Economics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19(2), 235–258.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Sirmans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G. S., Macpherson, D. A., &amp;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Zietz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E. N. (2005). The Composition of Hedonic Pricing Models.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Real Estate Literature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13(1), 3–43.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Case, K. E., &amp; Shiller, R. J. (2003). Is There a Bubble in the Housing Market?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Brookings Papers on Economic Activity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2003(2), 299–362.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Goodman, A. C., &amp; Thibodeau, T. G. (2003). Housing Market Segmentation and Hedonic Prediction Accuracy.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Housing Economics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12(3), 181–201.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Rosen, S. (1974). Hedonic Prices and Implicit Markets: Product Differentiation in Pure Competition.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Political Economy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82(1), 34–55.</a:t>
            </a:r>
          </a:p>
          <a:p>
            <a:pPr marL="0" indent="0">
              <a:buNone/>
            </a:pPr>
            <a:endParaRPr lang="en-US" altLang="zh-CN" sz="56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6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Practical Resources</a:t>
            </a:r>
            <a:endParaRPr lang="en-US" altLang="zh-CN" sz="5600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Scikit-learn Documentation. “Random Forests.”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User Guide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https://scikit-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learn.org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/stable/</a:t>
            </a:r>
          </a:p>
          <a:p>
            <a:pPr marL="0" indent="0">
              <a:buNone/>
            </a:pP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Hastie, T., </a:t>
            </a:r>
            <a:r>
              <a:rPr lang="en-US" altLang="zh-CN" sz="5600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Tibshirani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R., &amp; Friedman, J. (2009). </a:t>
            </a:r>
            <a:r>
              <a:rPr lang="en-US" altLang="zh-CN" sz="5600" i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Elements of Statistical Learning: Data Mining, Inference, and Prediction</a:t>
            </a:r>
            <a:r>
              <a:rPr lang="en-US" altLang="zh-CN" sz="56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Springer.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392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314EF-CF1C-EBA5-0183-3C6AF5BA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1D94A0B-63EB-E842-5A6B-4AD09C759718}"/>
              </a:ext>
            </a:extLst>
          </p:cNvPr>
          <p:cNvSpPr txBox="1"/>
          <p:nvPr/>
        </p:nvSpPr>
        <p:spPr>
          <a:xfrm>
            <a:off x="643027" y="1040162"/>
            <a:ext cx="5480683" cy="1256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kumimoji="1" lang="en-US" altLang="zh-C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Motivation of Study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Estate Companies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Financial Institutions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Government Agencies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Planners</a:t>
            </a:r>
            <a:endParaRPr kumimoji="1"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80D43C-7045-8DA8-89B7-F42B32B28074}"/>
              </a:ext>
            </a:extLst>
          </p:cNvPr>
          <p:cNvSpPr txBox="1"/>
          <p:nvPr/>
        </p:nvSpPr>
        <p:spPr>
          <a:xfrm>
            <a:off x="615317" y="157412"/>
            <a:ext cx="3499484" cy="88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zh-CN" sz="28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9AAA65-7FBE-07DE-A6BB-BFE5BB173A74}"/>
              </a:ext>
            </a:extLst>
          </p:cNvPr>
          <p:cNvSpPr txBox="1"/>
          <p:nvPr/>
        </p:nvSpPr>
        <p:spPr>
          <a:xfrm>
            <a:off x="615316" y="2819144"/>
            <a:ext cx="58270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realtor-</a:t>
            </a:r>
            <a:r>
              <a:rPr lang="en-US" altLang="zh-CN" b="1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data.csv</a:t>
            </a:r>
            <a:r>
              <a:rPr lang="zh-CN" altLang="en-US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USA_Housing.csv</a:t>
            </a:r>
            <a:endParaRPr lang="en-US" altLang="zh-CN" b="1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dirty="0"/>
          </a:p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rgbClr val="0E0E0E"/>
                </a:solidFill>
                <a:effectLst/>
                <a:latin typeface=".AppleSystemUIFont"/>
              </a:rPr>
              <a:t>zip_code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rgbClr val="0E0E0E"/>
              </a:solidFill>
              <a:latin typeface=".AppleSystemUIFont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Housing Price (Price) : Continuous,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regression problem</a:t>
            </a:r>
            <a:endParaRPr lang="en-US" altLang="zh-CN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predictors include</a:t>
            </a:r>
          </a:p>
          <a:p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Avg.Area.Income</a:t>
            </a:r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Area.Population</a:t>
            </a:r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altLang="zh-CN" dirty="0" err="1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Avg.Area.Number.of.Bedrooms</a:t>
            </a:r>
            <a:r>
              <a:rPr lang="en-US" altLang="zh-CN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E0E0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FE9965-1627-5C7E-436D-47958F06C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073" y="1040162"/>
            <a:ext cx="5499100" cy="50546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D3277B9-86AB-50F4-8A6C-9847587E4703}"/>
              </a:ext>
            </a:extLst>
          </p:cNvPr>
          <p:cNvSpPr txBox="1"/>
          <p:nvPr/>
        </p:nvSpPr>
        <p:spPr>
          <a:xfrm>
            <a:off x="9850582" y="6442364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Hongbei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527852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40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441" y="0"/>
            <a:ext cx="4506281" cy="1277485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41" y="982649"/>
            <a:ext cx="6913756" cy="43030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Population: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Growth positively correlates with housing prices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Glaeser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Gyourko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2005).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Larger populations drive higher demand and prices (Mankiw &amp; Weil, 1989).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Income: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A core determinant of housing prices (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Sirmans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2005).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Geographic income variation impacts market segmentation (Case &amp; Shiller, 2003).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Housing Attributes: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Limited impact compared to income and location (Goodman &amp; Thibodeau, 2003).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Auxiliary role in property value (Rosen, 1974).</a:t>
            </a:r>
          </a:p>
          <a:p>
            <a:pPr marL="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Empirical validation of existing theories; highlights primary and secondary variables.</a:t>
            </a:r>
          </a:p>
        </p:txBody>
      </p:sp>
      <p:pic>
        <p:nvPicPr>
          <p:cNvPr id="6" name="Picture 2" descr="The Basics of Real Estate: The Beginner's 2023 Guide | Concreit">
            <a:extLst>
              <a:ext uri="{FF2B5EF4-FFF2-40B4-BE49-F238E27FC236}">
                <a16:creationId xmlns:a16="http://schemas.microsoft.com/office/drawing/2014/main" id="{18B43EC0-9DDC-7747-1F71-15B2899A0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7" r="27054"/>
          <a:stretch/>
        </p:blipFill>
        <p:spPr bwMode="auto">
          <a:xfrm>
            <a:off x="7069132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5BBA0F1-EFFB-AE48-7B4E-F55634136CB3}"/>
              </a:ext>
            </a:extLst>
          </p:cNvPr>
          <p:cNvSpPr txBox="1"/>
          <p:nvPr/>
        </p:nvSpPr>
        <p:spPr>
          <a:xfrm>
            <a:off x="10675773" y="6488658"/>
            <a:ext cx="205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Hongbei</a:t>
            </a: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 527852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EC1A1-2C9D-77A3-C8EC-0C6753AA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44A16C9-9438-CEFD-FA5A-42FEB63B68E0}"/>
              </a:ext>
            </a:extLst>
          </p:cNvPr>
          <p:cNvSpPr txBox="1"/>
          <p:nvPr/>
        </p:nvSpPr>
        <p:spPr>
          <a:xfrm>
            <a:off x="236077" y="794255"/>
            <a:ext cx="17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pic>
        <p:nvPicPr>
          <p:cNvPr id="2" name="图片 1" descr="图表, 散点图&#10;&#10;描述已自动生成">
            <a:extLst>
              <a:ext uri="{FF2B5EF4-FFF2-40B4-BE49-F238E27FC236}">
                <a16:creationId xmlns:a16="http://schemas.microsoft.com/office/drawing/2014/main" id="{BD9195E0-4683-EC4D-7F53-7A75E4BB9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1" y="2628899"/>
            <a:ext cx="5982159" cy="36904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5CE0740-29EA-88FD-7085-4BB2636DB45E}"/>
              </a:ext>
            </a:extLst>
          </p:cNvPr>
          <p:cNvSpPr txBox="1"/>
          <p:nvPr/>
        </p:nvSpPr>
        <p:spPr>
          <a:xfrm>
            <a:off x="236077" y="1590469"/>
            <a:ext cx="48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vs Price</a:t>
            </a:r>
            <a:endParaRPr kumimoji="1" lang="en-US" altLang="zh-CN" dirty="0"/>
          </a:p>
        </p:txBody>
      </p:sp>
      <p:pic>
        <p:nvPicPr>
          <p:cNvPr id="4" name="图片 3" descr="图表, 散点图&#10;&#10;描述已自动生成">
            <a:extLst>
              <a:ext uri="{FF2B5EF4-FFF2-40B4-BE49-F238E27FC236}">
                <a16:creationId xmlns:a16="http://schemas.microsoft.com/office/drawing/2014/main" id="{F16E7D84-15BA-3559-05B6-4B1E73205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8899"/>
            <a:ext cx="5850770" cy="36093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6663566-73AB-77FE-FF5E-AAB12C275E22}"/>
              </a:ext>
            </a:extLst>
          </p:cNvPr>
          <p:cNvSpPr txBox="1"/>
          <p:nvPr/>
        </p:nvSpPr>
        <p:spPr>
          <a:xfrm>
            <a:off x="6289494" y="1637467"/>
            <a:ext cx="48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 vs Price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D10066-360D-9713-1534-105847AE78B9}"/>
              </a:ext>
            </a:extLst>
          </p:cNvPr>
          <p:cNvSpPr txBox="1"/>
          <p:nvPr/>
        </p:nvSpPr>
        <p:spPr>
          <a:xfrm>
            <a:off x="236077" y="211482"/>
            <a:ext cx="2843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20935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19178-4AE0-9B0B-64C3-3D97FA3F7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DC86712-811E-33B5-8D9B-72D9304B9595}"/>
              </a:ext>
            </a:extLst>
          </p:cNvPr>
          <p:cNvSpPr txBox="1"/>
          <p:nvPr/>
        </p:nvSpPr>
        <p:spPr>
          <a:xfrm>
            <a:off x="236077" y="218949"/>
            <a:ext cx="1303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D1280-E1A4-945B-E836-97A86CE7C448}"/>
              </a:ext>
            </a:extLst>
          </p:cNvPr>
          <p:cNvSpPr txBox="1"/>
          <p:nvPr/>
        </p:nvSpPr>
        <p:spPr>
          <a:xfrm>
            <a:off x="236077" y="888181"/>
            <a:ext cx="48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Bedrooms</a:t>
            </a:r>
            <a:r>
              <a:rPr lang="en-US" altLang="zh-CN" sz="1800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vs Price</a:t>
            </a:r>
          </a:p>
        </p:txBody>
      </p:sp>
      <p:pic>
        <p:nvPicPr>
          <p:cNvPr id="6" name="图片 5" descr="图表, 条形图&#10;&#10;描述已自动生成">
            <a:extLst>
              <a:ext uri="{FF2B5EF4-FFF2-40B4-BE49-F238E27FC236}">
                <a16:creationId xmlns:a16="http://schemas.microsoft.com/office/drawing/2014/main" id="{39C7D0D7-4860-9FFD-21B2-3BAF85701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8510"/>
            <a:ext cx="6108336" cy="37682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3DD31F1-2177-16C3-7DB4-B0D928FD4A96}"/>
              </a:ext>
            </a:extLst>
          </p:cNvPr>
          <p:cNvSpPr txBox="1"/>
          <p:nvPr/>
        </p:nvSpPr>
        <p:spPr>
          <a:xfrm>
            <a:off x="6859933" y="218948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</a:p>
        </p:txBody>
      </p: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AE691BD2-7EF2-7D3A-4079-BDED86903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97" y="2225406"/>
            <a:ext cx="5502537" cy="339453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0BA36B-095D-CD3A-1E78-332F35137CB9}"/>
              </a:ext>
            </a:extLst>
          </p:cNvPr>
          <p:cNvSpPr txBox="1"/>
          <p:nvPr/>
        </p:nvSpPr>
        <p:spPr>
          <a:xfrm>
            <a:off x="6859933" y="888181"/>
            <a:ext cx="4862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(0.60)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(0.36)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 (0.20)</a:t>
            </a:r>
          </a:p>
        </p:txBody>
      </p:sp>
    </p:spTree>
    <p:extLst>
      <p:ext uri="{BB962C8B-B14F-4D97-AF65-F5344CB8AC3E}">
        <p14:creationId xmlns:p14="http://schemas.microsoft.com/office/powerpoint/2010/main" val="1250508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9F3A-F4C5-8321-FDFD-3ECA064E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77" y="1207528"/>
            <a:ext cx="3455821" cy="13259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  <a:r>
              <a:rPr lang="en-US" altLang="zh-CN" sz="2400" b="1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Tree:</a:t>
            </a:r>
            <a:r>
              <a:rPr lang="en-US" altLang="zh-CN" sz="105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en-US" altLang="zh-CN" sz="22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Interpretable and quick to train; limited in capturing complex relationships without ensemble methods.</a:t>
            </a:r>
            <a:br>
              <a:rPr lang="en-US" altLang="zh-CN" sz="2000" dirty="0">
                <a:solidFill>
                  <a:srgbClr val="0E0E0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FC703-EC6A-E1C0-984F-6988059513FA}"/>
              </a:ext>
            </a:extLst>
          </p:cNvPr>
          <p:cNvSpPr txBox="1"/>
          <p:nvPr/>
        </p:nvSpPr>
        <p:spPr>
          <a:xfrm>
            <a:off x="236076" y="2600609"/>
            <a:ext cx="3455821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R²: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0.76 (explained 76.28% of the variance in house prices).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MSE: </a:t>
            </a:r>
            <a:r>
              <a:rPr lang="en-US" sz="20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2.74×</a:t>
            </a:r>
            <a:r>
              <a:rPr lang="en-US" altLang="zh-CN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2000" b="0" i="0" u="none" strike="noStrike" baseline="30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(indicating the average squared error between predicted and actual house prices).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Content Placeholder 4" descr="A tree diagram with numbers and a number&#10;&#10;Description automatically generated with medium confidence">
            <a:extLst>
              <a:ext uri="{FF2B5EF4-FFF2-40B4-BE49-F238E27FC236}">
                <a16:creationId xmlns:a16="http://schemas.microsoft.com/office/drawing/2014/main" id="{9523A46C-56E6-8A1A-1CBE-20F29E58FC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72" y="1381078"/>
            <a:ext cx="6389346" cy="410515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26BD734-B1B9-C6B2-825B-53BCE27CD5D1}"/>
              </a:ext>
            </a:extLst>
          </p:cNvPr>
          <p:cNvSpPr txBox="1"/>
          <p:nvPr/>
        </p:nvSpPr>
        <p:spPr>
          <a:xfrm>
            <a:off x="236077" y="211482"/>
            <a:ext cx="2682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</p:txBody>
      </p:sp>
    </p:spTree>
    <p:extLst>
      <p:ext uri="{BB962C8B-B14F-4D97-AF65-F5344CB8AC3E}">
        <p14:creationId xmlns:p14="http://schemas.microsoft.com/office/powerpoint/2010/main" val="384350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E4C7-B49D-8D4C-862C-71B813EC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67" y="311963"/>
            <a:ext cx="10515600" cy="1325563"/>
          </a:xfrm>
        </p:spPr>
        <p:txBody>
          <a:bodyPr/>
          <a:lstStyle/>
          <a:p>
            <a:r>
              <a:rPr lang="en-US" sz="2400" b="1" i="0" u="none" strike="noStrike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73AA46-EC43-1108-1C90-227882CBB9A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751" y="1789643"/>
            <a:ext cx="7065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838361-84BE-DA3C-48C6-BEA449BAC94F}"/>
              </a:ext>
            </a:extLst>
          </p:cNvPr>
          <p:cNvSpPr txBox="1"/>
          <p:nvPr/>
        </p:nvSpPr>
        <p:spPr>
          <a:xfrm>
            <a:off x="443656" y="696579"/>
            <a:ext cx="35474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and analyze feature importance</a:t>
            </a:r>
            <a:endParaRPr lang="en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381B97-8060-3144-38F2-7C0178E8623A}"/>
              </a:ext>
            </a:extLst>
          </p:cNvPr>
          <p:cNvSpPr txBox="1"/>
          <p:nvPr/>
        </p:nvSpPr>
        <p:spPr>
          <a:xfrm>
            <a:off x="443656" y="2395239"/>
            <a:ext cx="3181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R²: 0.93 (explained 93% of house price variance).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MSE: 1.12 × 10⁶ (low error, strong performance).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No significant outliers: Predicted vs. actual values aligned well.</a:t>
            </a:r>
          </a:p>
          <a:p>
            <a:endParaRPr lang="en-C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09CD1-C62A-5D68-FB9D-E051D0D76AF1}"/>
              </a:ext>
            </a:extLst>
          </p:cNvPr>
          <p:cNvSpPr txBox="1"/>
          <p:nvPr/>
        </p:nvSpPr>
        <p:spPr>
          <a:xfrm>
            <a:off x="8030817" y="1400952"/>
            <a:ext cx="1364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6910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9321-B51E-8D8B-4C9D-D1CD01AF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and simplify the model by reducing complexity.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CBB0CA7-0DA0-3674-AF7E-A2027AF8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R²: 0.91 (explained 91% of house price variance).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MSE: 1.23 × 10⁶ (slightly higher than Ridge Regression).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2050" name="Picture 2" descr="A graph of a graph showing a number of different types of rooms&#10;&#10;Description automatically generated with medium confidence">
            <a:extLst>
              <a:ext uri="{FF2B5EF4-FFF2-40B4-BE49-F238E27FC236}">
                <a16:creationId xmlns:a16="http://schemas.microsoft.com/office/drawing/2014/main" id="{31702403-3E1A-C3C0-A7A8-D49D753B4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452958"/>
            <a:ext cx="6389346" cy="3961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072" name="Rectangle 207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8124FB9-1482-7BF3-B286-2A3F95F9F4CD}"/>
              </a:ext>
            </a:extLst>
          </p:cNvPr>
          <p:cNvSpPr txBox="1"/>
          <p:nvPr/>
        </p:nvSpPr>
        <p:spPr>
          <a:xfrm>
            <a:off x="7699512" y="981984"/>
            <a:ext cx="205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</p:txBody>
      </p:sp>
    </p:spTree>
    <p:extLst>
      <p:ext uri="{BB962C8B-B14F-4D97-AF65-F5344CB8AC3E}">
        <p14:creationId xmlns:p14="http://schemas.microsoft.com/office/powerpoint/2010/main" val="946636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F2E2-7FD6-F7F2-0107-0D394EB8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2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house prices with a highly accurate and robust model.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85" name="Content Placeholder 3077">
            <a:extLst>
              <a:ext uri="{FF2B5EF4-FFF2-40B4-BE49-F238E27FC236}">
                <a16:creationId xmlns:a16="http://schemas.microsoft.com/office/drawing/2014/main" id="{5577A3CA-D886-78FA-4747-407A01C2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R²: 0.99 (best-performing model, explaining 99% of variance in house prices).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- MSE: 1.22 × 10⁶ (slightly higher than Ridge Regression but complements the high R²).</a:t>
            </a:r>
          </a:p>
          <a:p>
            <a:endParaRPr lang="en-US" sz="2000"/>
          </a:p>
        </p:txBody>
      </p:sp>
      <p:pic>
        <p:nvPicPr>
          <p:cNvPr id="3074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A70697D0-B993-AFDD-4409-201EFBEB2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109531"/>
            <a:ext cx="6389346" cy="4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03" name="Group 310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104" name="Rectangle 310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5" name="Rectangle 310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C4C0085-A404-68A9-B217-EEC220104AD2}"/>
              </a:ext>
            </a:extLst>
          </p:cNvPr>
          <p:cNvSpPr txBox="1"/>
          <p:nvPr/>
        </p:nvSpPr>
        <p:spPr>
          <a:xfrm>
            <a:off x="7474226" y="609600"/>
            <a:ext cx="14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  <a:endParaRPr lang="en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97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1159</Words>
  <Application>Microsoft Office PowerPoint</Application>
  <PresentationFormat>Widescreen</PresentationFormat>
  <Paragraphs>112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.AppleSystemUIFont</vt:lpstr>
      <vt:lpstr>等线</vt:lpstr>
      <vt:lpstr>等线 Light</vt:lpstr>
      <vt:lpstr>Aptos</vt:lpstr>
      <vt:lpstr>Arial</vt:lpstr>
      <vt:lpstr>Times New Roman</vt:lpstr>
      <vt:lpstr>Office 主题​​</vt:lpstr>
      <vt:lpstr>How does population, income, number of bedrooms affect housing prices in the area?  </vt:lpstr>
      <vt:lpstr>PowerPoint Presentation</vt:lpstr>
      <vt:lpstr>Literature Review</vt:lpstr>
      <vt:lpstr>PowerPoint Presentation</vt:lpstr>
      <vt:lpstr>PowerPoint Presentation</vt:lpstr>
      <vt:lpstr>Regression Tree: Interpretable and quick to train; limited in capturing complex relationships without ensemble methods. </vt:lpstr>
      <vt:lpstr>  </vt:lpstr>
      <vt:lpstr>LASSO Regression: Predict house prices and simplify the model by reducing complexity.  </vt:lpstr>
      <vt:lpstr>Random Forest: Predict house prices with a highly accurate and robust model. </vt:lpstr>
      <vt:lpstr>Linear Regression: Predict house prices while maintaining simplicity and transparency. </vt:lpstr>
      <vt:lpstr>Boosted Trees: Predict house prices with a model that leverages feature interactions and iterative improvements. </vt:lpstr>
      <vt:lpstr>Neural Network: Captures complex non-linear relationships but prone to overfitting; sensitive to scaling and hyperparameters. </vt:lpstr>
      <vt:lpstr>KNN Regression: Simple to implement, effective for small datasets but computationally expensive for large datasets; sensitive to noisy data and scaling. </vt:lpstr>
      <vt:lpstr>Random Forest. Highest R² with reasonable MSE.</vt:lpstr>
      <vt:lpstr>Conclusion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泓蓓 李</dc:creator>
  <cp:lastModifiedBy>Kao, Ashley</cp:lastModifiedBy>
  <cp:revision>9</cp:revision>
  <dcterms:created xsi:type="dcterms:W3CDTF">2024-11-30T22:54:43Z</dcterms:created>
  <dcterms:modified xsi:type="dcterms:W3CDTF">2025-06-05T16:32:00Z</dcterms:modified>
</cp:coreProperties>
</file>