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59E3215-6418-422B-98F8-A277E07B6AA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280160" y="696240"/>
            <a:ext cx="749808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Heart Rate Data </a:t>
            </a:r>
            <a:endParaRPr/>
          </a:p>
          <a:p>
            <a:pPr algn="ctr"/>
            <a:endParaRPr/>
          </a:p>
          <a:p>
            <a:r>
              <a:rPr b="1" lang="en-US">
                <a:latin typeface="Arial"/>
              </a:rPr>
              <a:t>    </a:t>
            </a:r>
            <a:r>
              <a:rPr b="1" lang="en-US">
                <a:latin typeface="Arial"/>
              </a:rPr>
              <a:t>Health Kit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Apple Watch  heart rate for 1538 subjects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Apple Watch samples once every ~10 minutes when subject is inactive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Samples once every minute when subject is active </a:t>
            </a:r>
            <a:endParaRPr/>
          </a:p>
          <a:p>
            <a:pPr lvl="2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Heart rate (from any device) for 4577 subjects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combined from “health_kit” &amp; “cardiovascular displacement” tables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>
                <a:latin typeface="Arial"/>
              </a:rPr>
              <a:t>6-Minute Walk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6-minute-walk walking HR for 155 subjects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Of these, 118 have known age (for maximum heart rate estimate)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108 subjects with both walking and recovery (rest) data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48640" y="2486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6 Minute Walk HR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06720" y="428400"/>
            <a:ext cx="5362560" cy="240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US" sz="1000" u="sng">
                <a:latin typeface="Courier New"/>
              </a:rPr>
              <a:t>heartAgeDataBloodGlucose</a:t>
            </a:r>
            <a:r>
              <a:rPr lang="en-US" sz="1000">
                <a:latin typeface="Courier New"/>
              </a:rPr>
              <a:t> ~ Max_hr + Min_hr + </a:t>
            </a:r>
            <a:endParaRPr/>
          </a:p>
          <a:p>
            <a:r>
              <a:rPr lang="en-US" sz="1000">
                <a:latin typeface="Courier New"/>
              </a:rPr>
              <a:t>	</a:t>
            </a:r>
            <a:r>
              <a:rPr lang="en-US" sz="1000">
                <a:latin typeface="Courier New"/>
              </a:rPr>
              <a:t>	</a:t>
            </a:r>
            <a:r>
              <a:rPr lang="en-US" sz="1000">
                <a:latin typeface="Courier New"/>
              </a:rPr>
              <a:t>	</a:t>
            </a:r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Var_hr + Speed + Steady_state_hr + Recovery_hr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-70.266  -42.327    7.758   41.597   80.675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       </a:t>
            </a:r>
            <a:r>
              <a:rPr lang="en-US" sz="1000">
                <a:latin typeface="Courier New"/>
              </a:rPr>
              <a:t>Estimate Std. Error t value Pr(&gt;|t|)  </a:t>
            </a:r>
            <a:endParaRPr/>
          </a:p>
          <a:p>
            <a:r>
              <a:rPr lang="en-US" sz="1000">
                <a:latin typeface="Courier New"/>
              </a:rPr>
              <a:t>(Intercept)        36.488118  37.929186   0.962   0.3395  </a:t>
            </a:r>
            <a:endParaRPr/>
          </a:p>
          <a:p>
            <a:r>
              <a:rPr lang="en-US" sz="1000">
                <a:latin typeface="Courier New"/>
              </a:rPr>
              <a:t>Max_hr             -0.697751   0.799099  -0.873   0.3857  </a:t>
            </a:r>
            <a:endParaRPr/>
          </a:p>
          <a:p>
            <a:r>
              <a:rPr lang="en-US" sz="1000">
                <a:solidFill>
                  <a:srgbClr val="00cc33"/>
                </a:solidFill>
                <a:latin typeface="Courier New"/>
              </a:rPr>
              <a:t>Min_hr             -0.930895   0.400279  -2.326   0.0231 *</a:t>
            </a:r>
            <a:endParaRPr/>
          </a:p>
          <a:p>
            <a:r>
              <a:rPr lang="en-US" sz="1000">
                <a:latin typeface="Courier New"/>
              </a:rPr>
              <a:t>Var_hr              0.003749   0.047873   0.078   0.9378  </a:t>
            </a:r>
            <a:endParaRPr/>
          </a:p>
          <a:p>
            <a:r>
              <a:rPr lang="en-US" sz="1000">
                <a:latin typeface="Courier New"/>
              </a:rPr>
              <a:t>Speed               2.685550   1.550364   1.732   0.0878 .</a:t>
            </a:r>
            <a:endParaRPr/>
          </a:p>
          <a:p>
            <a:r>
              <a:rPr lang="en-US" sz="1000">
                <a:latin typeface="Courier New"/>
              </a:rPr>
              <a:t>Steady_state_hr</a:t>
            </a:r>
            <a:r>
              <a:rPr lang="en-US" sz="1000">
                <a:latin typeface="Courier New"/>
              </a:rPr>
              <a:t>	</a:t>
            </a:r>
            <a:r>
              <a:rPr lang="en-US" sz="1000">
                <a:latin typeface="Courier New"/>
              </a:rPr>
              <a:t>  1.582770   0.965266   1.640   0.1058  </a:t>
            </a:r>
            <a:endParaRPr/>
          </a:p>
          <a:p>
            <a:r>
              <a:rPr lang="en-US" sz="1000">
                <a:latin typeface="Courier New"/>
              </a:rPr>
              <a:t>Recovery_hr        -0.109942   0.378649  -0.290   0.7724  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274320" y="2926080"/>
            <a:ext cx="5590800" cy="211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heartAgeDataHdl</a:t>
            </a:r>
            <a:r>
              <a:rPr lang="en-US" sz="1000">
                <a:latin typeface="Courier New"/>
              </a:rPr>
              <a:t> ~ Max_hr + Min_hr + Var_hr + </a:t>
            </a:r>
            <a:endParaRPr/>
          </a:p>
          <a:p>
            <a:r>
              <a:rPr lang="en-US" sz="1000">
                <a:latin typeface="Courier New"/>
              </a:rPr>
              <a:t>                </a:t>
            </a:r>
            <a:r>
              <a:rPr lang="en-US" sz="1000">
                <a:latin typeface="Courier New"/>
              </a:rPr>
              <a:t>speed + Steady_state_hr + Steady_state_hr, data = full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-59.566  -17.695   -3.039   17.223  191.308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       -1.02235   29.46138  -0.035  0.97242    </a:t>
            </a:r>
            <a:endParaRPr/>
          </a:p>
          <a:p>
            <a:r>
              <a:rPr lang="en-US" sz="1000">
                <a:solidFill>
                  <a:srgbClr val="009900"/>
                </a:solidFill>
                <a:latin typeface="Courier New"/>
              </a:rPr>
              <a:t>Max_hr              3.13720    0.62070   5.054 3.57e-06 ***</a:t>
            </a:r>
            <a:endParaRPr/>
          </a:p>
          <a:p>
            <a:r>
              <a:rPr lang="en-US" sz="1000">
                <a:solidFill>
                  <a:srgbClr val="009900"/>
                </a:solidFill>
                <a:latin typeface="Courier New"/>
              </a:rPr>
              <a:t>Min_hr              0.85242    0.31092   2.742  0.00783 ** </a:t>
            </a:r>
            <a:endParaRPr/>
          </a:p>
          <a:p>
            <a:r>
              <a:rPr lang="en-US" sz="1000">
                <a:latin typeface="Courier New"/>
              </a:rPr>
              <a:t>Var_hr             -0.06021    0.03719  -1.619  0.11009    </a:t>
            </a:r>
            <a:endParaRPr/>
          </a:p>
          <a:p>
            <a:r>
              <a:rPr lang="en-US" sz="1000">
                <a:latin typeface="Courier New"/>
              </a:rPr>
              <a:t>Speed              -2.28087    1.20424  -1.894  0.06254 .  </a:t>
            </a:r>
            <a:endParaRPr/>
          </a:p>
          <a:p>
            <a:r>
              <a:rPr lang="en-US" sz="1000">
                <a:solidFill>
                  <a:srgbClr val="009900"/>
                </a:solidFill>
                <a:latin typeface="Courier New"/>
              </a:rPr>
              <a:t>Steady_state_hr    -3.49688    0.74977  -4.664 1.53e-05 ***</a:t>
            </a:r>
            <a:endParaRPr/>
          </a:p>
          <a:p>
            <a:r>
              <a:rPr lang="en-US" sz="1000">
                <a:latin typeface="Courier New"/>
              </a:rPr>
              <a:t>Recovery_hr         0.20564    0.29411   0.699  0.48687   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22200" y="1097280"/>
            <a:ext cx="4981320" cy="139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jointProblem ~ Recovery_hr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-1.3038  -0.5035  -0.3782  -0.2823   2.7272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 </a:t>
            </a:r>
            <a:r>
              <a:rPr lang="en-US" sz="1000">
                <a:latin typeface="Courier New"/>
              </a:rPr>
              <a:t>Estimate Std. Error z value Pr(&gt;|z|)   </a:t>
            </a:r>
            <a:endParaRPr/>
          </a:p>
          <a:p>
            <a:r>
              <a:rPr lang="en-US" sz="1000">
                <a:latin typeface="Courier New"/>
              </a:rPr>
              <a:t>(Intercept)   -1.23682    0.38402  -3.221  0.00128 **</a:t>
            </a:r>
            <a:endParaRPr/>
          </a:p>
          <a:p>
            <a:r>
              <a:rPr lang="en-US" sz="1000">
                <a:latin typeface="Courier New"/>
              </a:rPr>
              <a:t>Recovery_hr    0.05461    0.01975   2.764  0.00570 **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2103120" y="366120"/>
            <a:ext cx="6309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First Minute Recovery Heart Rate vs. Joint Problems</a:t>
            </a:r>
            <a:endParaRPr/>
          </a:p>
          <a:p>
            <a:pPr algn="ctr"/>
            <a:r>
              <a:rPr lang="en-US">
                <a:latin typeface="Arial"/>
              </a:rPr>
              <a:t>(Logistic regression model) 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48640" y="2911320"/>
            <a:ext cx="3053880" cy="339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4200" y="1097280"/>
            <a:ext cx="4905000" cy="139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Courier New"/>
              </a:rPr>
              <a:t>glm(formula = full$heartAgeDataTotalCholesterol ~ full$Max.x,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data = full)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-49.053  -25.250   -5.572   20.856   73.554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 95.1946    23.4368   4.062 0.000123 ***</a:t>
            </a:r>
            <a:endParaRPr/>
          </a:p>
          <a:p>
            <a:r>
              <a:rPr lang="en-US" sz="1000">
                <a:latin typeface="Courier New"/>
              </a:rPr>
              <a:t>full$Max.x    0.6077     0.1838   3.307 0.001475 ** 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2103120" y="366480"/>
            <a:ext cx="6309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6-Minute Walk Max HR vs. Joint Problems</a:t>
            </a:r>
            <a:endParaRPr/>
          </a:p>
          <a:p>
            <a:pPr algn="ctr"/>
            <a:r>
              <a:rPr lang="en-US">
                <a:latin typeface="Arial"/>
              </a:rPr>
              <a:t>(Logistic regression model) 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82880" y="2651760"/>
            <a:ext cx="420624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74320" y="1097280"/>
            <a:ext cx="5438520" cy="139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Courier New"/>
              </a:rPr>
              <a:t>heart_disease ~ Recovery_hr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-2.5305   0.2214   0.3017   0.3700   0.9026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 </a:t>
            </a:r>
            <a:r>
              <a:rPr lang="en-US" sz="1000">
                <a:latin typeface="Courier New"/>
              </a:rPr>
              <a:t>Estimate Std. Error z value Pr(&gt;|z|)    </a:t>
            </a:r>
            <a:endParaRPr/>
          </a:p>
          <a:p>
            <a:r>
              <a:rPr lang="en-US" sz="1000">
                <a:latin typeface="Courier New"/>
              </a:rPr>
              <a:t>(Intercept)    2.08714    0.49075   4.253 2.11e-05 ***</a:t>
            </a:r>
            <a:endParaRPr/>
          </a:p>
          <a:p>
            <a:r>
              <a:rPr lang="en-US" sz="1000">
                <a:latin typeface="Courier New"/>
              </a:rPr>
              <a:t>full$delta1.y -0.04666    0.02441  -1.911    0.056 .  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2103120" y="239040"/>
            <a:ext cx="63093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6-Minute Walk Recovery HR vs. Heart Disease</a:t>
            </a:r>
            <a:endParaRPr/>
          </a:p>
          <a:p>
            <a:pPr algn="ctr"/>
            <a:r>
              <a:rPr lang="en-US">
                <a:latin typeface="Arial"/>
              </a:rPr>
              <a:t>(Logistic regression model)</a:t>
            </a:r>
            <a:endParaRPr/>
          </a:p>
          <a:p>
            <a:pPr algn="ctr"/>
            <a:r>
              <a:rPr b="1" lang="en-US">
                <a:latin typeface="Arial"/>
              </a:rPr>
              <a:t>very small sample sizes for disease cases</a:t>
            </a:r>
            <a:r>
              <a:rPr lang="en-US">
                <a:latin typeface="Arial"/>
              </a:rPr>
              <a:t> 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642040" y="2969640"/>
            <a:ext cx="5312520" cy="4162680"/>
          </a:xfrm>
          <a:prstGeom prst="rect">
            <a:avLst/>
          </a:prstGeom>
          <a:ln>
            <a:noFill/>
          </a:ln>
        </p:spPr>
      </p:pic>
      <p:sp>
        <p:nvSpPr>
          <p:cNvPr id="98" name="TextShape 3"/>
          <p:cNvSpPr txBox="1"/>
          <p:nvPr/>
        </p:nvSpPr>
        <p:spPr>
          <a:xfrm>
            <a:off x="6492240" y="329184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n=88</a:t>
            </a:r>
            <a:endParaRPr/>
          </a:p>
        </p:txBody>
      </p:sp>
      <p:sp>
        <p:nvSpPr>
          <p:cNvPr id="99" name="TextShape 4"/>
          <p:cNvSpPr txBox="1"/>
          <p:nvPr/>
        </p:nvSpPr>
        <p:spPr>
          <a:xfrm>
            <a:off x="3200400" y="41148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n=6</a:t>
            </a:r>
            <a:endParaRPr/>
          </a:p>
        </p:txBody>
      </p:sp>
      <p:sp>
        <p:nvSpPr>
          <p:cNvPr id="100" name="TextShape 5"/>
          <p:cNvSpPr txBox="1"/>
          <p:nvPr/>
        </p:nvSpPr>
        <p:spPr>
          <a:xfrm>
            <a:off x="3931920" y="504864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n=1</a:t>
            </a:r>
            <a:endParaRPr/>
          </a:p>
        </p:txBody>
      </p:sp>
      <p:sp>
        <p:nvSpPr>
          <p:cNvPr id="101" name="TextShape 6"/>
          <p:cNvSpPr txBox="1"/>
          <p:nvPr/>
        </p:nvSpPr>
        <p:spPr>
          <a:xfrm>
            <a:off x="4480560" y="459144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n=2</a:t>
            </a:r>
            <a:endParaRPr/>
          </a:p>
        </p:txBody>
      </p:sp>
      <p:sp>
        <p:nvSpPr>
          <p:cNvPr id="102" name="TextShape 7"/>
          <p:cNvSpPr txBox="1"/>
          <p:nvPr/>
        </p:nvSpPr>
        <p:spPr>
          <a:xfrm>
            <a:off x="5212080" y="45720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n=3</a:t>
            </a:r>
            <a:endParaRPr/>
          </a:p>
        </p:txBody>
      </p:sp>
      <p:sp>
        <p:nvSpPr>
          <p:cNvPr id="103" name="TextShape 8"/>
          <p:cNvSpPr txBox="1"/>
          <p:nvPr/>
        </p:nvSpPr>
        <p:spPr>
          <a:xfrm>
            <a:off x="5760720" y="367704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n=3</a:t>
            </a:r>
            <a:endParaRPr/>
          </a:p>
        </p:txBody>
      </p:sp>
      <p:sp>
        <p:nvSpPr>
          <p:cNvPr id="104" name="TextShape 9"/>
          <p:cNvSpPr txBox="1"/>
          <p:nvPr/>
        </p:nvSpPr>
        <p:spPr>
          <a:xfrm>
            <a:off x="7223040" y="356616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n=5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1440" y="914400"/>
            <a:ext cx="5514840" cy="139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Courier New"/>
              </a:rPr>
              <a:t>heartCondition ~ Recovery_hr</a:t>
            </a:r>
            <a:endParaRPr/>
          </a:p>
          <a:p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-0.9203  -0.3633  -0.2832  -0.2137   2.5533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 </a:t>
            </a:r>
            <a:r>
              <a:rPr lang="en-US" sz="1000">
                <a:latin typeface="Courier New"/>
              </a:rPr>
              <a:t>Estimate Std. Error z value Pr(&gt;|z|)    </a:t>
            </a:r>
            <a:endParaRPr/>
          </a:p>
          <a:p>
            <a:r>
              <a:rPr lang="en-US" sz="1000">
                <a:latin typeface="Courier New"/>
              </a:rPr>
              <a:t>(Intercept)   -2.10063    0.47755  -4.399 1.09e-05 ***</a:t>
            </a:r>
            <a:endParaRPr/>
          </a:p>
          <a:p>
            <a:r>
              <a:rPr lang="en-US" sz="1000">
                <a:latin typeface="Courier New"/>
              </a:rPr>
              <a:t>Recovery_hr  0.04869    0.02400   2.029   0.0425 *  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2103120" y="91440"/>
            <a:ext cx="63093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6-Minute Walk Recovery HR vs. Heart Condition</a:t>
            </a:r>
            <a:endParaRPr/>
          </a:p>
          <a:p>
            <a:pPr algn="ctr"/>
            <a:r>
              <a:rPr lang="en-US">
                <a:latin typeface="Arial"/>
              </a:rPr>
              <a:t>(Logistic regression model)</a:t>
            </a:r>
            <a:endParaRPr/>
          </a:p>
          <a:p>
            <a:pPr algn="ctr"/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926080" y="2743200"/>
            <a:ext cx="4659120" cy="36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-28440" y="671760"/>
            <a:ext cx="5057640" cy="139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Satisfied_with_life ~ Min_hr</a:t>
            </a:r>
            <a:endParaRPr/>
          </a:p>
          <a:p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-4.3417  -0.5732   0.2366   0.8958   2.2985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 9.60141    0.63313  15.165  &lt; 2e-16 ***</a:t>
            </a:r>
            <a:endParaRPr/>
          </a:p>
          <a:p>
            <a:r>
              <a:rPr lang="en-US" sz="1000">
                <a:latin typeface="Courier New"/>
              </a:rPr>
              <a:t>Min_hr  -0.02065    0.00690  -2.993  0.00347 ** 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39640" y="2065320"/>
            <a:ext cx="2843640" cy="2232360"/>
          </a:xfrm>
          <a:prstGeom prst="rect">
            <a:avLst/>
          </a:prstGeom>
          <a:ln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5120640" y="671760"/>
            <a:ext cx="4905000" cy="124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Feel_worthwhile ~ Max_hr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-6.1412  -0.5170   0.0734   0.9494   2.7246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10.384183   0.957490  10.845  &lt; 2e-16 ***</a:t>
            </a:r>
            <a:endParaRPr/>
          </a:p>
          <a:p>
            <a:r>
              <a:rPr lang="en-US" sz="1000">
                <a:latin typeface="Courier New"/>
              </a:rPr>
              <a:t>Max_hr  -0.021005   0.007503  -2.799  0.00612 ** 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4663440" y="5029200"/>
            <a:ext cx="5362560" cy="226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Feel_depressed ~ Max_hr + Min_hr + </a:t>
            </a:r>
            <a:endParaRPr/>
          </a:p>
          <a:p>
            <a:r>
              <a:rPr b="1" i="1" lang="en-US" sz="1000" u="sng">
                <a:latin typeface="Courier New"/>
              </a:rPr>
              <a:t>    </a:t>
            </a:r>
            <a:r>
              <a:rPr b="1" i="1" lang="en-US" sz="1000" u="sng">
                <a:latin typeface="Courier New"/>
              </a:rPr>
              <a:t>Var_hr + speed + Steady_state_hr + Recovery_hr</a:t>
            </a:r>
            <a:endParaRPr/>
          </a:p>
          <a:p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-2.9898  -1.2861  -0.5460   0.4998   6.8974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        0.414038   1.396702   0.296 0.767528    </a:t>
            </a:r>
            <a:endParaRPr/>
          </a:p>
          <a:p>
            <a:r>
              <a:rPr lang="en-US" sz="1000">
                <a:latin typeface="Courier New"/>
              </a:rPr>
              <a:t>Max_hr          -0.038725   0.027377  -1.415 0.160415    </a:t>
            </a:r>
            <a:endParaRPr/>
          </a:p>
          <a:p>
            <a:r>
              <a:rPr lang="en-US" sz="1000">
                <a:latin typeface="Courier New"/>
              </a:rPr>
              <a:t>Min_hr           0.030168   0.016326   1.848 0.067672 .  </a:t>
            </a:r>
            <a:endParaRPr/>
          </a:p>
          <a:p>
            <a:r>
              <a:rPr lang="en-US" sz="1000">
                <a:latin typeface="Courier New"/>
              </a:rPr>
              <a:t>Var_hr           0.003157   0.001631   1.935 0.055882 .  </a:t>
            </a:r>
            <a:endParaRPr/>
          </a:p>
          <a:p>
            <a:r>
              <a:rPr lang="en-US" sz="1000">
                <a:latin typeface="Courier New"/>
              </a:rPr>
              <a:t>Speed           -0.268146   0.070465  -3.805 0.000248 ***</a:t>
            </a:r>
            <a:endParaRPr/>
          </a:p>
          <a:p>
            <a:r>
              <a:rPr lang="en-US" sz="1000">
                <a:latin typeface="Courier New"/>
              </a:rPr>
              <a:t>Steady_state_hr  0.036459   0.033808   1.078 0.283534    </a:t>
            </a:r>
            <a:endParaRPr/>
          </a:p>
          <a:p>
            <a:r>
              <a:rPr lang="en-US" sz="1000">
                <a:latin typeface="Courier New"/>
              </a:rPr>
              <a:t>Recovery_hr      0.018848   0.013539   1.392 0.167074    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852160" y="1883160"/>
            <a:ext cx="3192120" cy="25059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365760" y="4663440"/>
            <a:ext cx="3520800" cy="2764080"/>
          </a:xfrm>
          <a:prstGeom prst="rect">
            <a:avLst/>
          </a:prstGeom>
          <a:ln>
            <a:noFill/>
          </a:ln>
        </p:spPr>
      </p:pic>
      <p:sp>
        <p:nvSpPr>
          <p:cNvPr id="114" name="TextShape 4"/>
          <p:cNvSpPr txBox="1"/>
          <p:nvPr/>
        </p:nvSpPr>
        <p:spPr>
          <a:xfrm>
            <a:off x="2103120" y="91440"/>
            <a:ext cx="63093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Min/Max HR values vs. Life Satisfaction</a:t>
            </a:r>
            <a:endParaRPr/>
          </a:p>
          <a:p>
            <a:pPr algn="ctr"/>
            <a:r>
              <a:rPr lang="en-US">
                <a:latin typeface="Arial"/>
              </a:rPr>
              <a:t>(Logistic regression model)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21000" y="2578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HR Variance vs. Health Outcomes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5760" y="1441080"/>
            <a:ext cx="3200400" cy="30394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6217920" y="1554480"/>
            <a:ext cx="2984760" cy="2834640"/>
          </a:xfrm>
          <a:prstGeom prst="rect">
            <a:avLst/>
          </a:prstGeom>
          <a:ln>
            <a:noFill/>
          </a:ln>
        </p:spPr>
      </p:pic>
      <p:sp>
        <p:nvSpPr>
          <p:cNvPr id="118" name="TextShape 1"/>
          <p:cNvSpPr txBox="1"/>
          <p:nvPr/>
        </p:nvSpPr>
        <p:spPr>
          <a:xfrm>
            <a:off x="5564520" y="123120"/>
            <a:ext cx="4219560" cy="124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ChestPain ~Variance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 </a:t>
            </a:r>
            <a:r>
              <a:rPr lang="en-US" sz="1000">
                <a:latin typeface="Courier New"/>
              </a:rPr>
              <a:t>Min        1Q    Median        3Q       Max  </a:t>
            </a:r>
            <a:endParaRPr/>
          </a:p>
          <a:p>
            <a:r>
              <a:rPr lang="en-US" sz="1000">
                <a:latin typeface="Courier New"/>
              </a:rPr>
              <a:t>-0.04899  -0.04797  -0.04643  -0.04079   0.97663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 0.048993   0.003979  12.312   &lt;2e-16 ***</a:t>
            </a:r>
            <a:endParaRPr/>
          </a:p>
          <a:p>
            <a:r>
              <a:rPr lang="en-US" sz="1000">
                <a:latin typeface="Courier New"/>
              </a:rPr>
              <a:t>Variance     -0.051243   0.024628  -2.081   0.0375 *  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08720" y="123120"/>
            <a:ext cx="5286240" cy="124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JoinProblem ~Variance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-0.6483  -0.6294  -0.6050  -0.4894   2.4259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</a:t>
            </a:r>
            <a:r>
              <a:rPr lang="en-US" sz="1000">
                <a:latin typeface="Courier New"/>
              </a:rPr>
              <a:t>Estimate Std. Error z value Pr(&gt;|z|)    </a:t>
            </a:r>
            <a:endParaRPr/>
          </a:p>
          <a:p>
            <a:r>
              <a:rPr lang="en-US" sz="1000">
                <a:latin typeface="Courier New"/>
              </a:rPr>
              <a:t>(Intercept) -1.453141   0.052655 -27.597  &lt; 2e-16 ***</a:t>
            </a:r>
            <a:endParaRPr/>
          </a:p>
          <a:p>
            <a:r>
              <a:rPr lang="en-US" sz="1000">
                <a:latin typeface="Courier New"/>
              </a:rPr>
              <a:t>Variance    -0.036239   0.006718  -5.394 6.88e-08 ***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54440" y="123120"/>
            <a:ext cx="4143240" cy="124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vascular_disease~ firstValue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-5.9054   0.2130   0.2591   0.2953   0.6176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6.339688   0.107180  59.150  &lt; 2e-16 ***</a:t>
            </a:r>
            <a:endParaRPr/>
          </a:p>
          <a:p>
            <a:r>
              <a:rPr lang="en-US" sz="1000">
                <a:latin typeface="Courier New"/>
              </a:rPr>
              <a:t>firstValue  0.005481   0.001430   3.833  0.00013 ***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366520" y="91440"/>
            <a:ext cx="4143240" cy="124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vascular_disease ~variance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-5.7627   0.2025   0.2861   0.3139   0.3279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6.672118   0.024293 274.653  &lt; 2e-16 ***</a:t>
            </a:r>
            <a:endParaRPr/>
          </a:p>
          <a:p>
            <a:r>
              <a:rPr lang="en-US" sz="1000">
                <a:latin typeface="Courier New"/>
              </a:rPr>
              <a:t>Variance    0.011613   0.002493   4.658 3.34e-06 ***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5212080" y="1417320"/>
            <a:ext cx="4673520" cy="397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5840" y="0"/>
            <a:ext cx="6127560" cy="7559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6035040" y="4572000"/>
            <a:ext cx="3817800" cy="296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1440" y="123120"/>
            <a:ext cx="4752720" cy="124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heartAgeDataHypertension ~ variance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-0.3281  -0.3054  -0.2543   0.6719   1.1147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 0.328111   0.012938  25.360  &lt; 2e-16 ***</a:t>
            </a:r>
            <a:endParaRPr/>
          </a:p>
          <a:p>
            <a:r>
              <a:rPr lang="en-US" sz="1000">
                <a:latin typeface="Courier New"/>
              </a:rPr>
              <a:t>Variance     -0.009462   0.001344  -7.042 2.63e-12 ***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937760" y="123120"/>
            <a:ext cx="4905000" cy="124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heartAgeDataHypertension ~ firstValue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-0.4282  -0.2801  -0.2581   0.6906   0.9207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 0.4472133  0.0594803   7.519  8.7e-14 ***</a:t>
            </a:r>
            <a:endParaRPr/>
          </a:p>
          <a:p>
            <a:r>
              <a:rPr lang="en-US" sz="1000">
                <a:latin typeface="Courier New"/>
              </a:rPr>
              <a:t>firstValue   -0.0024431  0.0008019  -3.047  0.00235 ** 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81360" y="1823760"/>
            <a:ext cx="4947840" cy="421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24200" y="123120"/>
            <a:ext cx="4447800" cy="124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HeartAgeDataDiabetes ~variance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 </a:t>
            </a:r>
            <a:r>
              <a:rPr lang="en-US" sz="1000">
                <a:latin typeface="Courier New"/>
              </a:rPr>
              <a:t>Min        1Q    Median        3Q       Max  </a:t>
            </a:r>
            <a:endParaRPr/>
          </a:p>
          <a:p>
            <a:r>
              <a:rPr lang="en-US" sz="1000">
                <a:latin typeface="Courier New"/>
              </a:rPr>
              <a:t>-0.05843  -0.05584  -0.05065  -0.03638   0.98437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 0.0584290  0.0061168   9.552  &lt; 2e-16 ***</a:t>
            </a:r>
            <a:endParaRPr/>
          </a:p>
          <a:p>
            <a:r>
              <a:rPr lang="en-US" sz="1000">
                <a:latin typeface="Courier New"/>
              </a:rPr>
              <a:t>Variance     -0.0021616  0.0006349  -3.405 0.000676 ***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91440" y="1737360"/>
            <a:ext cx="4801680" cy="408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82880" y="365760"/>
            <a:ext cx="4295520" cy="124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HeartCondition ~variance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 </a:t>
            </a:r>
            <a:r>
              <a:rPr lang="en-US" sz="1000">
                <a:latin typeface="Courier New"/>
              </a:rPr>
              <a:t>Min        1Q    Median        3Q       Max  </a:t>
            </a:r>
            <a:endParaRPr/>
          </a:p>
          <a:p>
            <a:r>
              <a:rPr lang="en-US" sz="1000">
                <a:latin typeface="Courier New"/>
              </a:rPr>
              <a:t>-0.07258  -0.07009  -0.06509  -0.05136   1.01980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  </a:t>
            </a:r>
            <a:r>
              <a:rPr lang="en-US" sz="1000">
                <a:latin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</a:rPr>
              <a:t>(Intercept)  0.0725819  0.0046095  15.746  &lt; 2e-16 ***</a:t>
            </a:r>
            <a:endParaRPr/>
          </a:p>
          <a:p>
            <a:r>
              <a:rPr lang="en-US" sz="1000">
                <a:latin typeface="Courier New"/>
              </a:rPr>
              <a:t>Variance    -0.0020807  0.0004749  -4.382 1.21e-05 ***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0" y="1683720"/>
            <a:ext cx="4253040" cy="3619800"/>
          </a:xfrm>
          <a:prstGeom prst="rect">
            <a:avLst/>
          </a:prstGeom>
          <a:ln>
            <a:noFill/>
          </a:ln>
        </p:spPr>
      </p:pic>
      <p:sp>
        <p:nvSpPr>
          <p:cNvPr id="130" name="TextShape 2"/>
          <p:cNvSpPr txBox="1"/>
          <p:nvPr/>
        </p:nvSpPr>
        <p:spPr>
          <a:xfrm>
            <a:off x="4663440" y="306000"/>
            <a:ext cx="5362200" cy="124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1000" u="sng">
                <a:latin typeface="Courier New"/>
              </a:rPr>
              <a:t>heart_disease ~variance</a:t>
            </a:r>
            <a:endParaRPr/>
          </a:p>
          <a:p>
            <a:r>
              <a:rPr lang="en-US" sz="1000">
                <a:latin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</a:rPr>
              <a:t>    </a:t>
            </a:r>
            <a:r>
              <a:rPr lang="en-US" sz="1000">
                <a:latin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</a:rPr>
              <a:t>-3.1237   0.1651   0.2453   0.2731   0.2932  </a:t>
            </a:r>
            <a:endParaRPr/>
          </a:p>
          <a:p>
            <a:r>
              <a:rPr lang="en-US" sz="1000">
                <a:latin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</a:rPr>
              <a:t>            </a:t>
            </a:r>
            <a:r>
              <a:rPr lang="en-US" sz="1000">
                <a:latin typeface="Courier New"/>
              </a:rPr>
              <a:t>Estimate Std. Error z value Pr(&gt;|z|)    </a:t>
            </a:r>
            <a:endParaRPr/>
          </a:p>
          <a:p>
            <a:r>
              <a:rPr lang="en-US" sz="1000">
                <a:latin typeface="Courier New"/>
              </a:rPr>
              <a:t>(Intercept)  3.12515    0.14588  21.423  &lt; 2e-16 ***</a:t>
            </a:r>
            <a:endParaRPr/>
          </a:p>
          <a:p>
            <a:r>
              <a:rPr lang="en-US" sz="1000">
                <a:latin typeface="Courier New"/>
              </a:rPr>
              <a:t>Variance     0.12126    0.03248   3.734 0.000189 ***</a:t>
            </a:r>
            <a:endParaRPr/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4206240" y="1683720"/>
            <a:ext cx="5598360" cy="364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194560" y="38160"/>
            <a:ext cx="6309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No significant relationship between HR and amount of time spent stationary 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651760" y="4754880"/>
            <a:ext cx="4689720" cy="19681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51920" y="997200"/>
            <a:ext cx="4785840" cy="26384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014440" y="1005840"/>
            <a:ext cx="4975560" cy="274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768480" y="4572000"/>
            <a:ext cx="6126480" cy="29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3749040" y="914400"/>
            <a:ext cx="6126480" cy="338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0" y="914400"/>
            <a:ext cx="3566160" cy="6645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4"/>
          <p:cNvSpPr txBox="1"/>
          <p:nvPr/>
        </p:nvSpPr>
        <p:spPr>
          <a:xfrm>
            <a:off x="2194560" y="37800"/>
            <a:ext cx="6309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Walking  Heart Rate vs. Hypertension: </a:t>
            </a:r>
            <a:r>
              <a:rPr lang="en-US">
                <a:latin typeface="Arial"/>
              </a:rPr>
              <a:t>
</a:t>
            </a:r>
            <a:r>
              <a:rPr lang="en-US">
                <a:latin typeface="Arial"/>
              </a:rPr>
              <a:t>Medication Plays a Huge Role</a:t>
            </a:r>
            <a:endParaRPr/>
          </a:p>
        </p:txBody>
      </p:sp>
      <p:sp>
        <p:nvSpPr>
          <p:cNvPr id="50" name="TextShape 5"/>
          <p:cNvSpPr txBox="1"/>
          <p:nvPr/>
        </p:nvSpPr>
        <p:spPr>
          <a:xfrm>
            <a:off x="437760" y="1097280"/>
            <a:ext cx="2834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Use of Medication vs. Exercise Heart Rate</a:t>
            </a:r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876480" y="1629360"/>
            <a:ext cx="2892240" cy="2554920"/>
          </a:xfrm>
          <a:prstGeom prst="rect">
            <a:avLst/>
          </a:prstGeom>
          <a:ln>
            <a:noFill/>
          </a:ln>
        </p:spPr>
      </p:pic>
      <p:sp>
        <p:nvSpPr>
          <p:cNvPr id="52" name="TextShape 6"/>
          <p:cNvSpPr txBox="1"/>
          <p:nvPr/>
        </p:nvSpPr>
        <p:spPr>
          <a:xfrm>
            <a:off x="5577840" y="1043640"/>
            <a:ext cx="2834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Subjects on Medication (n=2133)</a:t>
            </a:r>
            <a:endParaRPr/>
          </a:p>
        </p:txBody>
      </p:sp>
      <p:sp>
        <p:nvSpPr>
          <p:cNvPr id="53" name="TextShape 7"/>
          <p:cNvSpPr txBox="1"/>
          <p:nvPr/>
        </p:nvSpPr>
        <p:spPr>
          <a:xfrm>
            <a:off x="3657600" y="4572000"/>
            <a:ext cx="6217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 sz="1400">
                <a:latin typeface="Arial"/>
              </a:rPr>
              <a:t>Subjects NOT on Medication (P-values not significant)</a:t>
            </a:r>
            <a:endParaRPr/>
          </a:p>
          <a:p>
            <a:pPr algn="ctr"/>
            <a:r>
              <a:rPr lang="en-US" sz="1400">
                <a:latin typeface="Arial"/>
              </a:rPr>
              <a:t>n=1073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889440" y="5002560"/>
            <a:ext cx="2913840" cy="25740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6949440" y="5022000"/>
            <a:ext cx="2892240" cy="255492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6923520" y="1679400"/>
            <a:ext cx="2860560" cy="2526840"/>
          </a:xfrm>
          <a:prstGeom prst="rect">
            <a:avLst/>
          </a:prstGeom>
          <a:ln>
            <a:noFill/>
          </a:ln>
        </p:spPr>
      </p:pic>
      <p:sp>
        <p:nvSpPr>
          <p:cNvPr id="57" name="TextShape 8"/>
          <p:cNvSpPr txBox="1"/>
          <p:nvPr/>
        </p:nvSpPr>
        <p:spPr>
          <a:xfrm>
            <a:off x="4206240" y="1665360"/>
            <a:ext cx="100584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>
                <a:latin typeface="Arial"/>
              </a:rPr>
              <a:t>P=0.0465</a:t>
            </a:r>
            <a:endParaRPr/>
          </a:p>
        </p:txBody>
      </p:sp>
      <p:sp>
        <p:nvSpPr>
          <p:cNvPr id="58" name="TextShape 9"/>
          <p:cNvSpPr txBox="1"/>
          <p:nvPr/>
        </p:nvSpPr>
        <p:spPr>
          <a:xfrm>
            <a:off x="7223760" y="1679400"/>
            <a:ext cx="100584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>
                <a:latin typeface="Arial"/>
              </a:rPr>
              <a:t>P=0.15</a:t>
            </a:r>
            <a:endParaRPr/>
          </a:p>
        </p:txBody>
      </p:sp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>
            <a:off x="0" y="2103120"/>
            <a:ext cx="3483360" cy="1920240"/>
          </a:xfrm>
          <a:prstGeom prst="rect">
            <a:avLst/>
          </a:prstGeom>
          <a:ln>
            <a:noFill/>
          </a:ln>
        </p:spPr>
      </p:pic>
      <p:sp>
        <p:nvSpPr>
          <p:cNvPr id="60" name="TextShape 10"/>
          <p:cNvSpPr txBox="1"/>
          <p:nvPr/>
        </p:nvSpPr>
        <p:spPr>
          <a:xfrm>
            <a:off x="1920240" y="2323800"/>
            <a:ext cx="731520" cy="32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 sz="1200">
                <a:latin typeface="Arial"/>
              </a:rPr>
              <a:t>n=51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6"/>
          <a:stretch/>
        </p:blipFill>
        <p:spPr>
          <a:xfrm>
            <a:off x="-11520" y="5212080"/>
            <a:ext cx="3562920" cy="1964520"/>
          </a:xfrm>
          <a:prstGeom prst="rect">
            <a:avLst/>
          </a:prstGeom>
          <a:ln>
            <a:noFill/>
          </a:ln>
        </p:spPr>
      </p:pic>
      <p:sp>
        <p:nvSpPr>
          <p:cNvPr id="62" name="TextShape 11"/>
          <p:cNvSpPr txBox="1"/>
          <p:nvPr/>
        </p:nvSpPr>
        <p:spPr>
          <a:xfrm>
            <a:off x="274320" y="5326200"/>
            <a:ext cx="100584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>
                <a:latin typeface="Arial"/>
              </a:rPr>
              <a:t>P=0.004</a:t>
            </a:r>
            <a:endParaRPr/>
          </a:p>
        </p:txBody>
      </p:sp>
      <p:sp>
        <p:nvSpPr>
          <p:cNvPr id="63" name="TextShape 12"/>
          <p:cNvSpPr txBox="1"/>
          <p:nvPr/>
        </p:nvSpPr>
        <p:spPr>
          <a:xfrm>
            <a:off x="1920240" y="5760720"/>
            <a:ext cx="731520" cy="32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 sz="1200">
                <a:latin typeface="Arial"/>
              </a:rPr>
              <a:t>n=51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5923080" y="1005840"/>
            <a:ext cx="3312360" cy="2926080"/>
          </a:xfrm>
          <a:prstGeom prst="rect">
            <a:avLst/>
          </a:prstGeom>
          <a:ln>
            <a:noFill/>
          </a:ln>
        </p:spPr>
      </p:pic>
      <p:sp>
        <p:nvSpPr>
          <p:cNvPr id="65" name="TextShape 1"/>
          <p:cNvSpPr txBox="1"/>
          <p:nvPr/>
        </p:nvSpPr>
        <p:spPr>
          <a:xfrm>
            <a:off x="2194560" y="38160"/>
            <a:ext cx="6309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Heart Condition (P-value =0.008 run, 0.002 walk) 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457200" y="914400"/>
            <a:ext cx="3519720" cy="3108960"/>
          </a:xfrm>
          <a:prstGeom prst="rect">
            <a:avLst/>
          </a:prstGeom>
          <a:ln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3657600" y="659520"/>
            <a:ext cx="338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No Medication</a:t>
            </a:r>
            <a:endParaRPr/>
          </a:p>
        </p:txBody>
      </p:sp>
      <p:sp>
        <p:nvSpPr>
          <p:cNvPr id="68" name="TextShape 3"/>
          <p:cNvSpPr txBox="1"/>
          <p:nvPr/>
        </p:nvSpPr>
        <p:spPr>
          <a:xfrm>
            <a:off x="3474720" y="3840480"/>
            <a:ext cx="338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Medicated</a:t>
            </a:r>
            <a:endParaRPr/>
          </a:p>
        </p:txBody>
      </p:sp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365760" y="4206240"/>
            <a:ext cx="3568680" cy="31525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5852160" y="4186800"/>
            <a:ext cx="3660120" cy="323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54440" y="5022720"/>
            <a:ext cx="4143240" cy="110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Courier New"/>
                <a:ea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    </a:t>
            </a:r>
            <a:r>
              <a:rPr lang="en-US" sz="1000">
                <a:latin typeface="Courier New"/>
                <a:ea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-0.6543  -0.5998  -0.5710  -0.5153   2.1277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            </a:t>
            </a:r>
            <a:r>
              <a:rPr lang="en-US" sz="1000">
                <a:latin typeface="Courier New"/>
                <a:ea typeface="Courier New"/>
              </a:rPr>
              <a:t>Estimate Std. Error z value Pr(&gt;|z|)  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(Intercept)  -1.1519     0.2530  -4.553 5.28e-06 ***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walk         -0.3829     0.1659  -2.308    </a:t>
            </a:r>
            <a:r>
              <a:rPr lang="en-US" sz="1000">
                <a:solidFill>
                  <a:srgbClr val="ff6600"/>
                </a:solidFill>
                <a:latin typeface="Courier New"/>
                <a:ea typeface="Courier New"/>
              </a:rPr>
              <a:t>0.021</a:t>
            </a:r>
            <a:r>
              <a:rPr lang="en-US" sz="1000">
                <a:latin typeface="Courier New"/>
                <a:ea typeface="Courier New"/>
              </a:rPr>
              <a:t> *  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625720" y="5120640"/>
            <a:ext cx="4066920" cy="110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Courier New"/>
                <a:ea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    </a:t>
            </a:r>
            <a:r>
              <a:rPr lang="en-US" sz="1000">
                <a:latin typeface="Courier New"/>
                <a:ea typeface="Courier New"/>
              </a:rPr>
              <a:t>Min       1Q   Median       3Q      Max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-0.7152  -0.5709  -0.5095  -0.4366   2.2833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            </a:t>
            </a:r>
            <a:r>
              <a:rPr lang="en-US" sz="1000">
                <a:latin typeface="Courier New"/>
                <a:ea typeface="Courier New"/>
              </a:rPr>
              <a:t>Estimate Std. Error z value Pr(&gt;|z|) 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(Intercept)  -0.7645     0.3535  -2.163  0.03056 *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run          -0.5982     0.1891  -3.163  </a:t>
            </a:r>
            <a:r>
              <a:rPr lang="en-US" sz="1000">
                <a:solidFill>
                  <a:srgbClr val="ff3300"/>
                </a:solidFill>
                <a:latin typeface="Courier New"/>
                <a:ea typeface="Courier New"/>
              </a:rPr>
              <a:t>0.00156</a:t>
            </a:r>
            <a:r>
              <a:rPr lang="en-US" sz="1000">
                <a:latin typeface="Courier New"/>
                <a:ea typeface="Courier New"/>
              </a:rPr>
              <a:t> **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82880" y="1645920"/>
            <a:ext cx="3751560" cy="33138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5709600" y="1752480"/>
            <a:ext cx="3708720" cy="3276360"/>
          </a:xfrm>
          <a:prstGeom prst="rect">
            <a:avLst/>
          </a:prstGeom>
          <a:ln>
            <a:noFill/>
          </a:ln>
        </p:spPr>
      </p:pic>
      <p:sp>
        <p:nvSpPr>
          <p:cNvPr id="75" name="TextShape 3"/>
          <p:cNvSpPr txBox="1"/>
          <p:nvPr/>
        </p:nvSpPr>
        <p:spPr>
          <a:xfrm>
            <a:off x="2103120" y="365760"/>
            <a:ext cx="6309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Walking and Running Heart Rate vs. Joint Problems</a:t>
            </a:r>
            <a:endParaRPr/>
          </a:p>
          <a:p>
            <a:pPr algn="ctr"/>
            <a:r>
              <a:rPr lang="en-US">
                <a:latin typeface="Arial"/>
              </a:rPr>
              <a:t>(Logistic regression model)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2103120" y="365760"/>
            <a:ext cx="6309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Walking  Heart Rate vs. Vascular Disease </a:t>
            </a:r>
            <a:endParaRPr/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746080" y="712080"/>
            <a:ext cx="4752000" cy="4197600"/>
          </a:xfrm>
          <a:prstGeom prst="rect">
            <a:avLst/>
          </a:prstGeom>
          <a:ln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3291840" y="5205600"/>
            <a:ext cx="4143240" cy="110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Courier New"/>
                <a:ea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     </a:t>
            </a:r>
            <a:r>
              <a:rPr lang="en-US" sz="1000">
                <a:latin typeface="Courier New"/>
                <a:ea typeface="Courier New"/>
              </a:rPr>
              <a:t>Min        1Q    Median        3Q       Max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-0.81062  -0.31062  -0.09963   0.24815   1.33230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            </a:t>
            </a:r>
            <a:r>
              <a:rPr lang="en-US" sz="1000">
                <a:latin typeface="Courier New"/>
                <a:ea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(Intercept)  1.20957    0.10984  11.012  &lt; 2e-16 ***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vascular     0.04777    0.01602   2.981  </a:t>
            </a:r>
            <a:r>
              <a:rPr lang="en-US" sz="1000">
                <a:solidFill>
                  <a:srgbClr val="ff3300"/>
                </a:solidFill>
                <a:latin typeface="Courier New"/>
                <a:ea typeface="Courier New"/>
              </a:rPr>
              <a:t>0.00296</a:t>
            </a:r>
            <a:r>
              <a:rPr lang="en-US" sz="1000">
                <a:latin typeface="Courier New"/>
                <a:ea typeface="Courier New"/>
              </a:rPr>
              <a:t> **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43880" y="1182240"/>
            <a:ext cx="4219560" cy="110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Courier New"/>
                <a:ea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     </a:t>
            </a:r>
            <a:r>
              <a:rPr lang="en-US" sz="1000">
                <a:latin typeface="Courier New"/>
                <a:ea typeface="Courier New"/>
              </a:rPr>
              <a:t>Min        1Q    Median        3Q       Max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-167.824   -29.875    -4.211    23.521   225.934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             </a:t>
            </a:r>
            <a:r>
              <a:rPr lang="en-US" sz="1000">
                <a:latin typeface="Courier New"/>
                <a:ea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(Intercept) 153.82843    8.96546  17.158   &lt;2e-16 ***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run           0.18913    0.07717   2.451   </a:t>
            </a:r>
            <a:r>
              <a:rPr lang="en-US" sz="1000">
                <a:solidFill>
                  <a:srgbClr val="ff3333"/>
                </a:solidFill>
                <a:latin typeface="Courier New"/>
                <a:ea typeface="Courier New"/>
              </a:rPr>
              <a:t>0.0148 * </a:t>
            </a:r>
            <a:r>
              <a:rPr lang="en-US" sz="1000">
                <a:latin typeface="Courier New"/>
                <a:ea typeface="Courier New"/>
              </a:rPr>
              <a:t> 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2194560" y="38160"/>
            <a:ext cx="6309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Total Cholesterol 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5290200" y="1182240"/>
            <a:ext cx="4219560" cy="110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>
                <a:latin typeface="Courier New"/>
                <a:ea typeface="Courier New"/>
              </a:rPr>
              <a:t>Deviance Residuals: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     </a:t>
            </a:r>
            <a:r>
              <a:rPr lang="en-US" sz="1000">
                <a:latin typeface="Courier New"/>
                <a:ea typeface="Courier New"/>
              </a:rPr>
              <a:t>Min        1Q    Median        3Q       Max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-174.855   -33.070    -3.624    25.313   223.284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Coefficients: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             </a:t>
            </a:r>
            <a:r>
              <a:rPr lang="en-US" sz="1000">
                <a:latin typeface="Courier New"/>
                <a:ea typeface="Courier New"/>
              </a:rPr>
              <a:t>Estimate Std. Error t value Pr(&gt;|t|)    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(Intercept) 166.10797    7.22202  23.000   &lt;2e-16 ***</a:t>
            </a:r>
            <a:endParaRPr/>
          </a:p>
          <a:p>
            <a:r>
              <a:rPr lang="en-US" sz="1000">
                <a:latin typeface="Courier New"/>
                <a:ea typeface="Courier New"/>
              </a:rPr>
              <a:t>walk          0.11378    0.07571   1.503   </a:t>
            </a:r>
            <a:r>
              <a:rPr lang="en-US" sz="1000">
                <a:solidFill>
                  <a:srgbClr val="ff9900"/>
                </a:solidFill>
                <a:latin typeface="Courier New"/>
                <a:ea typeface="Courier New"/>
              </a:rPr>
              <a:t> 0.133    </a:t>
            </a:r>
            <a:endParaRPr/>
          </a:p>
        </p:txBody>
      </p:sp>
      <p:sp>
        <p:nvSpPr>
          <p:cNvPr id="82" name="TextShape 4"/>
          <p:cNvSpPr txBox="1"/>
          <p:nvPr/>
        </p:nvSpPr>
        <p:spPr>
          <a:xfrm>
            <a:off x="2194560" y="38160"/>
            <a:ext cx="6309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Total Cholesterol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57200" y="1463040"/>
            <a:ext cx="4389120" cy="39441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5334120" y="1396080"/>
            <a:ext cx="4449960" cy="399888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2194560" y="38160"/>
            <a:ext cx="6309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Age vs Heart Rate (p=0.01 walking, 1.67e-7 running)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7294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2015-09-08T14:05:06Z</dcterms:created>
  <dc:language>en-US</dc:language>
  <dcterms:modified xsi:type="dcterms:W3CDTF">2015-09-09T13:47:36Z</dcterms:modified>
  <cp:revision>14</cp:revision>
</cp:coreProperties>
</file>