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5"/>
  </p:notesMasterIdLst>
  <p:sldIdLst>
    <p:sldId id="256" r:id="rId2"/>
    <p:sldId id="257" r:id="rId3"/>
    <p:sldId id="275" r:id="rId4"/>
    <p:sldId id="263" r:id="rId5"/>
    <p:sldId id="282" r:id="rId6"/>
    <p:sldId id="259" r:id="rId7"/>
    <p:sldId id="279" r:id="rId8"/>
    <p:sldId id="261" r:id="rId9"/>
    <p:sldId id="264" r:id="rId10"/>
    <p:sldId id="260" r:id="rId11"/>
    <p:sldId id="280" r:id="rId12"/>
    <p:sldId id="265" r:id="rId13"/>
    <p:sldId id="269" r:id="rId14"/>
    <p:sldId id="268" r:id="rId15"/>
    <p:sldId id="270" r:id="rId16"/>
    <p:sldId id="285" r:id="rId17"/>
    <p:sldId id="284" r:id="rId18"/>
    <p:sldId id="287" r:id="rId19"/>
    <p:sldId id="272" r:id="rId20"/>
    <p:sldId id="271" r:id="rId21"/>
    <p:sldId id="267" r:id="rId22"/>
    <p:sldId id="283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3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182" autoAdjust="0"/>
  </p:normalViewPr>
  <p:slideViewPr>
    <p:cSldViewPr snapToGrid="0">
      <p:cViewPr varScale="1">
        <p:scale>
          <a:sx n="65" d="100"/>
          <a:sy n="65" d="100"/>
        </p:scale>
        <p:origin x="13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F1376C-11A0-4422-B24F-4495456BB8EB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93757CAD-305F-4128-81FE-49098C841DD1}">
      <dgm:prSet phldrT="[Text]" custT="1"/>
      <dgm:spPr/>
      <dgm:t>
        <a:bodyPr/>
        <a:lstStyle/>
        <a:p>
          <a:r>
            <a:rPr lang="en-GB" sz="2100" dirty="0" smtClean="0"/>
            <a:t>Cloud- Formation</a:t>
          </a:r>
          <a:endParaRPr lang="en-GB" sz="2100" dirty="0"/>
        </a:p>
      </dgm:t>
    </dgm:pt>
    <dgm:pt modelId="{88328150-7BF1-4498-B70B-7EC5BABE8C84}" type="parTrans" cxnId="{3E594510-0498-4CED-89F5-92E7519D072A}">
      <dgm:prSet/>
      <dgm:spPr/>
      <dgm:t>
        <a:bodyPr/>
        <a:lstStyle/>
        <a:p>
          <a:endParaRPr lang="en-GB"/>
        </a:p>
      </dgm:t>
    </dgm:pt>
    <dgm:pt modelId="{DF738BCE-48A1-4B8F-A6C4-26F5B1B85C26}" type="sibTrans" cxnId="{3E594510-0498-4CED-89F5-92E7519D072A}">
      <dgm:prSet custT="1"/>
      <dgm:spPr/>
      <dgm:t>
        <a:bodyPr/>
        <a:lstStyle/>
        <a:p>
          <a:r>
            <a:rPr lang="en-GB" sz="2100" dirty="0" err="1" smtClean="0"/>
            <a:t>Ansible</a:t>
          </a:r>
          <a:endParaRPr lang="en-GB" sz="2100" dirty="0"/>
        </a:p>
      </dgm:t>
    </dgm:pt>
    <dgm:pt modelId="{CB61262A-7DEA-4DDD-A38C-D66415096390}">
      <dgm:prSet phldrT="[Text]" custT="1"/>
      <dgm:spPr/>
      <dgm:t>
        <a:bodyPr/>
        <a:lstStyle/>
        <a:p>
          <a:r>
            <a:rPr lang="en-GB" sz="2100" dirty="0" err="1" smtClean="0"/>
            <a:t>SaltStack</a:t>
          </a:r>
          <a:endParaRPr lang="en-GB" sz="2100" dirty="0"/>
        </a:p>
      </dgm:t>
    </dgm:pt>
    <dgm:pt modelId="{812ADE4F-0F26-4D53-9C72-8DA1F38D7A89}" type="parTrans" cxnId="{564DDDF4-F0A0-4FD5-A452-56E6D7E80EFF}">
      <dgm:prSet/>
      <dgm:spPr/>
      <dgm:t>
        <a:bodyPr/>
        <a:lstStyle/>
        <a:p>
          <a:endParaRPr lang="en-GB"/>
        </a:p>
      </dgm:t>
    </dgm:pt>
    <dgm:pt modelId="{B7644CE3-E9C5-41B0-8E78-5068EEDBB18A}" type="sibTrans" cxnId="{564DDDF4-F0A0-4FD5-A452-56E6D7E80EFF}">
      <dgm:prSet custT="1"/>
      <dgm:spPr/>
      <dgm:t>
        <a:bodyPr/>
        <a:lstStyle/>
        <a:p>
          <a:r>
            <a:rPr lang="en-GB" sz="2100" dirty="0" smtClean="0"/>
            <a:t>Chef</a:t>
          </a:r>
          <a:endParaRPr lang="en-GB" sz="2100" dirty="0"/>
        </a:p>
      </dgm:t>
    </dgm:pt>
    <dgm:pt modelId="{DEC33D4D-3053-482F-8AD8-BA4B8E19316D}">
      <dgm:prSet phldrT="[Text]" custT="1"/>
      <dgm:spPr/>
      <dgm:t>
        <a:bodyPr/>
        <a:lstStyle/>
        <a:p>
          <a:r>
            <a:rPr lang="en-GB" sz="2100" dirty="0" smtClean="0"/>
            <a:t>PowerShell</a:t>
          </a:r>
          <a:r>
            <a:rPr lang="en-GB" sz="2000" dirty="0" smtClean="0"/>
            <a:t/>
          </a:r>
          <a:br>
            <a:rPr lang="en-GB" sz="2000" dirty="0" smtClean="0"/>
          </a:br>
          <a:r>
            <a:rPr lang="en-GB" sz="2000" dirty="0" smtClean="0"/>
            <a:t>DSC</a:t>
          </a:r>
          <a:endParaRPr lang="en-GB" sz="2000" dirty="0"/>
        </a:p>
      </dgm:t>
    </dgm:pt>
    <dgm:pt modelId="{71CCD689-030F-41C4-821C-3A24320CBC14}" type="sibTrans" cxnId="{6F7233A3-C5E1-4770-A42A-CEBC412A71C5}">
      <dgm:prSet custT="1"/>
      <dgm:spPr/>
      <dgm:t>
        <a:bodyPr/>
        <a:lstStyle/>
        <a:p>
          <a:r>
            <a:rPr lang="en-GB" sz="2100" dirty="0" smtClean="0"/>
            <a:t>Puppet</a:t>
          </a:r>
          <a:endParaRPr lang="en-GB" sz="2100" dirty="0"/>
        </a:p>
      </dgm:t>
    </dgm:pt>
    <dgm:pt modelId="{942AA576-C57E-4EFE-A441-199FC1588D79}" type="parTrans" cxnId="{6F7233A3-C5E1-4770-A42A-CEBC412A71C5}">
      <dgm:prSet/>
      <dgm:spPr/>
      <dgm:t>
        <a:bodyPr/>
        <a:lstStyle/>
        <a:p>
          <a:endParaRPr lang="en-GB"/>
        </a:p>
      </dgm:t>
    </dgm:pt>
    <dgm:pt modelId="{4C0D0AA3-6A83-4428-BB83-0A04EF977D39}" type="pres">
      <dgm:prSet presAssocID="{09F1376C-11A0-4422-B24F-4495456BB8EB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01406A0F-C8D5-4D5E-A493-592169C0B618}" type="pres">
      <dgm:prSet presAssocID="{93757CAD-305F-4128-81FE-49098C841DD1}" presName="composite" presStyleCnt="0"/>
      <dgm:spPr/>
      <dgm:t>
        <a:bodyPr/>
        <a:lstStyle/>
        <a:p>
          <a:endParaRPr lang="en-GB"/>
        </a:p>
      </dgm:t>
    </dgm:pt>
    <dgm:pt modelId="{B499794B-7968-4296-8EAE-C52A488809E6}" type="pres">
      <dgm:prSet presAssocID="{93757CAD-305F-4128-81FE-49098C841DD1}" presName="Parent1" presStyleLbl="node1" presStyleIdx="0" presStyleCnt="6" custScaleX="105262" custLinFactNeighborX="650" custLinFactNeighborY="138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E678F80-7A75-4918-A091-02CC6424B51D}" type="pres">
      <dgm:prSet presAssocID="{93757CAD-305F-4128-81FE-49098C841DD1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EDB917B-FE8E-4EDB-8C49-D215B44D5C2D}" type="pres">
      <dgm:prSet presAssocID="{93757CAD-305F-4128-81FE-49098C841DD1}" presName="BalanceSpacing" presStyleCnt="0"/>
      <dgm:spPr/>
      <dgm:t>
        <a:bodyPr/>
        <a:lstStyle/>
        <a:p>
          <a:endParaRPr lang="en-GB"/>
        </a:p>
      </dgm:t>
    </dgm:pt>
    <dgm:pt modelId="{DC9A6447-A1E9-4BD8-BFC6-77CB52D4B806}" type="pres">
      <dgm:prSet presAssocID="{93757CAD-305F-4128-81FE-49098C841DD1}" presName="BalanceSpacing1" presStyleCnt="0"/>
      <dgm:spPr/>
      <dgm:t>
        <a:bodyPr/>
        <a:lstStyle/>
        <a:p>
          <a:endParaRPr lang="en-GB"/>
        </a:p>
      </dgm:t>
    </dgm:pt>
    <dgm:pt modelId="{04E297CB-55CE-40D4-BE68-C70E37B604D3}" type="pres">
      <dgm:prSet presAssocID="{DF738BCE-48A1-4B8F-A6C4-26F5B1B85C26}" presName="Accent1Text" presStyleLbl="node1" presStyleIdx="1" presStyleCnt="6" custScaleX="105262" custLinFactNeighborY="1728"/>
      <dgm:spPr/>
      <dgm:t>
        <a:bodyPr/>
        <a:lstStyle/>
        <a:p>
          <a:endParaRPr lang="en-GB"/>
        </a:p>
      </dgm:t>
    </dgm:pt>
    <dgm:pt modelId="{2710490B-A3AC-4273-995F-41E9147AE8E0}" type="pres">
      <dgm:prSet presAssocID="{DF738BCE-48A1-4B8F-A6C4-26F5B1B85C26}" presName="spaceBetweenRectangles" presStyleCnt="0"/>
      <dgm:spPr/>
      <dgm:t>
        <a:bodyPr/>
        <a:lstStyle/>
        <a:p>
          <a:endParaRPr lang="en-GB"/>
        </a:p>
      </dgm:t>
    </dgm:pt>
    <dgm:pt modelId="{DF983B59-4CDA-4F11-970E-8975060EDF3F}" type="pres">
      <dgm:prSet presAssocID="{CB61262A-7DEA-4DDD-A38C-D66415096390}" presName="composite" presStyleCnt="0"/>
      <dgm:spPr/>
      <dgm:t>
        <a:bodyPr/>
        <a:lstStyle/>
        <a:p>
          <a:endParaRPr lang="en-GB"/>
        </a:p>
      </dgm:t>
    </dgm:pt>
    <dgm:pt modelId="{1736F193-D73B-4C6B-9449-40697FEF799C}" type="pres">
      <dgm:prSet presAssocID="{CB61262A-7DEA-4DDD-A38C-D66415096390}" presName="Parent1" presStyleLbl="node1" presStyleIdx="2" presStyleCnt="6" custScaleX="105262" custLinFactX="-5315" custLinFactNeighborX="-100000" custLinFactNeighborY="-57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A7E2BBC-344E-4549-9C00-A0DC9990C4F6}" type="pres">
      <dgm:prSet presAssocID="{CB61262A-7DEA-4DDD-A38C-D66415096390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A311E51-B073-4015-8C7C-E6A886866E9E}" type="pres">
      <dgm:prSet presAssocID="{CB61262A-7DEA-4DDD-A38C-D66415096390}" presName="BalanceSpacing" presStyleCnt="0"/>
      <dgm:spPr/>
      <dgm:t>
        <a:bodyPr/>
        <a:lstStyle/>
        <a:p>
          <a:endParaRPr lang="en-GB"/>
        </a:p>
      </dgm:t>
    </dgm:pt>
    <dgm:pt modelId="{636757DA-3421-4647-926B-1D3586C73434}" type="pres">
      <dgm:prSet presAssocID="{CB61262A-7DEA-4DDD-A38C-D66415096390}" presName="BalanceSpacing1" presStyleCnt="0"/>
      <dgm:spPr/>
      <dgm:t>
        <a:bodyPr/>
        <a:lstStyle/>
        <a:p>
          <a:endParaRPr lang="en-GB"/>
        </a:p>
      </dgm:t>
    </dgm:pt>
    <dgm:pt modelId="{6DF3B1C9-CEC1-445F-9C0A-5B44FF6275DA}" type="pres">
      <dgm:prSet presAssocID="{B7644CE3-E9C5-41B0-8E78-5068EEDBB18A}" presName="Accent1Text" presStyleLbl="node1" presStyleIdx="3" presStyleCnt="6" custScaleX="105262"/>
      <dgm:spPr/>
      <dgm:t>
        <a:bodyPr/>
        <a:lstStyle/>
        <a:p>
          <a:endParaRPr lang="en-GB"/>
        </a:p>
      </dgm:t>
    </dgm:pt>
    <dgm:pt modelId="{F2BC8D0A-7192-464E-864B-8DF096B84B2A}" type="pres">
      <dgm:prSet presAssocID="{B7644CE3-E9C5-41B0-8E78-5068EEDBB18A}" presName="spaceBetweenRectangles" presStyleCnt="0"/>
      <dgm:spPr/>
      <dgm:t>
        <a:bodyPr/>
        <a:lstStyle/>
        <a:p>
          <a:endParaRPr lang="en-GB"/>
        </a:p>
      </dgm:t>
    </dgm:pt>
    <dgm:pt modelId="{49E23BE8-7EE3-465C-B74A-2E6577A42D4C}" type="pres">
      <dgm:prSet presAssocID="{DEC33D4D-3053-482F-8AD8-BA4B8E19316D}" presName="composite" presStyleCnt="0"/>
      <dgm:spPr/>
      <dgm:t>
        <a:bodyPr/>
        <a:lstStyle/>
        <a:p>
          <a:endParaRPr lang="en-GB"/>
        </a:p>
      </dgm:t>
    </dgm:pt>
    <dgm:pt modelId="{B26A42AE-A161-4B6C-85D9-187A28CE7A84}" type="pres">
      <dgm:prSet presAssocID="{DEC33D4D-3053-482F-8AD8-BA4B8E19316D}" presName="Parent1" presStyleLbl="node1" presStyleIdx="4" presStyleCnt="6" custScaleX="105262" custLinFactNeighborX="1300" custLinFactNeighborY="-33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E3F016A-581F-4171-83DD-D3D42C6F1CA5}" type="pres">
      <dgm:prSet presAssocID="{DEC33D4D-3053-482F-8AD8-BA4B8E19316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513951F-B5A7-4213-AAC9-C0D0BABE85D6}" type="pres">
      <dgm:prSet presAssocID="{DEC33D4D-3053-482F-8AD8-BA4B8E19316D}" presName="BalanceSpacing" presStyleCnt="0"/>
      <dgm:spPr/>
      <dgm:t>
        <a:bodyPr/>
        <a:lstStyle/>
        <a:p>
          <a:endParaRPr lang="en-GB"/>
        </a:p>
      </dgm:t>
    </dgm:pt>
    <dgm:pt modelId="{5C781466-0FB0-4D28-A3C8-0BC429906416}" type="pres">
      <dgm:prSet presAssocID="{DEC33D4D-3053-482F-8AD8-BA4B8E19316D}" presName="BalanceSpacing1" presStyleCnt="0"/>
      <dgm:spPr/>
      <dgm:t>
        <a:bodyPr/>
        <a:lstStyle/>
        <a:p>
          <a:endParaRPr lang="en-GB"/>
        </a:p>
      </dgm:t>
    </dgm:pt>
    <dgm:pt modelId="{308FC913-1243-4A8C-AFCD-CF326DE78457}" type="pres">
      <dgm:prSet presAssocID="{71CCD689-030F-41C4-821C-3A24320CBC14}" presName="Accent1Text" presStyleLbl="node1" presStyleIdx="5" presStyleCnt="6" custScaleX="105262" custLinFactNeighborX="-1300" custLinFactNeighborY="-3390"/>
      <dgm:spPr/>
      <dgm:t>
        <a:bodyPr/>
        <a:lstStyle/>
        <a:p>
          <a:endParaRPr lang="en-GB"/>
        </a:p>
      </dgm:t>
    </dgm:pt>
  </dgm:ptLst>
  <dgm:cxnLst>
    <dgm:cxn modelId="{F66023CB-E264-4792-86F1-4BB41541FDD1}" type="presOf" srcId="{09F1376C-11A0-4422-B24F-4495456BB8EB}" destId="{4C0D0AA3-6A83-4428-BB83-0A04EF977D39}" srcOrd="0" destOrd="0" presId="urn:microsoft.com/office/officeart/2008/layout/AlternatingHexagons"/>
    <dgm:cxn modelId="{6F7233A3-C5E1-4770-A42A-CEBC412A71C5}" srcId="{09F1376C-11A0-4422-B24F-4495456BB8EB}" destId="{DEC33D4D-3053-482F-8AD8-BA4B8E19316D}" srcOrd="2" destOrd="0" parTransId="{942AA576-C57E-4EFE-A441-199FC1588D79}" sibTransId="{71CCD689-030F-41C4-821C-3A24320CBC14}"/>
    <dgm:cxn modelId="{CBB64D50-7E2A-4536-94E3-F5BB0354D3EE}" type="presOf" srcId="{DF738BCE-48A1-4B8F-A6C4-26F5B1B85C26}" destId="{04E297CB-55CE-40D4-BE68-C70E37B604D3}" srcOrd="0" destOrd="0" presId="urn:microsoft.com/office/officeart/2008/layout/AlternatingHexagons"/>
    <dgm:cxn modelId="{F10B0544-27A2-472B-BF25-BF1D3A8C2960}" type="presOf" srcId="{DEC33D4D-3053-482F-8AD8-BA4B8E19316D}" destId="{B26A42AE-A161-4B6C-85D9-187A28CE7A84}" srcOrd="0" destOrd="0" presId="urn:microsoft.com/office/officeart/2008/layout/AlternatingHexagons"/>
    <dgm:cxn modelId="{0A902E5C-17FE-42AF-A9CA-B5803846CEC9}" type="presOf" srcId="{CB61262A-7DEA-4DDD-A38C-D66415096390}" destId="{1736F193-D73B-4C6B-9449-40697FEF799C}" srcOrd="0" destOrd="0" presId="urn:microsoft.com/office/officeart/2008/layout/AlternatingHexagons"/>
    <dgm:cxn modelId="{564DDDF4-F0A0-4FD5-A452-56E6D7E80EFF}" srcId="{09F1376C-11A0-4422-B24F-4495456BB8EB}" destId="{CB61262A-7DEA-4DDD-A38C-D66415096390}" srcOrd="1" destOrd="0" parTransId="{812ADE4F-0F26-4D53-9C72-8DA1F38D7A89}" sibTransId="{B7644CE3-E9C5-41B0-8E78-5068EEDBB18A}"/>
    <dgm:cxn modelId="{BE150510-FA6C-4012-BA1D-393F8BAFCADA}" type="presOf" srcId="{93757CAD-305F-4128-81FE-49098C841DD1}" destId="{B499794B-7968-4296-8EAE-C52A488809E6}" srcOrd="0" destOrd="0" presId="urn:microsoft.com/office/officeart/2008/layout/AlternatingHexagons"/>
    <dgm:cxn modelId="{38D1CBB3-FFB3-4231-95B0-3BD2CC246FF6}" type="presOf" srcId="{71CCD689-030F-41C4-821C-3A24320CBC14}" destId="{308FC913-1243-4A8C-AFCD-CF326DE78457}" srcOrd="0" destOrd="0" presId="urn:microsoft.com/office/officeart/2008/layout/AlternatingHexagons"/>
    <dgm:cxn modelId="{3E594510-0498-4CED-89F5-92E7519D072A}" srcId="{09F1376C-11A0-4422-B24F-4495456BB8EB}" destId="{93757CAD-305F-4128-81FE-49098C841DD1}" srcOrd="0" destOrd="0" parTransId="{88328150-7BF1-4498-B70B-7EC5BABE8C84}" sibTransId="{DF738BCE-48A1-4B8F-A6C4-26F5B1B85C26}"/>
    <dgm:cxn modelId="{4FCD3F42-8D84-43A0-B276-33E31EC16567}" type="presOf" srcId="{B7644CE3-E9C5-41B0-8E78-5068EEDBB18A}" destId="{6DF3B1C9-CEC1-445F-9C0A-5B44FF6275DA}" srcOrd="0" destOrd="0" presId="urn:microsoft.com/office/officeart/2008/layout/AlternatingHexagons"/>
    <dgm:cxn modelId="{C2757D57-B895-4C51-9145-3399A4DEE029}" type="presParOf" srcId="{4C0D0AA3-6A83-4428-BB83-0A04EF977D39}" destId="{01406A0F-C8D5-4D5E-A493-592169C0B618}" srcOrd="0" destOrd="0" presId="urn:microsoft.com/office/officeart/2008/layout/AlternatingHexagons"/>
    <dgm:cxn modelId="{09AAFFF2-F0DA-4683-BC9F-B91D97B152FF}" type="presParOf" srcId="{01406A0F-C8D5-4D5E-A493-592169C0B618}" destId="{B499794B-7968-4296-8EAE-C52A488809E6}" srcOrd="0" destOrd="0" presId="urn:microsoft.com/office/officeart/2008/layout/AlternatingHexagons"/>
    <dgm:cxn modelId="{24AED059-23FC-4C4E-89CB-2375D97447CB}" type="presParOf" srcId="{01406A0F-C8D5-4D5E-A493-592169C0B618}" destId="{4E678F80-7A75-4918-A091-02CC6424B51D}" srcOrd="1" destOrd="0" presId="urn:microsoft.com/office/officeart/2008/layout/AlternatingHexagons"/>
    <dgm:cxn modelId="{7FAD109A-0AA2-4B8B-BC5B-781E034A8DA7}" type="presParOf" srcId="{01406A0F-C8D5-4D5E-A493-592169C0B618}" destId="{CEDB917B-FE8E-4EDB-8C49-D215B44D5C2D}" srcOrd="2" destOrd="0" presId="urn:microsoft.com/office/officeart/2008/layout/AlternatingHexagons"/>
    <dgm:cxn modelId="{0B33DFFE-C766-4289-A163-C88001217587}" type="presParOf" srcId="{01406A0F-C8D5-4D5E-A493-592169C0B618}" destId="{DC9A6447-A1E9-4BD8-BFC6-77CB52D4B806}" srcOrd="3" destOrd="0" presId="urn:microsoft.com/office/officeart/2008/layout/AlternatingHexagons"/>
    <dgm:cxn modelId="{AA6114F7-2DB8-4D9B-9712-1ED05474E32D}" type="presParOf" srcId="{01406A0F-C8D5-4D5E-A493-592169C0B618}" destId="{04E297CB-55CE-40D4-BE68-C70E37B604D3}" srcOrd="4" destOrd="0" presId="urn:microsoft.com/office/officeart/2008/layout/AlternatingHexagons"/>
    <dgm:cxn modelId="{451E40EA-2A0B-4635-AA76-B36826DB39FA}" type="presParOf" srcId="{4C0D0AA3-6A83-4428-BB83-0A04EF977D39}" destId="{2710490B-A3AC-4273-995F-41E9147AE8E0}" srcOrd="1" destOrd="0" presId="urn:microsoft.com/office/officeart/2008/layout/AlternatingHexagons"/>
    <dgm:cxn modelId="{F99853A1-ADEF-4A69-BBA2-6DD9CF600E04}" type="presParOf" srcId="{4C0D0AA3-6A83-4428-BB83-0A04EF977D39}" destId="{DF983B59-4CDA-4F11-970E-8975060EDF3F}" srcOrd="2" destOrd="0" presId="urn:microsoft.com/office/officeart/2008/layout/AlternatingHexagons"/>
    <dgm:cxn modelId="{96FC3CC7-0FEA-48B0-85B8-128F05B105C6}" type="presParOf" srcId="{DF983B59-4CDA-4F11-970E-8975060EDF3F}" destId="{1736F193-D73B-4C6B-9449-40697FEF799C}" srcOrd="0" destOrd="0" presId="urn:microsoft.com/office/officeart/2008/layout/AlternatingHexagons"/>
    <dgm:cxn modelId="{1FE08996-64BC-4A61-B6DC-30CD00864F47}" type="presParOf" srcId="{DF983B59-4CDA-4F11-970E-8975060EDF3F}" destId="{6A7E2BBC-344E-4549-9C00-A0DC9990C4F6}" srcOrd="1" destOrd="0" presId="urn:microsoft.com/office/officeart/2008/layout/AlternatingHexagons"/>
    <dgm:cxn modelId="{F3CAA138-89AE-47D0-BC62-E516CAE5AEF9}" type="presParOf" srcId="{DF983B59-4CDA-4F11-970E-8975060EDF3F}" destId="{CA311E51-B073-4015-8C7C-E6A886866E9E}" srcOrd="2" destOrd="0" presId="urn:microsoft.com/office/officeart/2008/layout/AlternatingHexagons"/>
    <dgm:cxn modelId="{F1A50EC4-DD0F-4DB5-B5E1-9E90D10A76E8}" type="presParOf" srcId="{DF983B59-4CDA-4F11-970E-8975060EDF3F}" destId="{636757DA-3421-4647-926B-1D3586C73434}" srcOrd="3" destOrd="0" presId="urn:microsoft.com/office/officeart/2008/layout/AlternatingHexagons"/>
    <dgm:cxn modelId="{62BD69DC-F1BE-4623-A9A4-5EE71FB2CA21}" type="presParOf" srcId="{DF983B59-4CDA-4F11-970E-8975060EDF3F}" destId="{6DF3B1C9-CEC1-445F-9C0A-5B44FF6275DA}" srcOrd="4" destOrd="0" presId="urn:microsoft.com/office/officeart/2008/layout/AlternatingHexagons"/>
    <dgm:cxn modelId="{43B0601C-AF01-4918-BC2E-ED1495FB4312}" type="presParOf" srcId="{4C0D0AA3-6A83-4428-BB83-0A04EF977D39}" destId="{F2BC8D0A-7192-464E-864B-8DF096B84B2A}" srcOrd="3" destOrd="0" presId="urn:microsoft.com/office/officeart/2008/layout/AlternatingHexagons"/>
    <dgm:cxn modelId="{EBB40105-456F-4605-9A2A-23B3B0D361EA}" type="presParOf" srcId="{4C0D0AA3-6A83-4428-BB83-0A04EF977D39}" destId="{49E23BE8-7EE3-465C-B74A-2E6577A42D4C}" srcOrd="4" destOrd="0" presId="urn:microsoft.com/office/officeart/2008/layout/AlternatingHexagons"/>
    <dgm:cxn modelId="{19052533-E6DE-4D1D-B851-72BD8D1A23FD}" type="presParOf" srcId="{49E23BE8-7EE3-465C-B74A-2E6577A42D4C}" destId="{B26A42AE-A161-4B6C-85D9-187A28CE7A84}" srcOrd="0" destOrd="0" presId="urn:microsoft.com/office/officeart/2008/layout/AlternatingHexagons"/>
    <dgm:cxn modelId="{5206339F-36DD-46BB-9F5C-E7154B9CF696}" type="presParOf" srcId="{49E23BE8-7EE3-465C-B74A-2E6577A42D4C}" destId="{3E3F016A-581F-4171-83DD-D3D42C6F1CA5}" srcOrd="1" destOrd="0" presId="urn:microsoft.com/office/officeart/2008/layout/AlternatingHexagons"/>
    <dgm:cxn modelId="{B007F4DD-038A-4068-839D-D773B2FF45F4}" type="presParOf" srcId="{49E23BE8-7EE3-465C-B74A-2E6577A42D4C}" destId="{1513951F-B5A7-4213-AAC9-C0D0BABE85D6}" srcOrd="2" destOrd="0" presId="urn:microsoft.com/office/officeart/2008/layout/AlternatingHexagons"/>
    <dgm:cxn modelId="{32BABC5D-5E5C-43D6-9FF1-DEB024EF70D9}" type="presParOf" srcId="{49E23BE8-7EE3-465C-B74A-2E6577A42D4C}" destId="{5C781466-0FB0-4D28-A3C8-0BC429906416}" srcOrd="3" destOrd="0" presId="urn:microsoft.com/office/officeart/2008/layout/AlternatingHexagons"/>
    <dgm:cxn modelId="{C0698FD5-8066-458B-B6F4-5932E12C0F24}" type="presParOf" srcId="{49E23BE8-7EE3-465C-B74A-2E6577A42D4C}" destId="{308FC913-1243-4A8C-AFCD-CF326DE7845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2BA324-AB75-4B20-B3EF-1F466A77E45C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C4A78F7F-5048-41EB-9CC7-F44FF63CF243}">
      <dgm:prSet phldrT="[Text]"/>
      <dgm:spPr/>
      <dgm:t>
        <a:bodyPr/>
        <a:lstStyle/>
        <a:p>
          <a:r>
            <a:rPr lang="en-GB" dirty="0" smtClean="0"/>
            <a:t>Write</a:t>
          </a:r>
          <a:endParaRPr lang="en-GB" dirty="0"/>
        </a:p>
      </dgm:t>
    </dgm:pt>
    <dgm:pt modelId="{F9F8838C-06B7-42A0-B692-47653D5C7DE3}" type="parTrans" cxnId="{0BA173D2-4D69-408E-9A69-E6881A9790D5}">
      <dgm:prSet/>
      <dgm:spPr/>
      <dgm:t>
        <a:bodyPr/>
        <a:lstStyle/>
        <a:p>
          <a:endParaRPr lang="en-GB"/>
        </a:p>
      </dgm:t>
    </dgm:pt>
    <dgm:pt modelId="{B55C00CF-132C-4A66-8EBB-536602E3686D}" type="sibTrans" cxnId="{0BA173D2-4D69-408E-9A69-E6881A9790D5}">
      <dgm:prSet/>
      <dgm:spPr/>
      <dgm:t>
        <a:bodyPr/>
        <a:lstStyle/>
        <a:p>
          <a:endParaRPr lang="en-GB"/>
        </a:p>
      </dgm:t>
    </dgm:pt>
    <dgm:pt modelId="{283E5492-0746-44A2-A340-79B77EBA2DA0}">
      <dgm:prSet phldrT="[Text]"/>
      <dgm:spPr/>
      <dgm:t>
        <a:bodyPr/>
        <a:lstStyle/>
        <a:p>
          <a:r>
            <a:rPr lang="en-GB" dirty="0" smtClean="0"/>
            <a:t>Plan</a:t>
          </a:r>
          <a:endParaRPr lang="en-GB" dirty="0"/>
        </a:p>
      </dgm:t>
    </dgm:pt>
    <dgm:pt modelId="{BCA3BA00-AE33-4EC8-8C5F-39976498D1D3}" type="parTrans" cxnId="{9904244A-DE73-488E-A00F-30B3B0FAF3FC}">
      <dgm:prSet/>
      <dgm:spPr/>
      <dgm:t>
        <a:bodyPr/>
        <a:lstStyle/>
        <a:p>
          <a:endParaRPr lang="en-GB"/>
        </a:p>
      </dgm:t>
    </dgm:pt>
    <dgm:pt modelId="{573798DF-CCA4-4AFD-AF83-5389E20A957A}" type="sibTrans" cxnId="{9904244A-DE73-488E-A00F-30B3B0FAF3FC}">
      <dgm:prSet/>
      <dgm:spPr/>
      <dgm:t>
        <a:bodyPr/>
        <a:lstStyle/>
        <a:p>
          <a:endParaRPr lang="en-GB"/>
        </a:p>
      </dgm:t>
    </dgm:pt>
    <dgm:pt modelId="{01C219D7-1D22-4A92-9AD0-799095F46FA5}">
      <dgm:prSet phldrT="[Text]"/>
      <dgm:spPr/>
      <dgm:t>
        <a:bodyPr/>
        <a:lstStyle/>
        <a:p>
          <a:r>
            <a:rPr lang="en-GB" dirty="0" smtClean="0"/>
            <a:t>Apply</a:t>
          </a:r>
          <a:endParaRPr lang="en-GB" dirty="0"/>
        </a:p>
      </dgm:t>
    </dgm:pt>
    <dgm:pt modelId="{7774BB7A-6F69-4C35-B86E-EDB0CB3E20FC}" type="parTrans" cxnId="{D97F71F5-CFA4-459D-9EFE-16BA127C41E2}">
      <dgm:prSet/>
      <dgm:spPr/>
      <dgm:t>
        <a:bodyPr/>
        <a:lstStyle/>
        <a:p>
          <a:endParaRPr lang="en-GB"/>
        </a:p>
      </dgm:t>
    </dgm:pt>
    <dgm:pt modelId="{A7F405F5-17FE-41D1-857D-55680BD5B497}" type="sibTrans" cxnId="{D97F71F5-CFA4-459D-9EFE-16BA127C41E2}">
      <dgm:prSet/>
      <dgm:spPr/>
      <dgm:t>
        <a:bodyPr/>
        <a:lstStyle/>
        <a:p>
          <a:endParaRPr lang="en-GB"/>
        </a:p>
      </dgm:t>
    </dgm:pt>
    <dgm:pt modelId="{00F267A2-FDCD-4789-BA66-D37BADF5E503}" type="pres">
      <dgm:prSet presAssocID="{7D2BA324-AB75-4B20-B3EF-1F466A77E45C}" presName="Name0" presStyleCnt="0">
        <dgm:presLayoutVars>
          <dgm:dir/>
          <dgm:animLvl val="lvl"/>
          <dgm:resizeHandles val="exact"/>
        </dgm:presLayoutVars>
      </dgm:prSet>
      <dgm:spPr/>
    </dgm:pt>
    <dgm:pt modelId="{6A2B1A2B-7B7E-4D56-8DDC-D49E4417E62A}" type="pres">
      <dgm:prSet presAssocID="{C4A78F7F-5048-41EB-9CC7-F44FF63CF24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50325BB-0219-4424-9387-53985492A2ED}" type="pres">
      <dgm:prSet presAssocID="{B55C00CF-132C-4A66-8EBB-536602E3686D}" presName="parTxOnlySpace" presStyleCnt="0"/>
      <dgm:spPr/>
    </dgm:pt>
    <dgm:pt modelId="{3E4AAAB8-FFAB-440E-9642-651A1298A94E}" type="pres">
      <dgm:prSet presAssocID="{283E5492-0746-44A2-A340-79B77EBA2DA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7D0F520-9E13-463C-8DFC-123BDC0CD0F5}" type="pres">
      <dgm:prSet presAssocID="{573798DF-CCA4-4AFD-AF83-5389E20A957A}" presName="parTxOnlySpace" presStyleCnt="0"/>
      <dgm:spPr/>
    </dgm:pt>
    <dgm:pt modelId="{B102D927-DC95-45CE-BE5A-3EA5856583BB}" type="pres">
      <dgm:prSet presAssocID="{01C219D7-1D22-4A92-9AD0-799095F46FA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904244A-DE73-488E-A00F-30B3B0FAF3FC}" srcId="{7D2BA324-AB75-4B20-B3EF-1F466A77E45C}" destId="{283E5492-0746-44A2-A340-79B77EBA2DA0}" srcOrd="1" destOrd="0" parTransId="{BCA3BA00-AE33-4EC8-8C5F-39976498D1D3}" sibTransId="{573798DF-CCA4-4AFD-AF83-5389E20A957A}"/>
    <dgm:cxn modelId="{0BA173D2-4D69-408E-9A69-E6881A9790D5}" srcId="{7D2BA324-AB75-4B20-B3EF-1F466A77E45C}" destId="{C4A78F7F-5048-41EB-9CC7-F44FF63CF243}" srcOrd="0" destOrd="0" parTransId="{F9F8838C-06B7-42A0-B692-47653D5C7DE3}" sibTransId="{B55C00CF-132C-4A66-8EBB-536602E3686D}"/>
    <dgm:cxn modelId="{5BBA1C33-1490-4567-80A9-87E8029E0148}" type="presOf" srcId="{7D2BA324-AB75-4B20-B3EF-1F466A77E45C}" destId="{00F267A2-FDCD-4789-BA66-D37BADF5E503}" srcOrd="0" destOrd="0" presId="urn:microsoft.com/office/officeart/2005/8/layout/chevron1"/>
    <dgm:cxn modelId="{00D17522-FC4B-46CD-B0C7-CAE104E13D6D}" type="presOf" srcId="{C4A78F7F-5048-41EB-9CC7-F44FF63CF243}" destId="{6A2B1A2B-7B7E-4D56-8DDC-D49E4417E62A}" srcOrd="0" destOrd="0" presId="urn:microsoft.com/office/officeart/2005/8/layout/chevron1"/>
    <dgm:cxn modelId="{1C56D9BD-0762-45FF-9A9F-6DAD943B200C}" type="presOf" srcId="{01C219D7-1D22-4A92-9AD0-799095F46FA5}" destId="{B102D927-DC95-45CE-BE5A-3EA5856583BB}" srcOrd="0" destOrd="0" presId="urn:microsoft.com/office/officeart/2005/8/layout/chevron1"/>
    <dgm:cxn modelId="{40E62A5A-CD6F-490E-8AF1-FFC56D542C70}" type="presOf" srcId="{283E5492-0746-44A2-A340-79B77EBA2DA0}" destId="{3E4AAAB8-FFAB-440E-9642-651A1298A94E}" srcOrd="0" destOrd="0" presId="urn:microsoft.com/office/officeart/2005/8/layout/chevron1"/>
    <dgm:cxn modelId="{D97F71F5-CFA4-459D-9EFE-16BA127C41E2}" srcId="{7D2BA324-AB75-4B20-B3EF-1F466A77E45C}" destId="{01C219D7-1D22-4A92-9AD0-799095F46FA5}" srcOrd="2" destOrd="0" parTransId="{7774BB7A-6F69-4C35-B86E-EDB0CB3E20FC}" sibTransId="{A7F405F5-17FE-41D1-857D-55680BD5B497}"/>
    <dgm:cxn modelId="{9755EEFA-88DC-4689-9C99-AB4C471F2FA5}" type="presParOf" srcId="{00F267A2-FDCD-4789-BA66-D37BADF5E503}" destId="{6A2B1A2B-7B7E-4D56-8DDC-D49E4417E62A}" srcOrd="0" destOrd="0" presId="urn:microsoft.com/office/officeart/2005/8/layout/chevron1"/>
    <dgm:cxn modelId="{F9965B70-13B6-4BE4-AEDC-F2EAF374573E}" type="presParOf" srcId="{00F267A2-FDCD-4789-BA66-D37BADF5E503}" destId="{350325BB-0219-4424-9387-53985492A2ED}" srcOrd="1" destOrd="0" presId="urn:microsoft.com/office/officeart/2005/8/layout/chevron1"/>
    <dgm:cxn modelId="{2B111F25-C0A8-46EC-87D5-3FD0C6324D2C}" type="presParOf" srcId="{00F267A2-FDCD-4789-BA66-D37BADF5E503}" destId="{3E4AAAB8-FFAB-440E-9642-651A1298A94E}" srcOrd="2" destOrd="0" presId="urn:microsoft.com/office/officeart/2005/8/layout/chevron1"/>
    <dgm:cxn modelId="{A015BC90-B6DC-43E0-A3EC-58DBB34E4C3C}" type="presParOf" srcId="{00F267A2-FDCD-4789-BA66-D37BADF5E503}" destId="{67D0F520-9E13-463C-8DFC-123BDC0CD0F5}" srcOrd="3" destOrd="0" presId="urn:microsoft.com/office/officeart/2005/8/layout/chevron1"/>
    <dgm:cxn modelId="{B622ABC4-729E-46E2-8E22-31B852CE9C4B}" type="presParOf" srcId="{00F267A2-FDCD-4789-BA66-D37BADF5E503}" destId="{B102D927-DC95-45CE-BE5A-3EA5856583B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9794B-7968-4296-8EAE-C52A488809E6}">
      <dsp:nvSpPr>
        <dsp:cNvPr id="0" name=""/>
        <dsp:cNvSpPr/>
      </dsp:nvSpPr>
      <dsp:spPr>
        <a:xfrm rot="5400000">
          <a:off x="5390958" y="127924"/>
          <a:ext cx="2246645" cy="2057431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Cloud- Formation</a:t>
          </a:r>
          <a:endParaRPr lang="en-GB" sz="2100" kern="1200" dirty="0"/>
        </a:p>
      </dsp:txBody>
      <dsp:txXfrm rot="-5400000">
        <a:off x="5814030" y="391990"/>
        <a:ext cx="1400501" cy="1529299"/>
      </dsp:txXfrm>
    </dsp:sp>
    <dsp:sp modelId="{4E678F80-7A75-4918-A091-02CC6424B51D}">
      <dsp:nvSpPr>
        <dsp:cNvPr id="0" name=""/>
        <dsp:cNvSpPr/>
      </dsp:nvSpPr>
      <dsp:spPr>
        <a:xfrm>
          <a:off x="7538178" y="451620"/>
          <a:ext cx="2507256" cy="1347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297CB-55CE-40D4-BE68-C70E37B604D3}">
      <dsp:nvSpPr>
        <dsp:cNvPr id="0" name=""/>
        <dsp:cNvSpPr/>
      </dsp:nvSpPr>
      <dsp:spPr>
        <a:xfrm rot="5400000">
          <a:off x="3267306" y="135720"/>
          <a:ext cx="2246645" cy="2057431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err="1" smtClean="0"/>
            <a:t>Ansible</a:t>
          </a:r>
          <a:endParaRPr lang="en-GB" sz="2100" kern="1200" dirty="0"/>
        </a:p>
      </dsp:txBody>
      <dsp:txXfrm rot="-5400000">
        <a:off x="3690378" y="399786"/>
        <a:ext cx="1400501" cy="1529299"/>
      </dsp:txXfrm>
    </dsp:sp>
    <dsp:sp modelId="{1736F193-D73B-4C6B-9449-40697FEF799C}">
      <dsp:nvSpPr>
        <dsp:cNvPr id="0" name=""/>
        <dsp:cNvSpPr/>
      </dsp:nvSpPr>
      <dsp:spPr>
        <a:xfrm rot="5400000">
          <a:off x="2260268" y="1990933"/>
          <a:ext cx="2246645" cy="2057431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err="1" smtClean="0"/>
            <a:t>SaltStack</a:t>
          </a:r>
          <a:endParaRPr lang="en-GB" sz="2100" kern="1200" dirty="0"/>
        </a:p>
      </dsp:txBody>
      <dsp:txXfrm rot="-5400000">
        <a:off x="2683340" y="2254999"/>
        <a:ext cx="1400501" cy="1529299"/>
      </dsp:txXfrm>
    </dsp:sp>
    <dsp:sp modelId="{6A7E2BBC-344E-4549-9C00-A0DC9990C4F6}">
      <dsp:nvSpPr>
        <dsp:cNvPr id="0" name=""/>
        <dsp:cNvSpPr/>
      </dsp:nvSpPr>
      <dsp:spPr>
        <a:xfrm>
          <a:off x="1957511" y="2358573"/>
          <a:ext cx="2426376" cy="1347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3B1C9-CEC1-445F-9C0A-5B44FF6275DA}">
      <dsp:nvSpPr>
        <dsp:cNvPr id="0" name=""/>
        <dsp:cNvSpPr/>
      </dsp:nvSpPr>
      <dsp:spPr>
        <a:xfrm rot="5400000">
          <a:off x="6429684" y="2003851"/>
          <a:ext cx="2246645" cy="205743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Chef</a:t>
          </a:r>
          <a:endParaRPr lang="en-GB" sz="2100" kern="1200" dirty="0"/>
        </a:p>
      </dsp:txBody>
      <dsp:txXfrm rot="-5400000">
        <a:off x="6852756" y="2267917"/>
        <a:ext cx="1400501" cy="1529299"/>
      </dsp:txXfrm>
    </dsp:sp>
    <dsp:sp modelId="{B26A42AE-A161-4B6C-85D9-187A28CE7A84}">
      <dsp:nvSpPr>
        <dsp:cNvPr id="0" name=""/>
        <dsp:cNvSpPr/>
      </dsp:nvSpPr>
      <dsp:spPr>
        <a:xfrm rot="5400000">
          <a:off x="5403663" y="3834642"/>
          <a:ext cx="2246645" cy="2057431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PowerShell</a:t>
          </a:r>
          <a:r>
            <a:rPr lang="en-GB" sz="2000" kern="1200" dirty="0" smtClean="0"/>
            <a:t/>
          </a:r>
          <a:br>
            <a:rPr lang="en-GB" sz="2000" kern="1200" dirty="0" smtClean="0"/>
          </a:br>
          <a:r>
            <a:rPr lang="en-GB" sz="2000" kern="1200" dirty="0" smtClean="0"/>
            <a:t>DSC</a:t>
          </a:r>
          <a:endParaRPr lang="en-GB" sz="2000" kern="1200" dirty="0"/>
        </a:p>
      </dsp:txBody>
      <dsp:txXfrm rot="-5400000">
        <a:off x="5826735" y="4098708"/>
        <a:ext cx="1400501" cy="1529299"/>
      </dsp:txXfrm>
    </dsp:sp>
    <dsp:sp modelId="{3E3F016A-581F-4171-83DD-D3D42C6F1CA5}">
      <dsp:nvSpPr>
        <dsp:cNvPr id="0" name=""/>
        <dsp:cNvSpPr/>
      </dsp:nvSpPr>
      <dsp:spPr>
        <a:xfrm>
          <a:off x="7538178" y="4265525"/>
          <a:ext cx="2507256" cy="1347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8FC913-1243-4A8C-AFCD-CF326DE78457}">
      <dsp:nvSpPr>
        <dsp:cNvPr id="0" name=""/>
        <dsp:cNvSpPr/>
      </dsp:nvSpPr>
      <dsp:spPr>
        <a:xfrm rot="5400000">
          <a:off x="3241896" y="3834642"/>
          <a:ext cx="2246645" cy="2057431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Puppet</a:t>
          </a:r>
          <a:endParaRPr lang="en-GB" sz="2100" kern="1200" dirty="0"/>
        </a:p>
      </dsp:txBody>
      <dsp:txXfrm rot="-5400000">
        <a:off x="3664968" y="4098708"/>
        <a:ext cx="1400501" cy="1529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B1A2B-7B7E-4D56-8DDC-D49E4417E62A}">
      <dsp:nvSpPr>
        <dsp:cNvPr id="0" name=""/>
        <dsp:cNvSpPr/>
      </dsp:nvSpPr>
      <dsp:spPr>
        <a:xfrm>
          <a:off x="2710" y="2342048"/>
          <a:ext cx="3302819" cy="132112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029" tIns="76010" rIns="76010" bIns="7601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700" kern="1200" dirty="0" smtClean="0"/>
            <a:t>Write</a:t>
          </a:r>
          <a:endParaRPr lang="en-GB" sz="5700" kern="1200" dirty="0"/>
        </a:p>
      </dsp:txBody>
      <dsp:txXfrm>
        <a:off x="663274" y="2342048"/>
        <a:ext cx="1981692" cy="1321127"/>
      </dsp:txXfrm>
    </dsp:sp>
    <dsp:sp modelId="{3E4AAAB8-FFAB-440E-9642-651A1298A94E}">
      <dsp:nvSpPr>
        <dsp:cNvPr id="0" name=""/>
        <dsp:cNvSpPr/>
      </dsp:nvSpPr>
      <dsp:spPr>
        <a:xfrm>
          <a:off x="2975248" y="2342048"/>
          <a:ext cx="3302819" cy="132112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029" tIns="76010" rIns="76010" bIns="7601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700" kern="1200" dirty="0" smtClean="0"/>
            <a:t>Plan</a:t>
          </a:r>
          <a:endParaRPr lang="en-GB" sz="5700" kern="1200" dirty="0"/>
        </a:p>
      </dsp:txBody>
      <dsp:txXfrm>
        <a:off x="3635812" y="2342048"/>
        <a:ext cx="1981692" cy="1321127"/>
      </dsp:txXfrm>
    </dsp:sp>
    <dsp:sp modelId="{B102D927-DC95-45CE-BE5A-3EA5856583BB}">
      <dsp:nvSpPr>
        <dsp:cNvPr id="0" name=""/>
        <dsp:cNvSpPr/>
      </dsp:nvSpPr>
      <dsp:spPr>
        <a:xfrm>
          <a:off x="5947786" y="2342048"/>
          <a:ext cx="3302819" cy="132112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029" tIns="76010" rIns="76010" bIns="7601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700" kern="1200" dirty="0" smtClean="0"/>
            <a:t>Apply</a:t>
          </a:r>
          <a:endParaRPr lang="en-GB" sz="5700" kern="1200" dirty="0"/>
        </a:p>
      </dsp:txBody>
      <dsp:txXfrm>
        <a:off x="6608350" y="2342048"/>
        <a:ext cx="1981692" cy="1321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051D6-870B-4C98-8111-C9012D2B3967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35821-D0C2-43E9-8CD2-1F2DC17B3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038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runtwork.io/why-we-use-terraform-and-not-chef-puppet-ansible-saltstack-or-cloudformation-7989dad2865c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providers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terraform.io/docs/providers/type/community-index.html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providers/azurerm/r/app_service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.uk/Infrastructure-Code-Managing-Servers-Cloud/dp/1491924357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Before we</a:t>
            </a:r>
            <a:r>
              <a:rPr lang="en-GB" baseline="0" dirty="0" smtClean="0"/>
              <a:t> jump in, you might be thinking </a:t>
            </a:r>
            <a:r>
              <a:rPr lang="en-GB" dirty="0" smtClean="0"/>
              <a:t>why as a developer</a:t>
            </a:r>
            <a:r>
              <a:rPr lang="en-GB" baseline="0" dirty="0" smtClean="0"/>
              <a:t> would you want to know how to manage </a:t>
            </a:r>
            <a:r>
              <a:rPr lang="en-GB" dirty="0" smtClean="0"/>
              <a:t>infrastructure as that’s for IT</a:t>
            </a:r>
            <a:r>
              <a:rPr lang="en-GB" baseline="0" dirty="0" smtClean="0"/>
              <a:t> Operations right</a:t>
            </a:r>
            <a:r>
              <a:rPr lang="en-GB" dirty="0" smtClean="0"/>
              <a:t>?</a:t>
            </a:r>
            <a:r>
              <a:rPr lang="en-GB" baseline="0" dirty="0" smtClean="0"/>
              <a:t> As developers, most of us don’t know how to rack a server, configure a switch, or configure a virtual machine. Well as developers, we can actually re-use a lot of our skill set to manage infrastructure using code.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35821-D0C2-43E9-8CD2-1F2DC17B3F9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861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Lazy as we want to code and automate all the things</a:t>
            </a:r>
            <a:r>
              <a:rPr lang="en-GB" baseline="0" dirty="0" smtClean="0"/>
              <a:t> as we don’t want to repeat tasks over and over again.</a:t>
            </a:r>
            <a:endParaRPr lang="en-GB" dirty="0" smtClean="0"/>
          </a:p>
          <a:p>
            <a:r>
              <a:rPr lang="en-GB" dirty="0" smtClean="0"/>
              <a:t>Stil</a:t>
            </a:r>
            <a:r>
              <a:rPr lang="en-GB" baseline="0" dirty="0" smtClean="0"/>
              <a:t>l a developer, just your code creates infrastructure not applications.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35821-D0C2-43E9-8CD2-1F2DC17B3F9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132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Some of these are classed</a:t>
            </a:r>
            <a:r>
              <a:rPr lang="en-GB" baseline="0" dirty="0" smtClean="0"/>
              <a:t> as </a:t>
            </a:r>
            <a:r>
              <a:rPr lang="en-GB" dirty="0" smtClean="0"/>
              <a:t>o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rchestration tools, while some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configuration management tools, though not always mutually exclusive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most configuration management tools can do some degree of provisioning, and most orchestration tools can do some degree of configuration management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important to pick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tool based on your needs and support for vendors / technologies that you require.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Extra: </a:t>
            </a:r>
            <a:br>
              <a:rPr lang="en-GB" dirty="0" smtClean="0"/>
            </a:b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Chef and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Ansible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encourage a procedural style where you write code that specifies, step-by-step, how to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achieve some desired end state. Terraform,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CloudFormation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SaltStack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Puppet all encourage a more declarative style where you write code that specifies your desired end state, and the IAC tool itself is responsible for figuring out how to achieve that state.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&lt;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https://blog.gruntwork.io/why-we-use-terraform-and-not-chef-puppet-ansible-saltstack-or-cloudformation-7989dad2865c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35821-D0C2-43E9-8CD2-1F2DC17B3F9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946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Terraform is made by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Hashicorp</a:t>
            </a:r>
            <a:r>
              <a:rPr lang="en-GB" baseline="0" dirty="0" smtClean="0"/>
              <a:t>, initially released in 2014, and is written in Go lang.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dirty="0" smtClean="0"/>
              <a:t>Not a configuration management</a:t>
            </a:r>
            <a:r>
              <a:rPr lang="en-GB" baseline="0" dirty="0" smtClean="0"/>
              <a:t> tool, it instead focus on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orchestration </a:t>
            </a:r>
            <a:r>
              <a:rPr lang="en-GB" baseline="0" dirty="0" smtClean="0"/>
              <a:t>of the infrastructure.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35821-D0C2-43E9-8CD2-1F2DC17B3F9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520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Don’t have to learn how to talk to each vendors API, that’s handled</a:t>
            </a:r>
            <a:r>
              <a:rPr lang="en-GB" baseline="0" dirty="0" smtClean="0"/>
              <a:t> for us but will still need to learn about the providers resources.</a:t>
            </a:r>
            <a:endParaRPr lang="en-GB" dirty="0" smtClean="0"/>
          </a:p>
          <a:p>
            <a:r>
              <a:rPr lang="en-GB" dirty="0" smtClean="0"/>
              <a:t>HCL is</a:t>
            </a:r>
            <a:r>
              <a:rPr lang="en-GB" baseline="0" dirty="0" smtClean="0"/>
              <a:t> declarative in nature, and similar to PowerShell Desired State Configuration (DSC) syntax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35821-D0C2-43E9-8CD2-1F2DC17B3F9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25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Providers</a:t>
            </a:r>
            <a:r>
              <a:rPr lang="en-GB" baseline="0" dirty="0" smtClean="0"/>
              <a:t> - c</a:t>
            </a:r>
            <a:r>
              <a:rPr lang="en-GB" dirty="0" smtClean="0"/>
              <a:t>reate, manage, and update infrastructure resources such as virtual machines</a:t>
            </a:r>
          </a:p>
          <a:p>
            <a:r>
              <a:rPr lang="en-GB" dirty="0" smtClean="0"/>
              <a:t>Mostly if not solely will be demonstrating</a:t>
            </a:r>
            <a:r>
              <a:rPr lang="en-GB" baseline="0" dirty="0" smtClean="0"/>
              <a:t> providers during the demo.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35821-D0C2-43E9-8CD2-1F2DC17B3F9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471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Provisioners</a:t>
            </a:r>
            <a:r>
              <a:rPr lang="en-GB" baseline="0" dirty="0" smtClean="0"/>
              <a:t> - used to execute scripts on a local or remote machine as part of resource creation or destruction such as bootstrapping virtual machines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35821-D0C2-43E9-8CD2-1F2DC17B3F9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92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This is just a sample of the enterprise providers</a:t>
            </a:r>
            <a:r>
              <a:rPr lang="en-GB" baseline="0" dirty="0" smtClean="0"/>
              <a:t> - </a:t>
            </a:r>
            <a:r>
              <a:rPr lang="en-GB" dirty="0" smtClean="0">
                <a:hlinkClick r:id="rId3"/>
              </a:rPr>
              <a:t>https://www.terraform.io/docs/providers/</a:t>
            </a:r>
            <a:endParaRPr lang="en-GB" baseline="0" dirty="0" smtClean="0"/>
          </a:p>
          <a:p>
            <a:r>
              <a:rPr lang="en-GB" baseline="0" dirty="0" smtClean="0"/>
              <a:t>More community providers exist too - </a:t>
            </a:r>
            <a:r>
              <a:rPr lang="en-GB" dirty="0" smtClean="0">
                <a:hlinkClick r:id="rId4"/>
              </a:rPr>
              <a:t>https://www.terraform.io/docs/providers/type/community-index.html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35821-D0C2-43E9-8CD2-1F2DC17B3F9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999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what a HCL resource looks like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35821-D0C2-43E9-8CD2-1F2DC17B3F9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135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Write</a:t>
            </a:r>
            <a:r>
              <a:rPr lang="en-GB" baseline="0" dirty="0" smtClean="0"/>
              <a:t> – make our changes</a:t>
            </a:r>
            <a:endParaRPr lang="en-GB" dirty="0" smtClean="0"/>
          </a:p>
          <a:p>
            <a:r>
              <a:rPr lang="en-GB" dirty="0" smtClean="0"/>
              <a:t>Plan – check with state file and destination API, and generate execution</a:t>
            </a:r>
            <a:r>
              <a:rPr lang="en-GB" baseline="0" dirty="0" smtClean="0"/>
              <a:t> </a:t>
            </a:r>
            <a:r>
              <a:rPr lang="en-GB" dirty="0" smtClean="0"/>
              <a:t>plan</a:t>
            </a:r>
          </a:p>
          <a:p>
            <a:r>
              <a:rPr lang="en-GB" dirty="0" smtClean="0"/>
              <a:t>Apply</a:t>
            </a:r>
            <a:r>
              <a:rPr lang="en-GB" baseline="0" dirty="0" smtClean="0"/>
              <a:t> – preform steps in execution plan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35821-D0C2-43E9-8CD2-1F2DC17B3F92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010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r>
              <a:rPr lang="en-GB" baseline="0" dirty="0" smtClean="0"/>
              <a:t> demo 1 will be creating an Azure App Service - </a:t>
            </a:r>
            <a:r>
              <a:rPr lang="en-GB" dirty="0" smtClean="0">
                <a:hlinkClick r:id="rId3"/>
              </a:rPr>
              <a:t>https://www.terraform.io/docs/providers/azurerm/r/app_service.html</a:t>
            </a:r>
            <a:endParaRPr lang="en-GB" dirty="0" smtClean="0"/>
          </a:p>
          <a:p>
            <a:r>
              <a:rPr lang="en-GB" dirty="0" smtClean="0"/>
              <a:t>Talk about state management</a:t>
            </a:r>
          </a:p>
          <a:p>
            <a:r>
              <a:rPr lang="en-GB" dirty="0" smtClean="0"/>
              <a:t>Talk about resource definition - Component, provider</a:t>
            </a:r>
            <a:r>
              <a:rPr lang="en-GB" baseline="0" dirty="0" smtClean="0"/>
              <a:t>, type,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35821-D0C2-43E9-8CD2-1F2DC17B3F92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107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Lead</a:t>
            </a:r>
            <a:r>
              <a:rPr lang="en-GB" baseline="0" dirty="0" smtClean="0"/>
              <a:t> developer on the</a:t>
            </a:r>
            <a:r>
              <a:rPr lang="en-GB" dirty="0" smtClean="0"/>
              <a:t> Platform SRE Team at </a:t>
            </a:r>
            <a:r>
              <a:rPr lang="en-GB" dirty="0" err="1" smtClean="0"/>
              <a:t>Protolabs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35821-D0C2-43E9-8CD2-1F2DC17B3F9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5486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Choose low hanging fruit, find something simple to</a:t>
            </a:r>
            <a:r>
              <a:rPr lang="en-GB" baseline="0" dirty="0" smtClean="0"/>
              <a:t> start with and then get more complex.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Maybe start with virtual machine creation or something that you do a lot.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Automate your way to better and greater challenges!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Still under very active deployment so some areas require works arounds, but 0.12 should address these which is due out shortly. Sometimes will generate a plan fine but will blow up on an Apply.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35821-D0C2-43E9-8CD2-1F2DC17B3F9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771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aseline="0" dirty="0" smtClean="0"/>
              <a:t>A lot of companies these days are increasing the number of vendors for logging to monitoring to virtual infrastructure, which is driving a need to effectively manage these multiple vendors. </a:t>
            </a: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Traditionally used</a:t>
            </a:r>
            <a:r>
              <a:rPr lang="en-GB" baseline="0" dirty="0" smtClean="0"/>
              <a:t> ad-hoc scripts or configuration via 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Iterations were slow but we accepted it as VMs previously lived for years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smtClean="0"/>
              <a:t>With</a:t>
            </a:r>
            <a:r>
              <a:rPr lang="en-GB" baseline="0" dirty="0" smtClean="0"/>
              <a:t> more smaller servers, and in a throw it away style mind-set, manual configuration isn’t saleable.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aseline="0" dirty="0" smtClean="0"/>
              <a:t>Need to be smart in cloud to save costs – someone else's server but your paying for compute.</a:t>
            </a:r>
            <a:endParaRPr lang="en-GB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With increasing complexity of systems, the need to rapidly scale infrastructure and easily stand up new environments. we need something better!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35821-D0C2-43E9-8CD2-1F2DC17B3F9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057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Previously the bottleneck was allocating servers as needed physically racking but now that’s shifted to how fast</a:t>
            </a:r>
            <a:r>
              <a:rPr lang="en-GB" baseline="0" dirty="0" smtClean="0"/>
              <a:t> we </a:t>
            </a:r>
            <a:r>
              <a:rPr lang="en-GB" dirty="0" smtClean="0"/>
              <a:t>can now</a:t>
            </a:r>
            <a:r>
              <a:rPr lang="en-GB" baseline="0" dirty="0" smtClean="0"/>
              <a:t> configure those</a:t>
            </a:r>
            <a:r>
              <a:rPr lang="en-GB" dirty="0" smtClean="0"/>
              <a:t> servers. Mention theory of constraints? The Goal.</a:t>
            </a:r>
          </a:p>
          <a:p>
            <a:endParaRPr lang="en-GB" dirty="0" smtClean="0"/>
          </a:p>
          <a:p>
            <a:r>
              <a:rPr lang="en-GB" dirty="0" smtClean="0"/>
              <a:t>A</a:t>
            </a:r>
            <a:r>
              <a:rPr lang="en-GB" baseline="0" dirty="0" smtClean="0"/>
              <a:t>s developers we don’t typically know how to rack a server and I’m not advocating we do unless you’re interested, but we should understand and take more responsibility for our infrastructure.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35821-D0C2-43E9-8CD2-1F2DC17B3F9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092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Gone are the days we throw code over the wall and let Operations</a:t>
            </a:r>
            <a:r>
              <a:rPr lang="en-GB" baseline="0" dirty="0" smtClean="0"/>
              <a:t> deal with the fall our. We’re increasingly being asked to participate in supporting our services (and so we should in my opinion and something I advocate for, using the SRE model). Especially as SREs, we need to understand both sides of the “fence”.</a:t>
            </a:r>
          </a:p>
          <a:p>
            <a:r>
              <a:rPr lang="en-GB" baseline="0" dirty="0" smtClean="0"/>
              <a:t>This means </a:t>
            </a:r>
            <a:r>
              <a:rPr lang="en-GB" dirty="0" smtClean="0"/>
              <a:t>gone</a:t>
            </a:r>
            <a:r>
              <a:rPr lang="en-GB" baseline="0" dirty="0" smtClean="0"/>
              <a:t> are the days we can also ignore infrastructure as developers, so we must understand, </a:t>
            </a:r>
            <a:r>
              <a:rPr lang="en-GB" dirty="0" smtClean="0"/>
              <a:t>at</a:t>
            </a:r>
            <a:r>
              <a:rPr lang="en-GB" baseline="0" dirty="0" smtClean="0"/>
              <a:t> least at a basic level, all areas of our infrastructure, in-order to effectively support and triage our services.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35821-D0C2-43E9-8CD2-1F2DC17B3F9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429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As</a:t>
            </a:r>
            <a:r>
              <a:rPr lang="en-GB" baseline="0" dirty="0" smtClean="0"/>
              <a:t> name implies, it’s managing infrastructure as code, and is often</a:t>
            </a:r>
            <a:r>
              <a:rPr lang="en-GB" dirty="0" smtClean="0"/>
              <a:t> used within “DevOps”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35821-D0C2-43E9-8CD2-1F2DC17B3F9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554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Author of Infrastructure As</a:t>
            </a:r>
            <a:r>
              <a:rPr lang="en-GB" baseline="0" dirty="0" smtClean="0"/>
              <a:t> Code book, and consultant at </a:t>
            </a:r>
            <a:r>
              <a:rPr lang="en-GB" baseline="0" dirty="0" err="1" smtClean="0"/>
              <a:t>Thoughtworks</a:t>
            </a:r>
            <a:endParaRPr lang="en-GB" dirty="0" smtClean="0">
              <a:hlinkClick r:id="rId3"/>
            </a:endParaRPr>
          </a:p>
          <a:p>
            <a:r>
              <a:rPr lang="en-GB" dirty="0" smtClean="0">
                <a:hlinkClick r:id="rId3"/>
              </a:rPr>
              <a:t>https://www.amazon.co.uk/Infrastructure-Code-Managing-Servers-Cloud/dp/1491924357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35821-D0C2-43E9-8CD2-1F2DC17B3F9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620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Common misconception is that infrastructure as code is only</a:t>
            </a:r>
            <a:r>
              <a:rPr lang="en-GB" baseline="0" dirty="0" smtClean="0"/>
              <a:t> for people “in the could”. It’s not. More on premise infrastructure and services now have APIs that we can leverage, including VMWare, Hyper-V, etc.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35821-D0C2-43E9-8CD2-1F2DC17B3F9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614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Need to</a:t>
            </a:r>
            <a:r>
              <a:rPr lang="en-GB" baseline="0" dirty="0" smtClean="0"/>
              <a:t> change our mind-set, and treat infrastructure, especially virtual machines and cloud services as cattle, not pets. If something isn’t functioning, replace it. If you have a good known configuration, why waste time, drop and recreate! (Of course, always exceptions to that rule and doesn’t mean all investigations should stop.)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35821-D0C2-43E9-8CD2-1F2DC17B3F9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562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F056-8E3D-43D1-AC16-C56B7C8D5060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F378-9273-4FF6-92BF-7D2D3613BF1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50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F056-8E3D-43D1-AC16-C56B7C8D5060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F378-9273-4FF6-92BF-7D2D3613BF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46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F056-8E3D-43D1-AC16-C56B7C8D5060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F378-9273-4FF6-92BF-7D2D3613BF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35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F056-8E3D-43D1-AC16-C56B7C8D5060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F378-9273-4FF6-92BF-7D2D3613BF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31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F056-8E3D-43D1-AC16-C56B7C8D5060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F378-9273-4FF6-92BF-7D2D3613BF1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00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F056-8E3D-43D1-AC16-C56B7C8D5060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F378-9273-4FF6-92BF-7D2D3613BF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90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F056-8E3D-43D1-AC16-C56B7C8D5060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F378-9273-4FF6-92BF-7D2D3613BF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10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F056-8E3D-43D1-AC16-C56B7C8D5060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F378-9273-4FF6-92BF-7D2D3613BF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F056-8E3D-43D1-AC16-C56B7C8D5060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F378-9273-4FF6-92BF-7D2D3613BF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54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46DF056-8E3D-43D1-AC16-C56B7C8D5060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A6F378-9273-4FF6-92BF-7D2D3613BF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76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F056-8E3D-43D1-AC16-C56B7C8D5060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F378-9273-4FF6-92BF-7D2D3613BF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96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46DF056-8E3D-43D1-AC16-C56B7C8D5060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A6F378-9273-4FF6-92BF-7D2D3613BF1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20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2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jpe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hashicorp.com/terraform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terraform.io/do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gruntwork.io/how-to-create-reusable-infrastructure-with-terraform-modules-25526d65f73d" TargetMode="External"/><Relationship Id="rId5" Type="http://schemas.openxmlformats.org/officeDocument/2006/relationships/hyperlink" Target="https://github.com/shuaibiyy/awesome-terraform" TargetMode="External"/><Relationship Id="rId4" Type="http://schemas.openxmlformats.org/officeDocument/2006/relationships/hyperlink" Target="https://www.katacoda.com/courses/terraform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Treating Your Infrastructure As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325112"/>
            <a:ext cx="9144000" cy="2567269"/>
          </a:xfrm>
        </p:spPr>
        <p:txBody>
          <a:bodyPr>
            <a:normAutofit/>
          </a:bodyPr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/>
            </a:r>
            <a:br>
              <a:rPr lang="en-GB" sz="2000" dirty="0" smtClean="0">
                <a:solidFill>
                  <a:schemeClr val="tx1"/>
                </a:solidFill>
              </a:rPr>
            </a:br>
            <a:r>
              <a:rPr lang="en-GB" sz="2000" dirty="0" smtClean="0">
                <a:solidFill>
                  <a:schemeClr val="tx1"/>
                </a:solidFill>
              </a:rPr>
              <a:t/>
            </a:r>
            <a:br>
              <a:rPr lang="en-GB" sz="2000" dirty="0" smtClean="0">
                <a:solidFill>
                  <a:schemeClr val="tx1"/>
                </a:solidFill>
              </a:rPr>
            </a:br>
            <a:r>
              <a:rPr lang="en-GB" sz="2000" dirty="0" smtClean="0">
                <a:solidFill>
                  <a:schemeClr val="tx1"/>
                </a:solidFill>
              </a:rPr>
              <a:t/>
            </a:r>
            <a:br>
              <a:rPr lang="en-GB" sz="2000" dirty="0" smtClean="0">
                <a:solidFill>
                  <a:schemeClr val="tx1"/>
                </a:solidFill>
              </a:rPr>
            </a:br>
            <a:r>
              <a:rPr lang="en-GB" sz="2000" dirty="0"/>
              <a:t>@</a:t>
            </a:r>
            <a:r>
              <a:rPr lang="en-GB" sz="2000" dirty="0" err="1"/>
              <a:t>AshleyPooleUK</a:t>
            </a:r>
            <a:endParaRPr lang="en-GB" sz="2000" dirty="0"/>
          </a:p>
          <a:p>
            <a:pPr algn="ctr"/>
            <a:r>
              <a:rPr lang="en-GB" sz="2000" dirty="0" smtClean="0"/>
              <a:t>Github.com/</a:t>
            </a:r>
            <a:r>
              <a:rPr lang="en-GB" sz="2000" dirty="0" err="1" smtClean="0"/>
              <a:t>ashleypoole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5565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623317" y="6583934"/>
            <a:ext cx="50229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/>
              <a:t>Image source https</a:t>
            </a:r>
            <a:r>
              <a:rPr lang="en-GB" sz="1100" dirty="0"/>
              <a:t>://memegenerator.net/instance/82504869/cattle-cattle-not-pets</a:t>
            </a:r>
          </a:p>
        </p:txBody>
      </p:sp>
      <p:pic>
        <p:nvPicPr>
          <p:cNvPr id="3074" name="Picture 2" descr="https://memegenerator.net/img/instances/8250486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62" y="-6482"/>
            <a:ext cx="10152438" cy="633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428891" y="6450127"/>
            <a:ext cx="1839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AshleyPooleUK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550" y="6396066"/>
            <a:ext cx="500605" cy="50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1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2476" y="594357"/>
            <a:ext cx="3200400" cy="2773875"/>
          </a:xfrm>
        </p:spPr>
        <p:txBody>
          <a:bodyPr>
            <a:normAutofit/>
          </a:bodyPr>
          <a:lstStyle/>
          <a:p>
            <a:pPr algn="ctr"/>
            <a:r>
              <a:rPr lang="en-GB" sz="4800" dirty="0" smtClean="0"/>
              <a:t>Transferable Skills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386805" y="594358"/>
            <a:ext cx="7674015" cy="6118957"/>
          </a:xfrm>
        </p:spPr>
        <p:txBody>
          <a:bodyPr>
            <a:normAutofit/>
          </a:bodyPr>
          <a:lstStyle/>
          <a:p>
            <a:pPr lvl="0">
              <a:buClr>
                <a:srgbClr val="1CADE4"/>
              </a:buClr>
            </a:pPr>
            <a:r>
              <a:rPr lang="en-GB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Inquisitive </a:t>
            </a:r>
            <a:r>
              <a:rPr lang="en-GB" sz="4800" dirty="0" smtClean="0">
                <a:solidFill>
                  <a:srgbClr val="3E885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</a:p>
          <a:p>
            <a:pPr lvl="0">
              <a:buClr>
                <a:srgbClr val="1CADE4"/>
              </a:buClr>
            </a:pPr>
            <a:r>
              <a:rPr lang="en-GB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Problem Solving </a:t>
            </a:r>
            <a:r>
              <a:rPr lang="en-GB" sz="4800" dirty="0">
                <a:solidFill>
                  <a:srgbClr val="3E885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endParaRPr lang="en-GB" sz="4800" dirty="0" smtClean="0">
              <a:solidFill>
                <a:srgbClr val="3E885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en-GB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Don’t Repeat Yourself (DRY) Mind-set </a:t>
            </a:r>
            <a:r>
              <a:rPr lang="en-GB" sz="4800" dirty="0" smtClean="0">
                <a:solidFill>
                  <a:srgbClr val="3E885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endParaRPr lang="en-GB" sz="3200" dirty="0" smtClean="0">
              <a:solidFill>
                <a:schemeClr val="accent5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en-GB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Version Control Knowledge </a:t>
            </a:r>
            <a:r>
              <a:rPr lang="en-GB" sz="4800" dirty="0" smtClean="0">
                <a:solidFill>
                  <a:schemeClr val="accent5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</a:p>
          <a:p>
            <a:r>
              <a:rPr lang="en-GB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Continuous Deployment (CD) Experience </a:t>
            </a:r>
            <a:r>
              <a:rPr lang="en-GB" sz="4800" dirty="0" smtClean="0">
                <a:solidFill>
                  <a:schemeClr val="accent5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r>
              <a:rPr lang="en-GB" sz="4800" dirty="0" smtClean="0">
                <a:solidFill>
                  <a:srgbClr val="3E885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/>
            </a:r>
            <a:br>
              <a:rPr lang="en-GB" sz="4800" dirty="0" smtClean="0">
                <a:solidFill>
                  <a:srgbClr val="3E885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en-GB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lvl="0">
              <a:buClr>
                <a:srgbClr val="1CADE4"/>
              </a:buClr>
            </a:pPr>
            <a:r>
              <a:rPr lang="en-GB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Lazy (but in a good way!) </a:t>
            </a:r>
            <a:r>
              <a:rPr lang="en-GB" sz="4800" dirty="0" smtClean="0">
                <a:solidFill>
                  <a:srgbClr val="3E885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endParaRPr lang="en-GB" sz="4800" dirty="0">
              <a:solidFill>
                <a:srgbClr val="3E885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GB" sz="4800" dirty="0" smtClean="0">
              <a:solidFill>
                <a:schemeClr val="accent5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GB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10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55988786"/>
              </p:ext>
            </p:extLst>
          </p:nvPr>
        </p:nvGraphicFramePr>
        <p:xfrm>
          <a:off x="601883" y="127323"/>
          <a:ext cx="12002947" cy="6065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092863" y="2280214"/>
            <a:ext cx="1932972" cy="1759352"/>
          </a:xfrm>
        </p:spPr>
        <p:txBody>
          <a:bodyPr anchor="ctr">
            <a:normAutofit/>
          </a:bodyPr>
          <a:lstStyle/>
          <a:p>
            <a:pPr algn="ctr"/>
            <a:r>
              <a:rPr lang="en-GB" sz="3200" b="1" u="sng" dirty="0" smtClean="0"/>
              <a:t>Common IAC tools</a:t>
            </a:r>
            <a:endParaRPr lang="en-GB" sz="3200" b="1" u="sng" dirty="0"/>
          </a:p>
        </p:txBody>
      </p:sp>
      <p:sp>
        <p:nvSpPr>
          <p:cNvPr id="6" name="Rectangle 5"/>
          <p:cNvSpPr/>
          <p:nvPr/>
        </p:nvSpPr>
        <p:spPr>
          <a:xfrm>
            <a:off x="10428891" y="6450127"/>
            <a:ext cx="1839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AshleyPooleUK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550" y="6396066"/>
            <a:ext cx="500605" cy="50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0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encrypted-tbn0.gstatic.com/images?q=tbn:ANd9GcRN-uZV0e2nculFBFt88tNupUxA0xCn6IHD_WCW5tRK0Ju6Y9k-B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528" y="2286259"/>
            <a:ext cx="7519081" cy="183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428891" y="6450127"/>
            <a:ext cx="1839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AshleyPooleUK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550" y="6396066"/>
            <a:ext cx="500605" cy="50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8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Terraform Overview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 </a:t>
            </a:r>
            <a:r>
              <a:rPr lang="en-GB" sz="2800" dirty="0" smtClean="0"/>
              <a:t>Vendor agnostic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 </a:t>
            </a:r>
            <a:r>
              <a:rPr lang="en-GB" sz="2800" dirty="0" smtClean="0"/>
              <a:t>Common interface over vendors APIs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 </a:t>
            </a:r>
            <a:r>
              <a:rPr lang="en-GB" sz="2800" dirty="0" smtClean="0"/>
              <a:t>Uses </a:t>
            </a:r>
            <a:r>
              <a:rPr lang="en-GB" sz="2800" dirty="0" err="1" smtClean="0"/>
              <a:t>HashiCorp</a:t>
            </a:r>
            <a:r>
              <a:rPr lang="en-GB" sz="2800" dirty="0" smtClean="0"/>
              <a:t> </a:t>
            </a:r>
            <a:r>
              <a:rPr lang="en-GB" sz="2800" dirty="0"/>
              <a:t>configuration language</a:t>
            </a:r>
            <a:r>
              <a:rPr lang="en-GB" sz="2800" dirty="0" smtClean="0"/>
              <a:t> (HCL)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/>
              <a:t> Can version configuration in source control (GIT, Subversion, </a:t>
            </a:r>
            <a:r>
              <a:rPr lang="en-GB" sz="2800" dirty="0" err="1" smtClean="0"/>
              <a:t>etc</a:t>
            </a:r>
            <a:r>
              <a:rPr lang="en-GB" sz="2800" dirty="0" smtClean="0"/>
              <a:t>)</a:t>
            </a:r>
            <a:endParaRPr lang="en-GB" sz="2800" dirty="0"/>
          </a:p>
        </p:txBody>
      </p:sp>
      <p:sp>
        <p:nvSpPr>
          <p:cNvPr id="4" name="Rectangle 3"/>
          <p:cNvSpPr/>
          <p:nvPr/>
        </p:nvSpPr>
        <p:spPr>
          <a:xfrm>
            <a:off x="10428891" y="6450127"/>
            <a:ext cx="1839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AshleyPooleUK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550" y="6396066"/>
            <a:ext cx="500605" cy="50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0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Creating &amp; Configuring Resources</a:t>
            </a:r>
            <a:endParaRPr lang="en-GB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0" y="3252486"/>
            <a:ext cx="6099175" cy="3091164"/>
          </a:xfrm>
        </p:spPr>
        <p:txBody>
          <a:bodyPr>
            <a:normAutofit/>
          </a:bodyPr>
          <a:lstStyle/>
          <a:p>
            <a:pPr algn="ctr"/>
            <a:r>
              <a:rPr lang="en-GB" sz="4800" dirty="0" smtClean="0"/>
              <a:t>Providers</a:t>
            </a:r>
            <a:endParaRPr lang="en-GB" sz="4400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088282" y="2060294"/>
            <a:ext cx="38198" cy="3913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5"/>
          <p:cNvSpPr txBox="1">
            <a:spLocks/>
          </p:cNvSpPr>
          <p:nvPr/>
        </p:nvSpPr>
        <p:spPr>
          <a:xfrm>
            <a:off x="6126481" y="3252486"/>
            <a:ext cx="6088281" cy="42716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4800" dirty="0" err="1">
                <a:solidFill>
                  <a:schemeClr val="bg1">
                    <a:lumMod val="95000"/>
                  </a:schemeClr>
                </a:solidFill>
              </a:rPr>
              <a:t>Provisioners</a:t>
            </a:r>
            <a:endParaRPr lang="en-GB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428891" y="6450127"/>
            <a:ext cx="1839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AshleyPooleUK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550" y="6396066"/>
            <a:ext cx="500605" cy="50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3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Creating &amp; Configuring Resources</a:t>
            </a:r>
            <a:endParaRPr lang="en-GB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0" y="3252486"/>
            <a:ext cx="6099175" cy="3091164"/>
          </a:xfrm>
        </p:spPr>
        <p:txBody>
          <a:bodyPr>
            <a:normAutofit/>
          </a:bodyPr>
          <a:lstStyle/>
          <a:p>
            <a:pPr algn="ctr"/>
            <a:r>
              <a:rPr lang="en-GB" sz="4800" dirty="0" smtClean="0">
                <a:solidFill>
                  <a:schemeClr val="bg1">
                    <a:lumMod val="95000"/>
                  </a:schemeClr>
                </a:solidFill>
              </a:rPr>
              <a:t>Providers</a:t>
            </a:r>
            <a:endParaRPr lang="en-GB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088282" y="2060294"/>
            <a:ext cx="38198" cy="3913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5"/>
          <p:cNvSpPr txBox="1">
            <a:spLocks/>
          </p:cNvSpPr>
          <p:nvPr/>
        </p:nvSpPr>
        <p:spPr>
          <a:xfrm>
            <a:off x="6126481" y="3252486"/>
            <a:ext cx="6088281" cy="42716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4800" dirty="0" err="1"/>
              <a:t>Provisioners</a:t>
            </a:r>
            <a:endParaRPr lang="en-GB" sz="4000" dirty="0"/>
          </a:p>
        </p:txBody>
      </p:sp>
      <p:sp>
        <p:nvSpPr>
          <p:cNvPr id="7" name="Rectangle 6"/>
          <p:cNvSpPr/>
          <p:nvPr/>
        </p:nvSpPr>
        <p:spPr>
          <a:xfrm>
            <a:off x="10428891" y="6450127"/>
            <a:ext cx="1839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AshleyPooleUK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550" y="6396066"/>
            <a:ext cx="500605" cy="50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6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Terraform Providers</a:t>
            </a:r>
            <a:endParaRPr lang="en-GB" dirty="0"/>
          </a:p>
        </p:txBody>
      </p:sp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" y="782958"/>
            <a:ext cx="2172724" cy="106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pagerduty log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4" t="30811" r="16653" b="22678"/>
          <a:stretch/>
        </p:blipFill>
        <p:spPr bwMode="auto">
          <a:xfrm>
            <a:off x="6014426" y="4261529"/>
            <a:ext cx="2257063" cy="51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eats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360" y="1345558"/>
            <a:ext cx="1458111" cy="133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935" y="3266509"/>
            <a:ext cx="1423291" cy="142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azure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398" y="2824667"/>
            <a:ext cx="2230615" cy="64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postgresql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26" y="2070869"/>
            <a:ext cx="1500685" cy="166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ttps://encrypted-tbn0.gstatic.com/images?q=tbn:ANd9GcRa_ovXl9vYM8lzee2zsTCD4JgRvLd9_kBDld_yexAZhg9nM_N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653" y="2912805"/>
            <a:ext cx="1296028" cy="104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Image result for rabbitmq logo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38087" r="25113" b="38831"/>
          <a:stretch/>
        </p:blipFill>
        <p:spPr bwMode="auto">
          <a:xfrm>
            <a:off x="8985263" y="3942842"/>
            <a:ext cx="2555208" cy="66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Image result for vmware vsphere logo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1" t="34633" r="7996" b="37904"/>
          <a:stretch/>
        </p:blipFill>
        <p:spPr bwMode="auto">
          <a:xfrm>
            <a:off x="295887" y="3860521"/>
            <a:ext cx="2391256" cy="81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Image result for Kubernetes 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366" y="1183803"/>
            <a:ext cx="1668032" cy="139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Image result for digitalocean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925" y="173978"/>
            <a:ext cx="1498750" cy="145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s://encrypted-tbn0.gstatic.com/images?q=tbn:ANd9GcR7WvJB51qTmkc-c6EoVX4SJDZGK0PT9ZYv2kERJwgHS5r4IJ46S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0" t="11259" r="7516" b="12792"/>
          <a:stretch/>
        </p:blipFill>
        <p:spPr bwMode="auto">
          <a:xfrm>
            <a:off x="4765140" y="1632448"/>
            <a:ext cx="2777924" cy="109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Image result for docker 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188" y="2929830"/>
            <a:ext cx="1465773" cy="125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Related image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" t="21994" r="6339" b="25178"/>
          <a:stretch/>
        </p:blipFill>
        <p:spPr bwMode="auto">
          <a:xfrm>
            <a:off x="6583819" y="461480"/>
            <a:ext cx="2178215" cy="75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Image result for oracle cloud logo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410" y="220907"/>
            <a:ext cx="2246742" cy="112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 descr="Image result for Hashicorp Vault logo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4" t="11804" r="40790" b="12792"/>
          <a:stretch/>
        </p:blipFill>
        <p:spPr bwMode="auto">
          <a:xfrm>
            <a:off x="2100754" y="279255"/>
            <a:ext cx="2098090" cy="78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4" name="Picture 46" descr="Related image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4" t="12966" r="18248" b="24140"/>
          <a:stretch/>
        </p:blipFill>
        <p:spPr bwMode="auto">
          <a:xfrm>
            <a:off x="2342956" y="1634763"/>
            <a:ext cx="1770926" cy="117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4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5028"/>
            <a:ext cx="10058400" cy="1450757"/>
          </a:xfrm>
        </p:spPr>
        <p:txBody>
          <a:bodyPr>
            <a:normAutofit/>
          </a:bodyPr>
          <a:lstStyle/>
          <a:p>
            <a:r>
              <a:rPr lang="en-GB" sz="2400" dirty="0" smtClean="0"/>
              <a:t>HCL Resource</a:t>
            </a:r>
            <a:endParaRPr lang="en-GB" sz="2400" dirty="0"/>
          </a:p>
        </p:txBody>
      </p:sp>
      <p:sp>
        <p:nvSpPr>
          <p:cNvPr id="4" name="Rectangle 3"/>
          <p:cNvSpPr/>
          <p:nvPr/>
        </p:nvSpPr>
        <p:spPr>
          <a:xfrm>
            <a:off x="1180617" y="2999242"/>
            <a:ext cx="993107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resource</a:t>
            </a:r>
            <a:r>
              <a:rPr lang="en-GB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GB" sz="2800" dirty="0" err="1">
                <a:solidFill>
                  <a:srgbClr val="CE9178"/>
                </a:solidFill>
                <a:latin typeface="Consolas" panose="020B0609020204030204" pitchFamily="49" charset="0"/>
              </a:rPr>
              <a:t>cloudflare_record</a:t>
            </a:r>
            <a:r>
              <a:rPr lang="en-GB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GB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“www"</a:t>
            </a:r>
            <a:r>
              <a:rPr lang="en-GB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{</a:t>
            </a:r>
            <a:endParaRPr lang="en-GB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domain</a:t>
            </a:r>
            <a:r>
              <a:rPr lang="en-GB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GB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“</a:t>
            </a:r>
            <a:r>
              <a:rPr lang="en-GB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ashleypoole.co.uk</a:t>
            </a:r>
            <a:r>
              <a:rPr lang="en-GB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GB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name</a:t>
            </a:r>
            <a:r>
              <a:rPr lang="en-GB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GB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“</a:t>
            </a:r>
            <a:r>
              <a:rPr lang="en-GB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www</a:t>
            </a:r>
            <a:r>
              <a:rPr lang="en-GB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GB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value</a:t>
            </a:r>
            <a:r>
              <a:rPr lang="en-GB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GB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“</a:t>
            </a:r>
            <a:r>
              <a:rPr lang="en-GB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10.10.10.10</a:t>
            </a:r>
            <a:r>
              <a:rPr lang="en-GB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GB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type</a:t>
            </a:r>
            <a:r>
              <a:rPr lang="en-GB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GB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“A"</a:t>
            </a:r>
            <a:endParaRPr lang="en-GB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</a:t>
            </a:r>
            <a:r>
              <a:rPr lang="en-GB" sz="28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proxied</a:t>
            </a:r>
            <a:r>
              <a:rPr lang="en-GB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GB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}</a:t>
            </a:r>
            <a:endParaRPr lang="en-GB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921397" y="2498436"/>
            <a:ext cx="300942" cy="5058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wn Arrow 5"/>
          <p:cNvSpPr/>
          <p:nvPr/>
        </p:nvSpPr>
        <p:spPr>
          <a:xfrm>
            <a:off x="4191970" y="2498436"/>
            <a:ext cx="300942" cy="5058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>
            <a:off x="5930099" y="2498435"/>
            <a:ext cx="300942" cy="5058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>
            <a:off x="7390433" y="2498435"/>
            <a:ext cx="300942" cy="5058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80617" y="1979269"/>
            <a:ext cx="7523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Component         Provider          Type         Name</a:t>
            </a:r>
            <a:endParaRPr lang="en-GB" sz="2800" dirty="0"/>
          </a:p>
        </p:txBody>
      </p:sp>
      <p:sp>
        <p:nvSpPr>
          <p:cNvPr id="10" name="Rectangle 9"/>
          <p:cNvSpPr/>
          <p:nvPr/>
        </p:nvSpPr>
        <p:spPr>
          <a:xfrm>
            <a:off x="10428891" y="6450127"/>
            <a:ext cx="1839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AshleyPooleUK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550" y="6396066"/>
            <a:ext cx="500605" cy="50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0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Terraform Development Workflow</a:t>
            </a:r>
            <a:endParaRPr lang="en-GB" sz="24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85779941"/>
              </p:ext>
            </p:extLst>
          </p:nvPr>
        </p:nvGraphicFramePr>
        <p:xfrm>
          <a:off x="1418539" y="337701"/>
          <a:ext cx="9253317" cy="6005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/>
          <p:cNvSpPr/>
          <p:nvPr/>
        </p:nvSpPr>
        <p:spPr>
          <a:xfrm>
            <a:off x="10428891" y="6450127"/>
            <a:ext cx="1839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AshleyPooleUK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550" y="6396066"/>
            <a:ext cx="500605" cy="50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6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A2B1A2B-7B7E-4D56-8DDC-D49E4417E6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E4AAAB8-FFAB-440E-9642-651A1298A9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102D927-DC95-45CE-BE5A-3EA585658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About me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5951702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>
                <a:solidFill>
                  <a:schemeClr val="tx1"/>
                </a:solidFill>
              </a:rPr>
              <a:t>Site Reliability Engineering Advocate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solidFill>
                  <a:schemeClr val="tx1"/>
                </a:solidFill>
              </a:rPr>
              <a:t>Co-Organiser of Shropshire </a:t>
            </a:r>
            <a:r>
              <a:rPr lang="en-GB" sz="2400" dirty="0" err="1" smtClean="0">
                <a:solidFill>
                  <a:schemeClr val="tx1"/>
                </a:solidFill>
              </a:rPr>
              <a:t>Devs</a:t>
            </a:r>
            <a:r>
              <a:rPr lang="en-GB" sz="2400" dirty="0" smtClean="0">
                <a:solidFill>
                  <a:schemeClr val="tx1"/>
                </a:solidFill>
              </a:rPr>
              <a:t> user group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tx1"/>
                </a:solidFill>
              </a:rPr>
              <a:t>Senior Software </a:t>
            </a:r>
            <a:r>
              <a:rPr lang="en-GB" sz="2400" dirty="0" smtClean="0">
                <a:solidFill>
                  <a:schemeClr val="tx1"/>
                </a:solidFill>
              </a:rPr>
              <a:t>Developer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05" y="1929800"/>
            <a:ext cx="3800475" cy="3800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428891" y="6450127"/>
            <a:ext cx="1839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AshleyPooleUK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550" y="6396066"/>
            <a:ext cx="500605" cy="50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4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Demo Time!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0428891" y="6450127"/>
            <a:ext cx="1839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AshleyPooleUK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550" y="6396066"/>
            <a:ext cx="500605" cy="50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4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Where to start on your own Terraform journey?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428891" y="6450127"/>
            <a:ext cx="1839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AshleyPooleUK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550" y="6396066"/>
            <a:ext cx="500605" cy="50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8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Resources</a:t>
            </a:r>
            <a:endParaRPr lang="en-GB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www.terraform.io/docs</a:t>
            </a:r>
            <a:r>
              <a:rPr lang="en-GB" dirty="0"/>
              <a:t> 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learn.hashicorp.com/terraform</a:t>
            </a:r>
            <a:r>
              <a:rPr lang="en-GB" dirty="0"/>
              <a:t> 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www.katacoda.com/courses/terraform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github.com/shuaibiyy/awesome-terraform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blog.gruntwork.io/how-to-create-reusable-infrastructure-with-terraform-modules-25526d65f73d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0428891" y="6450127"/>
            <a:ext cx="1839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AshleyPooleUK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550" y="6396066"/>
            <a:ext cx="500605" cy="50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7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8680" y="2936656"/>
            <a:ext cx="10515600" cy="1311254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Thank you!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/>
              <a:t>@</a:t>
            </a:r>
            <a:r>
              <a:rPr lang="en-GB" dirty="0" err="1"/>
              <a:t>AshleyPooleUK</a:t>
            </a:r>
            <a:endParaRPr lang="en-GB" dirty="0"/>
          </a:p>
          <a:p>
            <a:pPr algn="ctr"/>
            <a:r>
              <a:rPr lang="en-GB" dirty="0"/>
              <a:t>Github.com/</a:t>
            </a:r>
            <a:r>
              <a:rPr lang="en-GB" dirty="0" err="1"/>
              <a:t>ashleypoole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557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GB" dirty="0" smtClean="0"/>
              <a:t>What’s wrong with traditional infrastructure?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428891" y="6450127"/>
            <a:ext cx="1839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AshleyPooleUK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550" y="6396066"/>
            <a:ext cx="500605" cy="50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4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1.ytimg.com/vi/HQg6LVsLxAM/maxres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682" y="1352752"/>
            <a:ext cx="7369282" cy="414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428891" y="6450127"/>
            <a:ext cx="1839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AshleyPooleUK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550" y="6396066"/>
            <a:ext cx="500605" cy="50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4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vil Asian Baby - Release deployed OPS problem n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213" y="810227"/>
            <a:ext cx="7546694" cy="500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428891" y="6450127"/>
            <a:ext cx="1839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AshleyPooleUK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550" y="6396066"/>
            <a:ext cx="500605" cy="50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1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Infrastructure As Code (IAC)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428891" y="6450127"/>
            <a:ext cx="1839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AshleyPooleUK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550" y="6396066"/>
            <a:ext cx="500605" cy="50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7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frastracture as Code by Kief Morris 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" r="1851"/>
          <a:stretch/>
        </p:blipFill>
        <p:spPr bwMode="auto">
          <a:xfrm>
            <a:off x="-419100" y="1"/>
            <a:ext cx="1319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5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76447" y="6482149"/>
            <a:ext cx="99542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bg1"/>
                </a:solidFill>
              </a:rPr>
              <a:t>Image source: </a:t>
            </a:r>
            <a:r>
              <a:rPr lang="en-GB" sz="1100" dirty="0">
                <a:solidFill>
                  <a:schemeClr val="bg1"/>
                </a:solidFill>
              </a:rPr>
              <a:t>https://www.dlt.com/blog/2018/08/01/hybrid-cloud-computing-ai-government-digital-transformation/</a:t>
            </a:r>
          </a:p>
        </p:txBody>
      </p:sp>
    </p:spTree>
    <p:extLst>
      <p:ext uri="{BB962C8B-B14F-4D97-AF65-F5344CB8AC3E}">
        <p14:creationId xmlns:p14="http://schemas.microsoft.com/office/powerpoint/2010/main" val="368944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Advantages to IAC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/>
              <a:t> Repeatability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/>
              <a:t> Versioning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/>
              <a:t> Documentation as Code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/>
              <a:t> Minimise risk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/>
              <a:t> Increased efficiency</a:t>
            </a:r>
            <a:endParaRPr lang="en-GB" sz="2800" dirty="0"/>
          </a:p>
        </p:txBody>
      </p:sp>
      <p:sp>
        <p:nvSpPr>
          <p:cNvPr id="4" name="Rectangle 3"/>
          <p:cNvSpPr/>
          <p:nvPr/>
        </p:nvSpPr>
        <p:spPr>
          <a:xfrm>
            <a:off x="10428891" y="6450127"/>
            <a:ext cx="1839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AshleyPooleUK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550" y="6396066"/>
            <a:ext cx="500605" cy="50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19624</TotalTime>
  <Words>1143</Words>
  <Application>Microsoft Office PowerPoint</Application>
  <PresentationFormat>Widescreen</PresentationFormat>
  <Paragraphs>155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Segoe UI Symbol</vt:lpstr>
      <vt:lpstr>Retrospect</vt:lpstr>
      <vt:lpstr>Treating Your Infrastructure As Code</vt:lpstr>
      <vt:lpstr>About me</vt:lpstr>
      <vt:lpstr>What’s wrong with traditional infrastructure?</vt:lpstr>
      <vt:lpstr>PowerPoint Presentation</vt:lpstr>
      <vt:lpstr>PowerPoint Presentation</vt:lpstr>
      <vt:lpstr>Infrastructure As Code (IAC)</vt:lpstr>
      <vt:lpstr>PowerPoint Presentation</vt:lpstr>
      <vt:lpstr>PowerPoint Presentation</vt:lpstr>
      <vt:lpstr>Advantages to IAC</vt:lpstr>
      <vt:lpstr>PowerPoint Presentation</vt:lpstr>
      <vt:lpstr>Transferable Skills </vt:lpstr>
      <vt:lpstr>Common IAC tools</vt:lpstr>
      <vt:lpstr>PowerPoint Presentation</vt:lpstr>
      <vt:lpstr>Terraform Overview</vt:lpstr>
      <vt:lpstr>Creating &amp; Configuring Resources</vt:lpstr>
      <vt:lpstr>Creating &amp; Configuring Resources</vt:lpstr>
      <vt:lpstr>Terraform Providers</vt:lpstr>
      <vt:lpstr>HCL Resource</vt:lpstr>
      <vt:lpstr>Terraform Development Workflow</vt:lpstr>
      <vt:lpstr>Demo Time!</vt:lpstr>
      <vt:lpstr>Where to start on your own Terraform journey?</vt:lpstr>
      <vt:lpstr>Resources</vt:lpstr>
      <vt:lpstr>Thank you!</vt:lpstr>
    </vt:vector>
  </TitlesOfParts>
  <Company>Protolabs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Ashley Poole</dc:creator>
  <cp:lastModifiedBy>Ashley Poole</cp:lastModifiedBy>
  <cp:revision>92</cp:revision>
  <dcterms:created xsi:type="dcterms:W3CDTF">2019-03-27T20:30:57Z</dcterms:created>
  <dcterms:modified xsi:type="dcterms:W3CDTF">2019-05-20T21:49:30Z</dcterms:modified>
</cp:coreProperties>
</file>