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0" r:id="rId1"/>
  </p:sldMasterIdLst>
  <p:notesMasterIdLst>
    <p:notesMasterId r:id="rId16"/>
  </p:notesMasterIdLst>
  <p:sldIdLst>
    <p:sldId id="256" r:id="rId2"/>
    <p:sldId id="257" r:id="rId3"/>
    <p:sldId id="259" r:id="rId4"/>
    <p:sldId id="262" r:id="rId5"/>
    <p:sldId id="258" r:id="rId6"/>
    <p:sldId id="267" r:id="rId7"/>
    <p:sldId id="266" r:id="rId8"/>
    <p:sldId id="260" r:id="rId9"/>
    <p:sldId id="269" r:id="rId10"/>
    <p:sldId id="261" r:id="rId11"/>
    <p:sldId id="263" r:id="rId12"/>
    <p:sldId id="264" r:id="rId13"/>
    <p:sldId id="265"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59" autoAdjust="0"/>
    <p:restoredTop sz="92776" autoAdjust="0"/>
  </p:normalViewPr>
  <p:slideViewPr>
    <p:cSldViewPr snapToGrid="0">
      <p:cViewPr>
        <p:scale>
          <a:sx n="50" d="100"/>
          <a:sy n="50" d="100"/>
        </p:scale>
        <p:origin x="576" y="91"/>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43" d="100"/>
          <a:sy n="43" d="100"/>
        </p:scale>
        <p:origin x="2309"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C7C7FA-8ECE-451D-8110-5939B14A0DB8}" type="datetimeFigureOut">
              <a:rPr lang="en-US" smtClean="0"/>
              <a:t>6/17/2023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7321A5-7611-4D66-8690-8F5FCE6F4958}" type="slidenum">
              <a:rPr lang="en-US" smtClean="0"/>
              <a:t>‹#›</a:t>
            </a:fld>
            <a:endParaRPr lang="en-US"/>
          </a:p>
        </p:txBody>
      </p:sp>
    </p:spTree>
    <p:extLst>
      <p:ext uri="{BB962C8B-B14F-4D97-AF65-F5344CB8AC3E}">
        <p14:creationId xmlns:p14="http://schemas.microsoft.com/office/powerpoint/2010/main" val="3768438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purpose of this presentation is to explain the reasoning behind diversification into the hybrid and electric vehicle manufacturing industry. This subset of the auto manufacturing industry is growing substantially and will continue to do so. </a:t>
            </a:r>
            <a:endParaRPr lang="en-US" dirty="0"/>
          </a:p>
        </p:txBody>
      </p:sp>
      <p:sp>
        <p:nvSpPr>
          <p:cNvPr id="4" name="Slide Number Placeholder 3"/>
          <p:cNvSpPr>
            <a:spLocks noGrp="1"/>
          </p:cNvSpPr>
          <p:nvPr>
            <p:ph type="sldNum" sz="quarter" idx="10"/>
          </p:nvPr>
        </p:nvSpPr>
        <p:spPr/>
        <p:txBody>
          <a:bodyPr/>
          <a:lstStyle/>
          <a:p>
            <a:fld id="{827321A5-7611-4D66-8690-8F5FCE6F4958}" type="slidenum">
              <a:rPr lang="en-US" smtClean="0"/>
              <a:t>1</a:t>
            </a:fld>
            <a:endParaRPr lang="en-US"/>
          </a:p>
        </p:txBody>
      </p:sp>
    </p:spTree>
    <p:extLst>
      <p:ext uri="{BB962C8B-B14F-4D97-AF65-F5344CB8AC3E}">
        <p14:creationId xmlns:p14="http://schemas.microsoft.com/office/powerpoint/2010/main" val="3224204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7321A5-7611-4D66-8690-8F5FCE6F4958}" type="slidenum">
              <a:rPr lang="en-US" smtClean="0"/>
              <a:t>10</a:t>
            </a:fld>
            <a:endParaRPr lang="en-US"/>
          </a:p>
        </p:txBody>
      </p:sp>
    </p:spTree>
    <p:extLst>
      <p:ext uri="{BB962C8B-B14F-4D97-AF65-F5344CB8AC3E}">
        <p14:creationId xmlns:p14="http://schemas.microsoft.com/office/powerpoint/2010/main" val="3235493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hybrid and electric vehicle industry is a growing piece of the auto manufacturing industry overall. Hybrid and electric vehicle sales have increased from 2.7% in 2017 to 10% only four years later. With the introduction of governmental legislation</a:t>
            </a:r>
            <a:r>
              <a:rPr lang="en-US" baseline="0" dirty="0" smtClean="0"/>
              <a:t> including </a:t>
            </a:r>
            <a:r>
              <a:rPr lang="en-US" dirty="0" smtClean="0"/>
              <a:t>tax breaks for consumers, the hybrid and electric vehicle industry is</a:t>
            </a:r>
            <a:r>
              <a:rPr lang="en-US" baseline="0" dirty="0" smtClean="0"/>
              <a:t> </a:t>
            </a:r>
            <a:r>
              <a:rPr lang="en-US" dirty="0" smtClean="0"/>
              <a:t>expected to continue expanding within the auto manufacturing industry. The auto engine</a:t>
            </a:r>
            <a:r>
              <a:rPr lang="en-US" baseline="0" dirty="0" smtClean="0"/>
              <a:t> manufacturing </a:t>
            </a:r>
            <a:r>
              <a:rPr lang="en-US" dirty="0" smtClean="0"/>
              <a:t>industry has seen slowed growth, and the promotion of eco-friendly vehicles has shown how the organization</a:t>
            </a:r>
            <a:r>
              <a:rPr lang="en-US" baseline="0" dirty="0" smtClean="0"/>
              <a:t> </a:t>
            </a:r>
            <a:r>
              <a:rPr lang="en-US" dirty="0" smtClean="0"/>
              <a:t>needs to adjust and grow with the changing times and changing desires of consumers.  The hybrid and electric vehicle manufacturing industry has seen substantial growth and will continue to do</a:t>
            </a:r>
            <a:r>
              <a:rPr lang="en-US" baseline="0" dirty="0" smtClean="0"/>
              <a:t> so</a:t>
            </a:r>
            <a:r>
              <a:rPr lang="en-US" dirty="0" smtClean="0"/>
              <a:t> as more automakers transform their fleets and stop producing gasoline vehicles.  The data presented suggests that diversification into the hybrid and electric vehicle industry would solve the company's problem of being left behind making only gas-powered engines. The hybrid and electric industry has plenty of room for added competition, as the industry is still in its initial stages and will continue to expand as more technological developments are made. </a:t>
            </a:r>
          </a:p>
          <a:p>
            <a:endParaRPr lang="en-US" dirty="0"/>
          </a:p>
        </p:txBody>
      </p:sp>
      <p:sp>
        <p:nvSpPr>
          <p:cNvPr id="4" name="Slide Number Placeholder 3"/>
          <p:cNvSpPr>
            <a:spLocks noGrp="1"/>
          </p:cNvSpPr>
          <p:nvPr>
            <p:ph type="sldNum" sz="quarter" idx="10"/>
          </p:nvPr>
        </p:nvSpPr>
        <p:spPr/>
        <p:txBody>
          <a:bodyPr/>
          <a:lstStyle/>
          <a:p>
            <a:fld id="{827321A5-7611-4D66-8690-8F5FCE6F4958}" type="slidenum">
              <a:rPr lang="en-US" smtClean="0"/>
              <a:t>11</a:t>
            </a:fld>
            <a:endParaRPr lang="en-US"/>
          </a:p>
        </p:txBody>
      </p:sp>
    </p:spTree>
    <p:extLst>
      <p:ext uri="{BB962C8B-B14F-4D97-AF65-F5344CB8AC3E}">
        <p14:creationId xmlns:p14="http://schemas.microsoft.com/office/powerpoint/2010/main" val="679931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Rational Decision Model was used</a:t>
            </a:r>
            <a:r>
              <a:rPr lang="en-US" baseline="0" dirty="0" smtClean="0"/>
              <a:t> in this decision-making process. The Intuitive Decision and Recognition-Primed Decision Model were both considered, but ultimately both of these models are meant for making fast decisions when there is not enough time to research multiple options. The Rational Decision Model is relevant in developing this diversification plan because this decision does not need to be made as quickly and will require major structural changes to the organization as a whole. Each person in the organization will be affected by diversification into a new industry.</a:t>
            </a:r>
            <a:endParaRPr lang="en-US" dirty="0"/>
          </a:p>
        </p:txBody>
      </p:sp>
      <p:sp>
        <p:nvSpPr>
          <p:cNvPr id="4" name="Slide Number Placeholder 3"/>
          <p:cNvSpPr>
            <a:spLocks noGrp="1"/>
          </p:cNvSpPr>
          <p:nvPr>
            <p:ph type="sldNum" sz="quarter" idx="10"/>
          </p:nvPr>
        </p:nvSpPr>
        <p:spPr/>
        <p:txBody>
          <a:bodyPr/>
          <a:lstStyle/>
          <a:p>
            <a:fld id="{827321A5-7611-4D66-8690-8F5FCE6F4958}" type="slidenum">
              <a:rPr lang="en-US" smtClean="0"/>
              <a:t>12</a:t>
            </a:fld>
            <a:endParaRPr lang="en-US"/>
          </a:p>
        </p:txBody>
      </p:sp>
    </p:spTree>
    <p:extLst>
      <p:ext uri="{BB962C8B-B14F-4D97-AF65-F5344CB8AC3E}">
        <p14:creationId xmlns:p14="http://schemas.microsoft.com/office/powerpoint/2010/main" val="3232409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effects of 2020 and the COVID-19 pandemic are still greatly impacting the automotive engine manufacturing industry. A hopeful prospect of the auto industry is the growing segment of hybrid and electric vehicles. Recent reports from</a:t>
            </a:r>
            <a:r>
              <a:rPr lang="en-US" dirty="0" smtClean="0"/>
              <a:t> May 2023</a:t>
            </a:r>
            <a:r>
              <a:rPr lang="en-US" baseline="0" dirty="0" smtClean="0"/>
              <a:t> </a:t>
            </a:r>
            <a:r>
              <a:rPr lang="en-US" dirty="0" smtClean="0"/>
              <a:t>value</a:t>
            </a:r>
            <a:r>
              <a:rPr lang="en-US" baseline="0" dirty="0" smtClean="0"/>
              <a:t> the industry</a:t>
            </a:r>
            <a:r>
              <a:rPr lang="en-US" dirty="0" smtClean="0"/>
              <a:t> at around $326 billion (</a:t>
            </a:r>
            <a:r>
              <a:rPr lang="en-US" dirty="0" err="1" smtClean="0"/>
              <a:t>Pantalon</a:t>
            </a:r>
            <a:r>
              <a:rPr lang="en-US" dirty="0" smtClean="0"/>
              <a:t>, 2023). </a:t>
            </a:r>
            <a:r>
              <a:rPr lang="en-US" dirty="0" smtClean="0"/>
              <a:t>This is an increase from last year, but</a:t>
            </a:r>
            <a:r>
              <a:rPr lang="en-US" baseline="0" dirty="0" smtClean="0"/>
              <a:t> not significant enough to surpass 2018 values. </a:t>
            </a:r>
            <a:endParaRPr lang="en-US" dirty="0" smtClean="0"/>
          </a:p>
          <a:p>
            <a:endParaRPr lang="en-US" dirty="0"/>
          </a:p>
        </p:txBody>
      </p:sp>
      <p:sp>
        <p:nvSpPr>
          <p:cNvPr id="4" name="Slide Number Placeholder 3"/>
          <p:cNvSpPr>
            <a:spLocks noGrp="1"/>
          </p:cNvSpPr>
          <p:nvPr>
            <p:ph type="sldNum" sz="quarter" idx="10"/>
          </p:nvPr>
        </p:nvSpPr>
        <p:spPr/>
        <p:txBody>
          <a:bodyPr/>
          <a:lstStyle/>
          <a:p>
            <a:fld id="{827321A5-7611-4D66-8690-8F5FCE6F4958}" type="slidenum">
              <a:rPr lang="en-US" smtClean="0"/>
              <a:t>2</a:t>
            </a:fld>
            <a:endParaRPr lang="en-US"/>
          </a:p>
        </p:txBody>
      </p:sp>
    </p:spTree>
    <p:extLst>
      <p:ext uri="{BB962C8B-B14F-4D97-AF65-F5344CB8AC3E}">
        <p14:creationId xmlns:p14="http://schemas.microsoft.com/office/powerpoint/2010/main" val="2992750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top competitor</a:t>
            </a:r>
            <a:r>
              <a:rPr lang="en-US" baseline="0" dirty="0" smtClean="0"/>
              <a:t> in the auto engine manufacturing industry is Ford Motor Co., who holds about 37% of the current market. Of the top five competitors, Magna International is the only organization that is not also an automaker. The remaining 20% of the market share is held by smaller companies (</a:t>
            </a:r>
            <a:r>
              <a:rPr lang="en-US" baseline="0" dirty="0" err="1" smtClean="0"/>
              <a:t>Pantalon</a:t>
            </a:r>
            <a:r>
              <a:rPr lang="en-US" baseline="0" dirty="0" smtClean="0"/>
              <a:t>, 2023). Each of these auto manufacturers have emphasized their plans to increase the hybrid and electric division of their fleets.</a:t>
            </a:r>
            <a:endParaRPr lang="en-US" dirty="0"/>
          </a:p>
        </p:txBody>
      </p:sp>
      <p:sp>
        <p:nvSpPr>
          <p:cNvPr id="4" name="Slide Number Placeholder 3"/>
          <p:cNvSpPr>
            <a:spLocks noGrp="1"/>
          </p:cNvSpPr>
          <p:nvPr>
            <p:ph type="sldNum" sz="quarter" idx="10"/>
          </p:nvPr>
        </p:nvSpPr>
        <p:spPr/>
        <p:txBody>
          <a:bodyPr/>
          <a:lstStyle/>
          <a:p>
            <a:fld id="{827321A5-7611-4D66-8690-8F5FCE6F4958}" type="slidenum">
              <a:rPr lang="en-US" smtClean="0"/>
              <a:t>3</a:t>
            </a:fld>
            <a:endParaRPr lang="en-US"/>
          </a:p>
        </p:txBody>
      </p:sp>
    </p:spTree>
    <p:extLst>
      <p:ext uri="{BB962C8B-B14F-4D97-AF65-F5344CB8AC3E}">
        <p14:creationId xmlns:p14="http://schemas.microsoft.com/office/powerpoint/2010/main" val="2068867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According to recent studies, consumers deem price the most important factor when choosing an auto brand. The next highest factor they considered was fuel/energy</a:t>
            </a:r>
            <a:r>
              <a:rPr lang="en-US" baseline="0" dirty="0" smtClean="0"/>
              <a:t> efficiency (Sanchez, 2023). This information illustrates that consumers are taking energy efficiency into account when making a vehicle purchase, highlighting the significance of the hybrid and electric vehicle industry.    </a:t>
            </a:r>
            <a:endParaRPr lang="en-US" dirty="0"/>
          </a:p>
        </p:txBody>
      </p:sp>
      <p:sp>
        <p:nvSpPr>
          <p:cNvPr id="4" name="Slide Number Placeholder 3"/>
          <p:cNvSpPr>
            <a:spLocks noGrp="1"/>
          </p:cNvSpPr>
          <p:nvPr>
            <p:ph type="sldNum" sz="quarter" idx="10"/>
          </p:nvPr>
        </p:nvSpPr>
        <p:spPr/>
        <p:txBody>
          <a:bodyPr/>
          <a:lstStyle/>
          <a:p>
            <a:fld id="{827321A5-7611-4D66-8690-8F5FCE6F4958}" type="slidenum">
              <a:rPr lang="en-US" smtClean="0"/>
              <a:t>4</a:t>
            </a:fld>
            <a:endParaRPr lang="en-US"/>
          </a:p>
        </p:txBody>
      </p:sp>
    </p:spTree>
    <p:extLst>
      <p:ext uri="{BB962C8B-B14F-4D97-AF65-F5344CB8AC3E}">
        <p14:creationId xmlns:p14="http://schemas.microsoft.com/office/powerpoint/2010/main" val="350818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Diversifying</a:t>
            </a:r>
            <a:r>
              <a:rPr lang="en-US" baseline="0" dirty="0" smtClean="0"/>
              <a:t> into the manufacturing of hybrid and electric vehicles makes sense for our organization. This is a closely related industry, and the current engine auto manufacturing industry is saturated and declining. The demand for clean energy and green vehicles is continuing to grow. Diversifying into this industry will help our organization to increase revenue as the demand for gas vehicles decreases. Most other major automakers have already began developing and producing hybrid or electric vehicles with most vowing to phase out gas vehicles completely within the next ten years. </a:t>
            </a:r>
            <a:endParaRPr lang="en-US" dirty="0"/>
          </a:p>
        </p:txBody>
      </p:sp>
      <p:sp>
        <p:nvSpPr>
          <p:cNvPr id="4" name="Slide Number Placeholder 3"/>
          <p:cNvSpPr>
            <a:spLocks noGrp="1"/>
          </p:cNvSpPr>
          <p:nvPr>
            <p:ph type="sldNum" sz="quarter" idx="10"/>
          </p:nvPr>
        </p:nvSpPr>
        <p:spPr/>
        <p:txBody>
          <a:bodyPr/>
          <a:lstStyle/>
          <a:p>
            <a:fld id="{827321A5-7611-4D66-8690-8F5FCE6F4958}" type="slidenum">
              <a:rPr lang="en-US" smtClean="0"/>
              <a:t>5</a:t>
            </a:fld>
            <a:endParaRPr lang="en-US"/>
          </a:p>
        </p:txBody>
      </p:sp>
    </p:spTree>
    <p:extLst>
      <p:ext uri="{BB962C8B-B14F-4D97-AF65-F5344CB8AC3E}">
        <p14:creationId xmlns:p14="http://schemas.microsoft.com/office/powerpoint/2010/main" val="1826127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industry</a:t>
            </a:r>
            <a:r>
              <a:rPr lang="en-US" baseline="0" dirty="0" smtClean="0"/>
              <a:t> has had major growth over the last decade. </a:t>
            </a:r>
            <a:r>
              <a:rPr lang="en-US" dirty="0" smtClean="0"/>
              <a:t>As of 2021, hybrid and electric vehicle sales account for 10% of all vehicles sold, a</a:t>
            </a:r>
            <a:r>
              <a:rPr lang="en-US" baseline="0" dirty="0" smtClean="0"/>
              <a:t> sizeable </a:t>
            </a:r>
            <a:r>
              <a:rPr lang="en-US" dirty="0" smtClean="0"/>
              <a:t>increase from 2017 when they were only 2.7% of sales (MarketLine,</a:t>
            </a:r>
            <a:r>
              <a:rPr lang="en-US" baseline="0" dirty="0" smtClean="0"/>
              <a:t> 2022)</a:t>
            </a:r>
            <a:r>
              <a:rPr lang="en-US" dirty="0" smtClean="0"/>
              <a:t>. Analysts forecast</a:t>
            </a:r>
            <a:r>
              <a:rPr lang="en-US" baseline="0" dirty="0" smtClean="0"/>
              <a:t> that this industry will be valued at around $75 million by 2026 </a:t>
            </a:r>
            <a:r>
              <a:rPr lang="en-US" dirty="0" smtClean="0"/>
              <a:t>(MarketLine, 2022). The</a:t>
            </a:r>
            <a:r>
              <a:rPr lang="en-US" baseline="0" dirty="0" smtClean="0"/>
              <a:t> federal government has also implemented tax breaks for consumers who purchase hybrid or electric vehicles, making this market more appealing to diversify into as public interest grows.</a:t>
            </a:r>
            <a:endParaRPr lang="en-US" dirty="0" smtClean="0"/>
          </a:p>
        </p:txBody>
      </p:sp>
      <p:sp>
        <p:nvSpPr>
          <p:cNvPr id="4" name="Slide Number Placeholder 3"/>
          <p:cNvSpPr>
            <a:spLocks noGrp="1"/>
          </p:cNvSpPr>
          <p:nvPr>
            <p:ph type="sldNum" sz="quarter" idx="10"/>
          </p:nvPr>
        </p:nvSpPr>
        <p:spPr/>
        <p:txBody>
          <a:bodyPr/>
          <a:lstStyle/>
          <a:p>
            <a:fld id="{827321A5-7611-4D66-8690-8F5FCE6F4958}" type="slidenum">
              <a:rPr lang="en-US" smtClean="0"/>
              <a:t>6</a:t>
            </a:fld>
            <a:endParaRPr lang="en-US"/>
          </a:p>
        </p:txBody>
      </p:sp>
    </p:spTree>
    <p:extLst>
      <p:ext uri="{BB962C8B-B14F-4D97-AF65-F5344CB8AC3E}">
        <p14:creationId xmlns:p14="http://schemas.microsoft.com/office/powerpoint/2010/main" val="504068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current industry leader is Tesla, who is also the only organization specialized in the electric vehicle industry. Tesla holding more than half the market share has only increased rivalry among the other major automakers. With the introduction of longer-lasting batteries and other technological improvements to hybrid and electric vehicles, there is still room for moderate competition and new entrants in this industry.</a:t>
            </a:r>
            <a:endParaRPr lang="en-US" dirty="0"/>
          </a:p>
        </p:txBody>
      </p:sp>
      <p:sp>
        <p:nvSpPr>
          <p:cNvPr id="4" name="Slide Number Placeholder 3"/>
          <p:cNvSpPr>
            <a:spLocks noGrp="1"/>
          </p:cNvSpPr>
          <p:nvPr>
            <p:ph type="sldNum" sz="quarter" idx="10"/>
          </p:nvPr>
        </p:nvSpPr>
        <p:spPr/>
        <p:txBody>
          <a:bodyPr/>
          <a:lstStyle/>
          <a:p>
            <a:fld id="{827321A5-7611-4D66-8690-8F5FCE6F4958}" type="slidenum">
              <a:rPr lang="en-US" smtClean="0"/>
              <a:t>7</a:t>
            </a:fld>
            <a:endParaRPr lang="en-US"/>
          </a:p>
        </p:txBody>
      </p:sp>
    </p:spTree>
    <p:extLst>
      <p:ext uri="{BB962C8B-B14F-4D97-AF65-F5344CB8AC3E}">
        <p14:creationId xmlns:p14="http://schemas.microsoft.com/office/powerpoint/2010/main" val="3746114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Diversifying into</a:t>
            </a:r>
            <a:r>
              <a:rPr lang="en-US" baseline="0" dirty="0" smtClean="0"/>
              <a:t> the hybrid and electric manufacturing industry can have a variety of potential impacts. Diversification and expansion could lead to increased opportunities for growth. The business agreements the organization currently has with automakers can be extended, as they are also putting more focus into hybrid and electric vehicles and so are we. These growth opportunities can lead to increased sales and revenue, as we are providing a larger variety of engines to a new type of vehicles. This will also help reduce our dependence on the current industry. Diversifying can also raise employee morale, as they will feel good about the company entering a ‘green’ industry. This will also improve the organization’s social reputation. Tax breaks and incentives will help the company save money that can be invested into research and development to ensure our organization is at the forefront of technology. Overall this makes financial sense for our organization.</a:t>
            </a:r>
            <a:endParaRPr lang="en-US" dirty="0"/>
          </a:p>
        </p:txBody>
      </p:sp>
      <p:sp>
        <p:nvSpPr>
          <p:cNvPr id="4" name="Slide Number Placeholder 3"/>
          <p:cNvSpPr>
            <a:spLocks noGrp="1"/>
          </p:cNvSpPr>
          <p:nvPr>
            <p:ph type="sldNum" sz="quarter" idx="10"/>
          </p:nvPr>
        </p:nvSpPr>
        <p:spPr/>
        <p:txBody>
          <a:bodyPr/>
          <a:lstStyle/>
          <a:p>
            <a:fld id="{827321A5-7611-4D66-8690-8F5FCE6F4958}" type="slidenum">
              <a:rPr lang="en-US" smtClean="0"/>
              <a:t>8</a:t>
            </a:fld>
            <a:endParaRPr lang="en-US"/>
          </a:p>
        </p:txBody>
      </p:sp>
    </p:spTree>
    <p:extLst>
      <p:ext uri="{BB962C8B-B14F-4D97-AF65-F5344CB8AC3E}">
        <p14:creationId xmlns:p14="http://schemas.microsoft.com/office/powerpoint/2010/main" val="979124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every business plan,</a:t>
            </a:r>
            <a:r>
              <a:rPr lang="en-US" baseline="0" dirty="0" smtClean="0"/>
              <a:t> there is the possibility of issues or downsides. Some disadvantages of diversifying into a new industry include the high costs and other barriers to entry. The positive aspect of our organization is that we already have raw material suppliers that supply many of the same materials needed for the new industry. There is also a high threat of substitutes that will always remain with this industry, including public transportation and used or gas vehicles. The industry is currently considered a luxury, an ideal that will lessen as vehicles become more affordable. While there is no guarantee of success, the odds are considerably good for our diversification plan. </a:t>
            </a:r>
            <a:endParaRPr lang="en-US" dirty="0"/>
          </a:p>
        </p:txBody>
      </p:sp>
      <p:sp>
        <p:nvSpPr>
          <p:cNvPr id="4" name="Slide Number Placeholder 3"/>
          <p:cNvSpPr>
            <a:spLocks noGrp="1"/>
          </p:cNvSpPr>
          <p:nvPr>
            <p:ph type="sldNum" sz="quarter" idx="10"/>
          </p:nvPr>
        </p:nvSpPr>
        <p:spPr/>
        <p:txBody>
          <a:bodyPr/>
          <a:lstStyle/>
          <a:p>
            <a:fld id="{827321A5-7611-4D66-8690-8F5FCE6F4958}" type="slidenum">
              <a:rPr lang="en-US" smtClean="0"/>
              <a:t>9</a:t>
            </a:fld>
            <a:endParaRPr lang="en-US"/>
          </a:p>
        </p:txBody>
      </p:sp>
    </p:spTree>
    <p:extLst>
      <p:ext uri="{BB962C8B-B14F-4D97-AF65-F5344CB8AC3E}">
        <p14:creationId xmlns:p14="http://schemas.microsoft.com/office/powerpoint/2010/main" val="39256950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DA37DBC-7E75-41E7-AF33-90C11369C3C1}" type="datetimeFigureOut">
              <a:rPr lang="en-US" smtClean="0"/>
              <a:t>6/17/2023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8ACB72A4-E7E5-4FFC-9A19-CADEF045A07F}" type="slidenum">
              <a:rPr lang="en-US" smtClean="0"/>
              <a:t>‹#›</a:t>
            </a:fld>
            <a:endParaRPr lang="en-US"/>
          </a:p>
        </p:txBody>
      </p:sp>
    </p:spTree>
    <p:extLst>
      <p:ext uri="{BB962C8B-B14F-4D97-AF65-F5344CB8AC3E}">
        <p14:creationId xmlns:p14="http://schemas.microsoft.com/office/powerpoint/2010/main" val="2197430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A37DBC-7E75-41E7-AF33-90C11369C3C1}"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CB72A4-E7E5-4FFC-9A19-CADEF045A07F}" type="slidenum">
              <a:rPr lang="en-US" smtClean="0"/>
              <a:t>‹#›</a:t>
            </a:fld>
            <a:endParaRPr lang="en-US"/>
          </a:p>
        </p:txBody>
      </p:sp>
    </p:spTree>
    <p:extLst>
      <p:ext uri="{BB962C8B-B14F-4D97-AF65-F5344CB8AC3E}">
        <p14:creationId xmlns:p14="http://schemas.microsoft.com/office/powerpoint/2010/main" val="3508957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DA37DBC-7E75-41E7-AF33-90C11369C3C1}" type="datetimeFigureOut">
              <a:rPr lang="en-US" smtClean="0"/>
              <a:t>6/17/2023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8ACB72A4-E7E5-4FFC-9A19-CADEF045A07F}" type="slidenum">
              <a:rPr lang="en-US" smtClean="0"/>
              <a:t>‹#›</a:t>
            </a:fld>
            <a:endParaRPr lang="en-US"/>
          </a:p>
        </p:txBody>
      </p:sp>
    </p:spTree>
    <p:extLst>
      <p:ext uri="{BB962C8B-B14F-4D97-AF65-F5344CB8AC3E}">
        <p14:creationId xmlns:p14="http://schemas.microsoft.com/office/powerpoint/2010/main" val="1276672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DA37DBC-7E75-41E7-AF33-90C11369C3C1}" type="datetimeFigureOut">
              <a:rPr lang="en-US" smtClean="0"/>
              <a:t>6/17/2023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8ACB72A4-E7E5-4FFC-9A19-CADEF045A07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59142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DA37DBC-7E75-41E7-AF33-90C11369C3C1}" type="datetimeFigureOut">
              <a:rPr lang="en-US" smtClean="0"/>
              <a:t>6/17/2023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8ACB72A4-E7E5-4FFC-9A19-CADEF045A07F}" type="slidenum">
              <a:rPr lang="en-US" smtClean="0"/>
              <a:t>‹#›</a:t>
            </a:fld>
            <a:endParaRPr lang="en-US"/>
          </a:p>
        </p:txBody>
      </p:sp>
    </p:spTree>
    <p:extLst>
      <p:ext uri="{BB962C8B-B14F-4D97-AF65-F5344CB8AC3E}">
        <p14:creationId xmlns:p14="http://schemas.microsoft.com/office/powerpoint/2010/main" val="2760485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DA37DBC-7E75-41E7-AF33-90C11369C3C1}" type="datetimeFigureOut">
              <a:rPr lang="en-US" smtClean="0"/>
              <a:t>6/17/2023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CB72A4-E7E5-4FFC-9A19-CADEF045A07F}" type="slidenum">
              <a:rPr lang="en-US" smtClean="0"/>
              <a:t>‹#›</a:t>
            </a:fld>
            <a:endParaRPr lang="en-US"/>
          </a:p>
        </p:txBody>
      </p:sp>
    </p:spTree>
    <p:extLst>
      <p:ext uri="{BB962C8B-B14F-4D97-AF65-F5344CB8AC3E}">
        <p14:creationId xmlns:p14="http://schemas.microsoft.com/office/powerpoint/2010/main" val="1394211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DA37DBC-7E75-41E7-AF33-90C11369C3C1}" type="datetimeFigureOut">
              <a:rPr lang="en-US" smtClean="0"/>
              <a:t>6/17/2023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CB72A4-E7E5-4FFC-9A19-CADEF045A07F}" type="slidenum">
              <a:rPr lang="en-US" smtClean="0"/>
              <a:t>‹#›</a:t>
            </a:fld>
            <a:endParaRPr lang="en-US"/>
          </a:p>
        </p:txBody>
      </p:sp>
    </p:spTree>
    <p:extLst>
      <p:ext uri="{BB962C8B-B14F-4D97-AF65-F5344CB8AC3E}">
        <p14:creationId xmlns:p14="http://schemas.microsoft.com/office/powerpoint/2010/main" val="1449343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A37DBC-7E75-41E7-AF33-90C11369C3C1}"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CB72A4-E7E5-4FFC-9A19-CADEF045A07F}" type="slidenum">
              <a:rPr lang="en-US" smtClean="0"/>
              <a:t>‹#›</a:t>
            </a:fld>
            <a:endParaRPr lang="en-US"/>
          </a:p>
        </p:txBody>
      </p:sp>
    </p:spTree>
    <p:extLst>
      <p:ext uri="{BB962C8B-B14F-4D97-AF65-F5344CB8AC3E}">
        <p14:creationId xmlns:p14="http://schemas.microsoft.com/office/powerpoint/2010/main" val="2251892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DA37DBC-7E75-41E7-AF33-90C11369C3C1}" type="datetimeFigureOut">
              <a:rPr lang="en-US" smtClean="0"/>
              <a:t>6/17/2023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8ACB72A4-E7E5-4FFC-9A19-CADEF045A07F}" type="slidenum">
              <a:rPr lang="en-US" smtClean="0"/>
              <a:t>‹#›</a:t>
            </a:fld>
            <a:endParaRPr lang="en-US"/>
          </a:p>
        </p:txBody>
      </p:sp>
    </p:spTree>
    <p:extLst>
      <p:ext uri="{BB962C8B-B14F-4D97-AF65-F5344CB8AC3E}">
        <p14:creationId xmlns:p14="http://schemas.microsoft.com/office/powerpoint/2010/main" val="2633421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A37DBC-7E75-41E7-AF33-90C11369C3C1}"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CB72A4-E7E5-4FFC-9A19-CADEF045A07F}" type="slidenum">
              <a:rPr lang="en-US" smtClean="0"/>
              <a:t>‹#›</a:t>
            </a:fld>
            <a:endParaRPr lang="en-US"/>
          </a:p>
        </p:txBody>
      </p:sp>
    </p:spTree>
    <p:extLst>
      <p:ext uri="{BB962C8B-B14F-4D97-AF65-F5344CB8AC3E}">
        <p14:creationId xmlns:p14="http://schemas.microsoft.com/office/powerpoint/2010/main" val="159482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DA37DBC-7E75-41E7-AF33-90C11369C3C1}" type="datetimeFigureOut">
              <a:rPr lang="en-US" smtClean="0"/>
              <a:t>6/17/2023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8ACB72A4-E7E5-4FFC-9A19-CADEF045A07F}" type="slidenum">
              <a:rPr lang="en-US" smtClean="0"/>
              <a:t>‹#›</a:t>
            </a:fld>
            <a:endParaRPr lang="en-US"/>
          </a:p>
        </p:txBody>
      </p:sp>
    </p:spTree>
    <p:extLst>
      <p:ext uri="{BB962C8B-B14F-4D97-AF65-F5344CB8AC3E}">
        <p14:creationId xmlns:p14="http://schemas.microsoft.com/office/powerpoint/2010/main" val="2966586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A37DBC-7E75-41E7-AF33-90C11369C3C1}"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CB72A4-E7E5-4FFC-9A19-CADEF045A07F}" type="slidenum">
              <a:rPr lang="en-US" smtClean="0"/>
              <a:t>‹#›</a:t>
            </a:fld>
            <a:endParaRPr lang="en-US"/>
          </a:p>
        </p:txBody>
      </p:sp>
    </p:spTree>
    <p:extLst>
      <p:ext uri="{BB962C8B-B14F-4D97-AF65-F5344CB8AC3E}">
        <p14:creationId xmlns:p14="http://schemas.microsoft.com/office/powerpoint/2010/main" val="11758714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A37DBC-7E75-41E7-AF33-90C11369C3C1}" type="datetimeFigureOut">
              <a:rPr lang="en-US" smtClean="0"/>
              <a:t>6/17/2023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CB72A4-E7E5-4FFC-9A19-CADEF045A07F}" type="slidenum">
              <a:rPr lang="en-US" smtClean="0"/>
              <a:t>‹#›</a:t>
            </a:fld>
            <a:endParaRPr lang="en-US"/>
          </a:p>
        </p:txBody>
      </p:sp>
    </p:spTree>
    <p:extLst>
      <p:ext uri="{BB962C8B-B14F-4D97-AF65-F5344CB8AC3E}">
        <p14:creationId xmlns:p14="http://schemas.microsoft.com/office/powerpoint/2010/main" val="237498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DA37DBC-7E75-41E7-AF33-90C11369C3C1}" type="datetimeFigureOut">
              <a:rPr lang="en-US" smtClean="0"/>
              <a:t>6/17/2023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CB72A4-E7E5-4FFC-9A19-CADEF045A07F}" type="slidenum">
              <a:rPr lang="en-US" smtClean="0"/>
              <a:t>‹#›</a:t>
            </a:fld>
            <a:endParaRPr lang="en-US"/>
          </a:p>
        </p:txBody>
      </p:sp>
    </p:spTree>
    <p:extLst>
      <p:ext uri="{BB962C8B-B14F-4D97-AF65-F5344CB8AC3E}">
        <p14:creationId xmlns:p14="http://schemas.microsoft.com/office/powerpoint/2010/main" val="661660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A37DBC-7E75-41E7-AF33-90C11369C3C1}" type="datetimeFigureOut">
              <a:rPr lang="en-US" smtClean="0"/>
              <a:t>6/17/2023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CB72A4-E7E5-4FFC-9A19-CADEF045A07F}" type="slidenum">
              <a:rPr lang="en-US" smtClean="0"/>
              <a:t>‹#›</a:t>
            </a:fld>
            <a:endParaRPr lang="en-US"/>
          </a:p>
        </p:txBody>
      </p:sp>
    </p:spTree>
    <p:extLst>
      <p:ext uri="{BB962C8B-B14F-4D97-AF65-F5344CB8AC3E}">
        <p14:creationId xmlns:p14="http://schemas.microsoft.com/office/powerpoint/2010/main" val="921733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A37DBC-7E75-41E7-AF33-90C11369C3C1}"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CB72A4-E7E5-4FFC-9A19-CADEF045A07F}" type="slidenum">
              <a:rPr lang="en-US" smtClean="0"/>
              <a:t>‹#›</a:t>
            </a:fld>
            <a:endParaRPr lang="en-US"/>
          </a:p>
        </p:txBody>
      </p:sp>
    </p:spTree>
    <p:extLst>
      <p:ext uri="{BB962C8B-B14F-4D97-AF65-F5344CB8AC3E}">
        <p14:creationId xmlns:p14="http://schemas.microsoft.com/office/powerpoint/2010/main" val="827286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A37DBC-7E75-41E7-AF33-90C11369C3C1}"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CB72A4-E7E5-4FFC-9A19-CADEF045A07F}" type="slidenum">
              <a:rPr lang="en-US" smtClean="0"/>
              <a:t>‹#›</a:t>
            </a:fld>
            <a:endParaRPr lang="en-US"/>
          </a:p>
        </p:txBody>
      </p:sp>
    </p:spTree>
    <p:extLst>
      <p:ext uri="{BB962C8B-B14F-4D97-AF65-F5344CB8AC3E}">
        <p14:creationId xmlns:p14="http://schemas.microsoft.com/office/powerpoint/2010/main" val="3862592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DA37DBC-7E75-41E7-AF33-90C11369C3C1}" type="datetimeFigureOut">
              <a:rPr lang="en-US" smtClean="0"/>
              <a:t>6/17/2023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ACB72A4-E7E5-4FFC-9A19-CADEF045A07F}" type="slidenum">
              <a:rPr lang="en-US" smtClean="0"/>
              <a:t>‹#›</a:t>
            </a:fld>
            <a:endParaRPr lang="en-US"/>
          </a:p>
        </p:txBody>
      </p:sp>
    </p:spTree>
    <p:extLst>
      <p:ext uri="{BB962C8B-B14F-4D97-AF65-F5344CB8AC3E}">
        <p14:creationId xmlns:p14="http://schemas.microsoft.com/office/powerpoint/2010/main" val="3890522139"/>
      </p:ext>
    </p:extLst>
  </p:cSld>
  <p:clrMap bg1="dk1" tx1="lt1" bg2="dk2" tx2="lt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 id="2147483895" r:id="rId15"/>
    <p:sldLayoutId id="2147483896" r:id="rId16"/>
    <p:sldLayoutId id="214748389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0855" y="1726936"/>
            <a:ext cx="6342370" cy="1815838"/>
          </a:xfrm>
        </p:spPr>
        <p:txBody>
          <a:bodyPr/>
          <a:lstStyle/>
          <a:p>
            <a:r>
              <a:rPr lang="en-US" cap="none" dirty="0" smtClean="0">
                <a:ln w="0"/>
                <a:solidFill>
                  <a:schemeClr val="accent2"/>
                </a:solidFill>
                <a:effectLst>
                  <a:reflection blurRad="6350" stA="53000" endA="300" endPos="35500" dir="5400000" sy="-90000" algn="bl" rotWithShape="0"/>
                </a:effectLst>
              </a:rPr>
              <a:t>Switching Gears</a:t>
            </a:r>
            <a:endParaRPr lang="en-US" cap="none" dirty="0">
              <a:ln w="0"/>
              <a:solidFill>
                <a:schemeClr val="accent2"/>
              </a:solidFill>
              <a:effectLst>
                <a:reflection blurRad="6350" stA="53000" endA="300" endPos="35500" dir="5400000" sy="-90000" algn="bl" rotWithShape="0"/>
              </a:effectLst>
            </a:endParaRPr>
          </a:p>
        </p:txBody>
      </p:sp>
      <p:sp>
        <p:nvSpPr>
          <p:cNvPr id="3" name="Subtitle 2"/>
          <p:cNvSpPr>
            <a:spLocks noGrp="1"/>
          </p:cNvSpPr>
          <p:nvPr>
            <p:ph type="subTitle" idx="1"/>
          </p:nvPr>
        </p:nvSpPr>
        <p:spPr/>
        <p:txBody>
          <a:bodyPr>
            <a:normAutofit/>
          </a:bodyPr>
          <a:lstStyle/>
          <a:p>
            <a:r>
              <a:rPr lang="en-US" sz="4000" dirty="0" smtClean="0">
                <a:ln w="0"/>
                <a:solidFill>
                  <a:schemeClr val="accent4"/>
                </a:solidFill>
                <a:effectLst>
                  <a:outerShdw blurRad="38100" dist="25400" dir="5400000" algn="ctr" rotWithShape="0">
                    <a:srgbClr val="6E747A">
                      <a:alpha val="43000"/>
                    </a:srgbClr>
                  </a:outerShdw>
                </a:effectLst>
              </a:rPr>
              <a:t>HYBRID &amp; ELECTRIC VEHICLES</a:t>
            </a:r>
            <a:endParaRPr lang="en-US" sz="4000" dirty="0">
              <a:ln w="0"/>
              <a:solidFill>
                <a:schemeClr val="accent4"/>
              </a:solidFill>
              <a:effectLst>
                <a:outerShdw blurRad="38100" dist="25400" dir="5400000" algn="ctr" rotWithShape="0">
                  <a:srgbClr val="6E747A">
                    <a:alpha val="43000"/>
                  </a:srgbClr>
                </a:outerShdw>
              </a:effectLst>
            </a:endParaRPr>
          </a:p>
        </p:txBody>
      </p:sp>
      <p:grpSp>
        <p:nvGrpSpPr>
          <p:cNvPr id="85" name="Group 84"/>
          <p:cNvGrpSpPr/>
          <p:nvPr/>
        </p:nvGrpSpPr>
        <p:grpSpPr>
          <a:xfrm>
            <a:off x="7943849" y="2771774"/>
            <a:ext cx="2017279" cy="771001"/>
            <a:chOff x="2220416" y="2975572"/>
            <a:chExt cx="5840469" cy="2298392"/>
          </a:xfrm>
        </p:grpSpPr>
        <p:pic>
          <p:nvPicPr>
            <p:cNvPr id="84" name="Picture 83"/>
            <p:cNvPicPr>
              <a:picLocks noChangeAspect="1"/>
            </p:cNvPicPr>
            <p:nvPr/>
          </p:nvPicPr>
          <p:blipFill>
            <a:blip r:embed="rId3"/>
            <a:stretch>
              <a:fillRect/>
            </a:stretch>
          </p:blipFill>
          <p:spPr>
            <a:xfrm>
              <a:off x="2220416" y="2975572"/>
              <a:ext cx="5840469" cy="2298392"/>
            </a:xfrm>
            <a:prstGeom prst="rect">
              <a:avLst/>
            </a:prstGeom>
          </p:spPr>
        </p:pic>
        <p:grpSp>
          <p:nvGrpSpPr>
            <p:cNvPr id="83" name="Group 82"/>
            <p:cNvGrpSpPr/>
            <p:nvPr/>
          </p:nvGrpSpPr>
          <p:grpSpPr>
            <a:xfrm>
              <a:off x="2677493" y="4300824"/>
              <a:ext cx="973136" cy="973140"/>
              <a:chOff x="2677497" y="4300823"/>
              <a:chExt cx="973138" cy="973138"/>
            </a:xfrm>
          </p:grpSpPr>
          <p:sp>
            <p:nvSpPr>
              <p:cNvPr id="69" name="Freeform 67"/>
              <p:cNvSpPr>
                <a:spLocks noEditPoints="1"/>
              </p:cNvSpPr>
              <p:nvPr/>
            </p:nvSpPr>
            <p:spPr bwMode="auto">
              <a:xfrm>
                <a:off x="2677497" y="4300823"/>
                <a:ext cx="973138" cy="973138"/>
              </a:xfrm>
              <a:custGeom>
                <a:avLst/>
                <a:gdLst>
                  <a:gd name="T0" fmla="*/ 873 w 1841"/>
                  <a:gd name="T1" fmla="*/ 1 h 1840"/>
                  <a:gd name="T2" fmla="*/ 690 w 1841"/>
                  <a:gd name="T3" fmla="*/ 28 h 1840"/>
                  <a:gd name="T4" fmla="*/ 522 w 1841"/>
                  <a:gd name="T5" fmla="*/ 90 h 1840"/>
                  <a:gd name="T6" fmla="*/ 370 w 1841"/>
                  <a:gd name="T7" fmla="*/ 182 h 1840"/>
                  <a:gd name="T8" fmla="*/ 239 w 1841"/>
                  <a:gd name="T9" fmla="*/ 302 h 1840"/>
                  <a:gd name="T10" fmla="*/ 133 w 1841"/>
                  <a:gd name="T11" fmla="*/ 443 h 1840"/>
                  <a:gd name="T12" fmla="*/ 56 w 1841"/>
                  <a:gd name="T13" fmla="*/ 604 h 1840"/>
                  <a:gd name="T14" fmla="*/ 10 w 1841"/>
                  <a:gd name="T15" fmla="*/ 780 h 1840"/>
                  <a:gd name="T16" fmla="*/ 0 w 1841"/>
                  <a:gd name="T17" fmla="*/ 920 h 1840"/>
                  <a:gd name="T18" fmla="*/ 10 w 1841"/>
                  <a:gd name="T19" fmla="*/ 1061 h 1840"/>
                  <a:gd name="T20" fmla="*/ 56 w 1841"/>
                  <a:gd name="T21" fmla="*/ 1237 h 1840"/>
                  <a:gd name="T22" fmla="*/ 133 w 1841"/>
                  <a:gd name="T23" fmla="*/ 1398 h 1840"/>
                  <a:gd name="T24" fmla="*/ 239 w 1841"/>
                  <a:gd name="T25" fmla="*/ 1539 h 1840"/>
                  <a:gd name="T26" fmla="*/ 370 w 1841"/>
                  <a:gd name="T27" fmla="*/ 1659 h 1840"/>
                  <a:gd name="T28" fmla="*/ 522 w 1841"/>
                  <a:gd name="T29" fmla="*/ 1751 h 1840"/>
                  <a:gd name="T30" fmla="*/ 690 w 1841"/>
                  <a:gd name="T31" fmla="*/ 1813 h 1840"/>
                  <a:gd name="T32" fmla="*/ 873 w 1841"/>
                  <a:gd name="T33" fmla="*/ 1840 h 1840"/>
                  <a:gd name="T34" fmla="*/ 968 w 1841"/>
                  <a:gd name="T35" fmla="*/ 1840 h 1840"/>
                  <a:gd name="T36" fmla="*/ 1151 w 1841"/>
                  <a:gd name="T37" fmla="*/ 1813 h 1840"/>
                  <a:gd name="T38" fmla="*/ 1319 w 1841"/>
                  <a:gd name="T39" fmla="*/ 1751 h 1840"/>
                  <a:gd name="T40" fmla="*/ 1472 w 1841"/>
                  <a:gd name="T41" fmla="*/ 1659 h 1840"/>
                  <a:gd name="T42" fmla="*/ 1602 w 1841"/>
                  <a:gd name="T43" fmla="*/ 1539 h 1840"/>
                  <a:gd name="T44" fmla="*/ 1708 w 1841"/>
                  <a:gd name="T45" fmla="*/ 1398 h 1840"/>
                  <a:gd name="T46" fmla="*/ 1786 w 1841"/>
                  <a:gd name="T47" fmla="*/ 1237 h 1840"/>
                  <a:gd name="T48" fmla="*/ 1831 w 1841"/>
                  <a:gd name="T49" fmla="*/ 1061 h 1840"/>
                  <a:gd name="T50" fmla="*/ 1841 w 1841"/>
                  <a:gd name="T51" fmla="*/ 920 h 1840"/>
                  <a:gd name="T52" fmla="*/ 1831 w 1841"/>
                  <a:gd name="T53" fmla="*/ 780 h 1840"/>
                  <a:gd name="T54" fmla="*/ 1786 w 1841"/>
                  <a:gd name="T55" fmla="*/ 604 h 1840"/>
                  <a:gd name="T56" fmla="*/ 1708 w 1841"/>
                  <a:gd name="T57" fmla="*/ 443 h 1840"/>
                  <a:gd name="T58" fmla="*/ 1602 w 1841"/>
                  <a:gd name="T59" fmla="*/ 302 h 1840"/>
                  <a:gd name="T60" fmla="*/ 1472 w 1841"/>
                  <a:gd name="T61" fmla="*/ 182 h 1840"/>
                  <a:gd name="T62" fmla="*/ 1319 w 1841"/>
                  <a:gd name="T63" fmla="*/ 90 h 1840"/>
                  <a:gd name="T64" fmla="*/ 1151 w 1841"/>
                  <a:gd name="T65" fmla="*/ 28 h 1840"/>
                  <a:gd name="T66" fmla="*/ 968 w 1841"/>
                  <a:gd name="T67" fmla="*/ 1 h 1840"/>
                  <a:gd name="T68" fmla="*/ 920 w 1841"/>
                  <a:gd name="T69" fmla="*/ 239 h 1840"/>
                  <a:gd name="T70" fmla="*/ 1024 w 1841"/>
                  <a:gd name="T71" fmla="*/ 246 h 1840"/>
                  <a:gd name="T72" fmla="*/ 1246 w 1841"/>
                  <a:gd name="T73" fmla="*/ 321 h 1840"/>
                  <a:gd name="T74" fmla="*/ 1448 w 1841"/>
                  <a:gd name="T75" fmla="*/ 486 h 1840"/>
                  <a:gd name="T76" fmla="*/ 1573 w 1841"/>
                  <a:gd name="T77" fmla="*/ 717 h 1840"/>
                  <a:gd name="T78" fmla="*/ 1602 w 1841"/>
                  <a:gd name="T79" fmla="*/ 885 h 1840"/>
                  <a:gd name="T80" fmla="*/ 1602 w 1841"/>
                  <a:gd name="T81" fmla="*/ 956 h 1840"/>
                  <a:gd name="T82" fmla="*/ 1573 w 1841"/>
                  <a:gd name="T83" fmla="*/ 1124 h 1840"/>
                  <a:gd name="T84" fmla="*/ 1448 w 1841"/>
                  <a:gd name="T85" fmla="*/ 1355 h 1840"/>
                  <a:gd name="T86" fmla="*/ 1246 w 1841"/>
                  <a:gd name="T87" fmla="*/ 1520 h 1840"/>
                  <a:gd name="T88" fmla="*/ 1024 w 1841"/>
                  <a:gd name="T89" fmla="*/ 1595 h 1840"/>
                  <a:gd name="T90" fmla="*/ 920 w 1841"/>
                  <a:gd name="T91" fmla="*/ 1603 h 1840"/>
                  <a:gd name="T92" fmla="*/ 817 w 1841"/>
                  <a:gd name="T93" fmla="*/ 1595 h 1840"/>
                  <a:gd name="T94" fmla="*/ 595 w 1841"/>
                  <a:gd name="T95" fmla="*/ 1520 h 1840"/>
                  <a:gd name="T96" fmla="*/ 393 w 1841"/>
                  <a:gd name="T97" fmla="*/ 1355 h 1840"/>
                  <a:gd name="T98" fmla="*/ 268 w 1841"/>
                  <a:gd name="T99" fmla="*/ 1124 h 1840"/>
                  <a:gd name="T100" fmla="*/ 239 w 1841"/>
                  <a:gd name="T101" fmla="*/ 956 h 1840"/>
                  <a:gd name="T102" fmla="*/ 239 w 1841"/>
                  <a:gd name="T103" fmla="*/ 885 h 1840"/>
                  <a:gd name="T104" fmla="*/ 268 w 1841"/>
                  <a:gd name="T105" fmla="*/ 717 h 1840"/>
                  <a:gd name="T106" fmla="*/ 393 w 1841"/>
                  <a:gd name="T107" fmla="*/ 486 h 1840"/>
                  <a:gd name="T108" fmla="*/ 595 w 1841"/>
                  <a:gd name="T109" fmla="*/ 321 h 1840"/>
                  <a:gd name="T110" fmla="*/ 817 w 1841"/>
                  <a:gd name="T111" fmla="*/ 246 h 1840"/>
                  <a:gd name="T112" fmla="*/ 920 w 1841"/>
                  <a:gd name="T113" fmla="*/ 239 h 1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41" h="1840">
                    <a:moveTo>
                      <a:pt x="920" y="0"/>
                    </a:moveTo>
                    <a:lnTo>
                      <a:pt x="873" y="1"/>
                    </a:lnTo>
                    <a:lnTo>
                      <a:pt x="781" y="10"/>
                    </a:lnTo>
                    <a:lnTo>
                      <a:pt x="690" y="28"/>
                    </a:lnTo>
                    <a:lnTo>
                      <a:pt x="604" y="56"/>
                    </a:lnTo>
                    <a:lnTo>
                      <a:pt x="522" y="90"/>
                    </a:lnTo>
                    <a:lnTo>
                      <a:pt x="444" y="134"/>
                    </a:lnTo>
                    <a:lnTo>
                      <a:pt x="370" y="182"/>
                    </a:lnTo>
                    <a:lnTo>
                      <a:pt x="301" y="239"/>
                    </a:lnTo>
                    <a:lnTo>
                      <a:pt x="239" y="302"/>
                    </a:lnTo>
                    <a:lnTo>
                      <a:pt x="183" y="370"/>
                    </a:lnTo>
                    <a:lnTo>
                      <a:pt x="133" y="443"/>
                    </a:lnTo>
                    <a:lnTo>
                      <a:pt x="91" y="521"/>
                    </a:lnTo>
                    <a:lnTo>
                      <a:pt x="56" y="604"/>
                    </a:lnTo>
                    <a:lnTo>
                      <a:pt x="29" y="691"/>
                    </a:lnTo>
                    <a:lnTo>
                      <a:pt x="10" y="780"/>
                    </a:lnTo>
                    <a:lnTo>
                      <a:pt x="2" y="872"/>
                    </a:lnTo>
                    <a:lnTo>
                      <a:pt x="0" y="920"/>
                    </a:lnTo>
                    <a:lnTo>
                      <a:pt x="2" y="967"/>
                    </a:lnTo>
                    <a:lnTo>
                      <a:pt x="10" y="1061"/>
                    </a:lnTo>
                    <a:lnTo>
                      <a:pt x="29" y="1150"/>
                    </a:lnTo>
                    <a:lnTo>
                      <a:pt x="56" y="1237"/>
                    </a:lnTo>
                    <a:lnTo>
                      <a:pt x="91" y="1320"/>
                    </a:lnTo>
                    <a:lnTo>
                      <a:pt x="133" y="1398"/>
                    </a:lnTo>
                    <a:lnTo>
                      <a:pt x="183" y="1471"/>
                    </a:lnTo>
                    <a:lnTo>
                      <a:pt x="239" y="1539"/>
                    </a:lnTo>
                    <a:lnTo>
                      <a:pt x="301" y="1603"/>
                    </a:lnTo>
                    <a:lnTo>
                      <a:pt x="370" y="1659"/>
                    </a:lnTo>
                    <a:lnTo>
                      <a:pt x="444" y="1708"/>
                    </a:lnTo>
                    <a:lnTo>
                      <a:pt x="522" y="1751"/>
                    </a:lnTo>
                    <a:lnTo>
                      <a:pt x="604" y="1785"/>
                    </a:lnTo>
                    <a:lnTo>
                      <a:pt x="690" y="1813"/>
                    </a:lnTo>
                    <a:lnTo>
                      <a:pt x="781" y="1830"/>
                    </a:lnTo>
                    <a:lnTo>
                      <a:pt x="873" y="1840"/>
                    </a:lnTo>
                    <a:lnTo>
                      <a:pt x="920" y="1840"/>
                    </a:lnTo>
                    <a:lnTo>
                      <a:pt x="968" y="1840"/>
                    </a:lnTo>
                    <a:lnTo>
                      <a:pt x="1062" y="1830"/>
                    </a:lnTo>
                    <a:lnTo>
                      <a:pt x="1151" y="1813"/>
                    </a:lnTo>
                    <a:lnTo>
                      <a:pt x="1237" y="1785"/>
                    </a:lnTo>
                    <a:lnTo>
                      <a:pt x="1319" y="1751"/>
                    </a:lnTo>
                    <a:lnTo>
                      <a:pt x="1399" y="1708"/>
                    </a:lnTo>
                    <a:lnTo>
                      <a:pt x="1472" y="1659"/>
                    </a:lnTo>
                    <a:lnTo>
                      <a:pt x="1540" y="1603"/>
                    </a:lnTo>
                    <a:lnTo>
                      <a:pt x="1602" y="1539"/>
                    </a:lnTo>
                    <a:lnTo>
                      <a:pt x="1658" y="1471"/>
                    </a:lnTo>
                    <a:lnTo>
                      <a:pt x="1708" y="1398"/>
                    </a:lnTo>
                    <a:lnTo>
                      <a:pt x="1750" y="1320"/>
                    </a:lnTo>
                    <a:lnTo>
                      <a:pt x="1786" y="1237"/>
                    </a:lnTo>
                    <a:lnTo>
                      <a:pt x="1812" y="1150"/>
                    </a:lnTo>
                    <a:lnTo>
                      <a:pt x="1831" y="1061"/>
                    </a:lnTo>
                    <a:lnTo>
                      <a:pt x="1841" y="967"/>
                    </a:lnTo>
                    <a:lnTo>
                      <a:pt x="1841" y="920"/>
                    </a:lnTo>
                    <a:lnTo>
                      <a:pt x="1841" y="872"/>
                    </a:lnTo>
                    <a:lnTo>
                      <a:pt x="1831" y="780"/>
                    </a:lnTo>
                    <a:lnTo>
                      <a:pt x="1812" y="691"/>
                    </a:lnTo>
                    <a:lnTo>
                      <a:pt x="1786" y="604"/>
                    </a:lnTo>
                    <a:lnTo>
                      <a:pt x="1750" y="521"/>
                    </a:lnTo>
                    <a:lnTo>
                      <a:pt x="1708" y="443"/>
                    </a:lnTo>
                    <a:lnTo>
                      <a:pt x="1658" y="370"/>
                    </a:lnTo>
                    <a:lnTo>
                      <a:pt x="1602" y="302"/>
                    </a:lnTo>
                    <a:lnTo>
                      <a:pt x="1540" y="239"/>
                    </a:lnTo>
                    <a:lnTo>
                      <a:pt x="1472" y="182"/>
                    </a:lnTo>
                    <a:lnTo>
                      <a:pt x="1399" y="134"/>
                    </a:lnTo>
                    <a:lnTo>
                      <a:pt x="1319" y="90"/>
                    </a:lnTo>
                    <a:lnTo>
                      <a:pt x="1237" y="56"/>
                    </a:lnTo>
                    <a:lnTo>
                      <a:pt x="1151" y="28"/>
                    </a:lnTo>
                    <a:lnTo>
                      <a:pt x="1062" y="10"/>
                    </a:lnTo>
                    <a:lnTo>
                      <a:pt x="968" y="1"/>
                    </a:lnTo>
                    <a:lnTo>
                      <a:pt x="920" y="0"/>
                    </a:lnTo>
                    <a:close/>
                    <a:moveTo>
                      <a:pt x="920" y="239"/>
                    </a:moveTo>
                    <a:lnTo>
                      <a:pt x="956" y="239"/>
                    </a:lnTo>
                    <a:lnTo>
                      <a:pt x="1024" y="246"/>
                    </a:lnTo>
                    <a:lnTo>
                      <a:pt x="1124" y="269"/>
                    </a:lnTo>
                    <a:lnTo>
                      <a:pt x="1246" y="321"/>
                    </a:lnTo>
                    <a:lnTo>
                      <a:pt x="1355" y="394"/>
                    </a:lnTo>
                    <a:lnTo>
                      <a:pt x="1448" y="486"/>
                    </a:lnTo>
                    <a:lnTo>
                      <a:pt x="1521" y="594"/>
                    </a:lnTo>
                    <a:lnTo>
                      <a:pt x="1573" y="717"/>
                    </a:lnTo>
                    <a:lnTo>
                      <a:pt x="1595" y="816"/>
                    </a:lnTo>
                    <a:lnTo>
                      <a:pt x="1602" y="885"/>
                    </a:lnTo>
                    <a:lnTo>
                      <a:pt x="1603" y="920"/>
                    </a:lnTo>
                    <a:lnTo>
                      <a:pt x="1602" y="956"/>
                    </a:lnTo>
                    <a:lnTo>
                      <a:pt x="1595" y="1025"/>
                    </a:lnTo>
                    <a:lnTo>
                      <a:pt x="1573" y="1124"/>
                    </a:lnTo>
                    <a:lnTo>
                      <a:pt x="1521" y="1247"/>
                    </a:lnTo>
                    <a:lnTo>
                      <a:pt x="1448" y="1355"/>
                    </a:lnTo>
                    <a:lnTo>
                      <a:pt x="1355" y="1447"/>
                    </a:lnTo>
                    <a:lnTo>
                      <a:pt x="1246" y="1520"/>
                    </a:lnTo>
                    <a:lnTo>
                      <a:pt x="1124" y="1572"/>
                    </a:lnTo>
                    <a:lnTo>
                      <a:pt x="1024" y="1595"/>
                    </a:lnTo>
                    <a:lnTo>
                      <a:pt x="956" y="1601"/>
                    </a:lnTo>
                    <a:lnTo>
                      <a:pt x="920" y="1603"/>
                    </a:lnTo>
                    <a:lnTo>
                      <a:pt x="886" y="1601"/>
                    </a:lnTo>
                    <a:lnTo>
                      <a:pt x="817" y="1595"/>
                    </a:lnTo>
                    <a:lnTo>
                      <a:pt x="717" y="1572"/>
                    </a:lnTo>
                    <a:lnTo>
                      <a:pt x="595" y="1520"/>
                    </a:lnTo>
                    <a:lnTo>
                      <a:pt x="487" y="1447"/>
                    </a:lnTo>
                    <a:lnTo>
                      <a:pt x="393" y="1355"/>
                    </a:lnTo>
                    <a:lnTo>
                      <a:pt x="320" y="1247"/>
                    </a:lnTo>
                    <a:lnTo>
                      <a:pt x="268" y="1124"/>
                    </a:lnTo>
                    <a:lnTo>
                      <a:pt x="246" y="1025"/>
                    </a:lnTo>
                    <a:lnTo>
                      <a:pt x="239" y="956"/>
                    </a:lnTo>
                    <a:lnTo>
                      <a:pt x="239" y="920"/>
                    </a:lnTo>
                    <a:lnTo>
                      <a:pt x="239" y="885"/>
                    </a:lnTo>
                    <a:lnTo>
                      <a:pt x="246" y="816"/>
                    </a:lnTo>
                    <a:lnTo>
                      <a:pt x="268" y="717"/>
                    </a:lnTo>
                    <a:lnTo>
                      <a:pt x="320" y="594"/>
                    </a:lnTo>
                    <a:lnTo>
                      <a:pt x="393" y="486"/>
                    </a:lnTo>
                    <a:lnTo>
                      <a:pt x="487" y="394"/>
                    </a:lnTo>
                    <a:lnTo>
                      <a:pt x="595" y="321"/>
                    </a:lnTo>
                    <a:lnTo>
                      <a:pt x="717" y="269"/>
                    </a:lnTo>
                    <a:lnTo>
                      <a:pt x="817" y="246"/>
                    </a:lnTo>
                    <a:lnTo>
                      <a:pt x="886" y="239"/>
                    </a:lnTo>
                    <a:lnTo>
                      <a:pt x="920" y="239"/>
                    </a:lnTo>
                    <a:close/>
                  </a:path>
                </a:pathLst>
              </a:custGeom>
              <a:solidFill>
                <a:srgbClr val="191919"/>
              </a:solidFill>
              <a:ln w="1270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68"/>
              <p:cNvSpPr>
                <a:spLocks/>
              </p:cNvSpPr>
              <p:nvPr/>
            </p:nvSpPr>
            <p:spPr bwMode="auto">
              <a:xfrm>
                <a:off x="2966422" y="4589748"/>
                <a:ext cx="395288" cy="395288"/>
              </a:xfrm>
              <a:custGeom>
                <a:avLst/>
                <a:gdLst>
                  <a:gd name="T0" fmla="*/ 747 w 747"/>
                  <a:gd name="T1" fmla="*/ 373 h 746"/>
                  <a:gd name="T2" fmla="*/ 745 w 747"/>
                  <a:gd name="T3" fmla="*/ 412 h 746"/>
                  <a:gd name="T4" fmla="*/ 731 w 747"/>
                  <a:gd name="T5" fmla="*/ 484 h 746"/>
                  <a:gd name="T6" fmla="*/ 702 w 747"/>
                  <a:gd name="T7" fmla="*/ 551 h 746"/>
                  <a:gd name="T8" fmla="*/ 662 w 747"/>
                  <a:gd name="T9" fmla="*/ 611 h 746"/>
                  <a:gd name="T10" fmla="*/ 611 w 747"/>
                  <a:gd name="T11" fmla="*/ 661 h 746"/>
                  <a:gd name="T12" fmla="*/ 552 w 747"/>
                  <a:gd name="T13" fmla="*/ 701 h 746"/>
                  <a:gd name="T14" fmla="*/ 484 w 747"/>
                  <a:gd name="T15" fmla="*/ 730 h 746"/>
                  <a:gd name="T16" fmla="*/ 412 w 747"/>
                  <a:gd name="T17" fmla="*/ 744 h 746"/>
                  <a:gd name="T18" fmla="*/ 373 w 747"/>
                  <a:gd name="T19" fmla="*/ 746 h 746"/>
                  <a:gd name="T20" fmla="*/ 335 w 747"/>
                  <a:gd name="T21" fmla="*/ 744 h 746"/>
                  <a:gd name="T22" fmla="*/ 263 w 747"/>
                  <a:gd name="T23" fmla="*/ 730 h 746"/>
                  <a:gd name="T24" fmla="*/ 195 w 747"/>
                  <a:gd name="T25" fmla="*/ 701 h 746"/>
                  <a:gd name="T26" fmla="*/ 136 w 747"/>
                  <a:gd name="T27" fmla="*/ 661 h 746"/>
                  <a:gd name="T28" fmla="*/ 85 w 747"/>
                  <a:gd name="T29" fmla="*/ 611 h 746"/>
                  <a:gd name="T30" fmla="*/ 45 w 747"/>
                  <a:gd name="T31" fmla="*/ 551 h 746"/>
                  <a:gd name="T32" fmla="*/ 16 w 747"/>
                  <a:gd name="T33" fmla="*/ 484 h 746"/>
                  <a:gd name="T34" fmla="*/ 2 w 747"/>
                  <a:gd name="T35" fmla="*/ 412 h 746"/>
                  <a:gd name="T36" fmla="*/ 0 w 747"/>
                  <a:gd name="T37" fmla="*/ 373 h 746"/>
                  <a:gd name="T38" fmla="*/ 2 w 747"/>
                  <a:gd name="T39" fmla="*/ 334 h 746"/>
                  <a:gd name="T40" fmla="*/ 16 w 747"/>
                  <a:gd name="T41" fmla="*/ 262 h 746"/>
                  <a:gd name="T42" fmla="*/ 45 w 747"/>
                  <a:gd name="T43" fmla="*/ 194 h 746"/>
                  <a:gd name="T44" fmla="*/ 85 w 747"/>
                  <a:gd name="T45" fmla="*/ 135 h 746"/>
                  <a:gd name="T46" fmla="*/ 136 w 747"/>
                  <a:gd name="T47" fmla="*/ 85 h 746"/>
                  <a:gd name="T48" fmla="*/ 195 w 747"/>
                  <a:gd name="T49" fmla="*/ 44 h 746"/>
                  <a:gd name="T50" fmla="*/ 263 w 747"/>
                  <a:gd name="T51" fmla="*/ 16 h 746"/>
                  <a:gd name="T52" fmla="*/ 335 w 747"/>
                  <a:gd name="T53" fmla="*/ 1 h 746"/>
                  <a:gd name="T54" fmla="*/ 373 w 747"/>
                  <a:gd name="T55" fmla="*/ 0 h 746"/>
                  <a:gd name="T56" fmla="*/ 412 w 747"/>
                  <a:gd name="T57" fmla="*/ 1 h 746"/>
                  <a:gd name="T58" fmla="*/ 484 w 747"/>
                  <a:gd name="T59" fmla="*/ 16 h 746"/>
                  <a:gd name="T60" fmla="*/ 552 w 747"/>
                  <a:gd name="T61" fmla="*/ 44 h 746"/>
                  <a:gd name="T62" fmla="*/ 611 w 747"/>
                  <a:gd name="T63" fmla="*/ 85 h 746"/>
                  <a:gd name="T64" fmla="*/ 662 w 747"/>
                  <a:gd name="T65" fmla="*/ 135 h 746"/>
                  <a:gd name="T66" fmla="*/ 702 w 747"/>
                  <a:gd name="T67" fmla="*/ 194 h 746"/>
                  <a:gd name="T68" fmla="*/ 731 w 747"/>
                  <a:gd name="T69" fmla="*/ 262 h 746"/>
                  <a:gd name="T70" fmla="*/ 745 w 747"/>
                  <a:gd name="T71" fmla="*/ 334 h 746"/>
                  <a:gd name="T72" fmla="*/ 747 w 747"/>
                  <a:gd name="T73" fmla="*/ 373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7" h="746">
                    <a:moveTo>
                      <a:pt x="747" y="373"/>
                    </a:moveTo>
                    <a:lnTo>
                      <a:pt x="745" y="412"/>
                    </a:lnTo>
                    <a:lnTo>
                      <a:pt x="731" y="484"/>
                    </a:lnTo>
                    <a:lnTo>
                      <a:pt x="702" y="551"/>
                    </a:lnTo>
                    <a:lnTo>
                      <a:pt x="662" y="611"/>
                    </a:lnTo>
                    <a:lnTo>
                      <a:pt x="611" y="661"/>
                    </a:lnTo>
                    <a:lnTo>
                      <a:pt x="552" y="701"/>
                    </a:lnTo>
                    <a:lnTo>
                      <a:pt x="484" y="730"/>
                    </a:lnTo>
                    <a:lnTo>
                      <a:pt x="412" y="744"/>
                    </a:lnTo>
                    <a:lnTo>
                      <a:pt x="373" y="746"/>
                    </a:lnTo>
                    <a:lnTo>
                      <a:pt x="335" y="744"/>
                    </a:lnTo>
                    <a:lnTo>
                      <a:pt x="263" y="730"/>
                    </a:lnTo>
                    <a:lnTo>
                      <a:pt x="195" y="701"/>
                    </a:lnTo>
                    <a:lnTo>
                      <a:pt x="136" y="661"/>
                    </a:lnTo>
                    <a:lnTo>
                      <a:pt x="85" y="611"/>
                    </a:lnTo>
                    <a:lnTo>
                      <a:pt x="45" y="551"/>
                    </a:lnTo>
                    <a:lnTo>
                      <a:pt x="16" y="484"/>
                    </a:lnTo>
                    <a:lnTo>
                      <a:pt x="2" y="412"/>
                    </a:lnTo>
                    <a:lnTo>
                      <a:pt x="0" y="373"/>
                    </a:lnTo>
                    <a:lnTo>
                      <a:pt x="2" y="334"/>
                    </a:lnTo>
                    <a:lnTo>
                      <a:pt x="16" y="262"/>
                    </a:lnTo>
                    <a:lnTo>
                      <a:pt x="45" y="194"/>
                    </a:lnTo>
                    <a:lnTo>
                      <a:pt x="85" y="135"/>
                    </a:lnTo>
                    <a:lnTo>
                      <a:pt x="136" y="85"/>
                    </a:lnTo>
                    <a:lnTo>
                      <a:pt x="195" y="44"/>
                    </a:lnTo>
                    <a:lnTo>
                      <a:pt x="263" y="16"/>
                    </a:lnTo>
                    <a:lnTo>
                      <a:pt x="335" y="1"/>
                    </a:lnTo>
                    <a:lnTo>
                      <a:pt x="373" y="0"/>
                    </a:lnTo>
                    <a:lnTo>
                      <a:pt x="412" y="1"/>
                    </a:lnTo>
                    <a:lnTo>
                      <a:pt x="484" y="16"/>
                    </a:lnTo>
                    <a:lnTo>
                      <a:pt x="552" y="44"/>
                    </a:lnTo>
                    <a:lnTo>
                      <a:pt x="611" y="85"/>
                    </a:lnTo>
                    <a:lnTo>
                      <a:pt x="662" y="135"/>
                    </a:lnTo>
                    <a:lnTo>
                      <a:pt x="702" y="194"/>
                    </a:lnTo>
                    <a:lnTo>
                      <a:pt x="731" y="262"/>
                    </a:lnTo>
                    <a:lnTo>
                      <a:pt x="745" y="334"/>
                    </a:lnTo>
                    <a:lnTo>
                      <a:pt x="747" y="373"/>
                    </a:lnTo>
                    <a:close/>
                  </a:path>
                </a:pathLst>
              </a:custGeom>
              <a:solidFill>
                <a:srgbClr val="959595"/>
              </a:solid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69"/>
              <p:cNvSpPr>
                <a:spLocks noEditPoints="1"/>
              </p:cNvSpPr>
              <p:nvPr/>
            </p:nvSpPr>
            <p:spPr bwMode="auto">
              <a:xfrm>
                <a:off x="2818784" y="4448460"/>
                <a:ext cx="684213" cy="682625"/>
              </a:xfrm>
              <a:custGeom>
                <a:avLst/>
                <a:gdLst>
                  <a:gd name="T0" fmla="*/ 337 w 1292"/>
                  <a:gd name="T1" fmla="*/ 76 h 1291"/>
                  <a:gd name="T2" fmla="*/ 28 w 1292"/>
                  <a:gd name="T3" fmla="*/ 453 h 1291"/>
                  <a:gd name="T4" fmla="*/ 28 w 1292"/>
                  <a:gd name="T5" fmla="*/ 838 h 1291"/>
                  <a:gd name="T6" fmla="*/ 337 w 1292"/>
                  <a:gd name="T7" fmla="*/ 1214 h 1291"/>
                  <a:gd name="T8" fmla="*/ 713 w 1292"/>
                  <a:gd name="T9" fmla="*/ 1289 h 1291"/>
                  <a:gd name="T10" fmla="*/ 1146 w 1292"/>
                  <a:gd name="T11" fmla="*/ 1057 h 1291"/>
                  <a:gd name="T12" fmla="*/ 1292 w 1292"/>
                  <a:gd name="T13" fmla="*/ 645 h 1291"/>
                  <a:gd name="T14" fmla="*/ 1146 w 1292"/>
                  <a:gd name="T15" fmla="*/ 234 h 1291"/>
                  <a:gd name="T16" fmla="*/ 713 w 1292"/>
                  <a:gd name="T17" fmla="*/ 1 h 1291"/>
                  <a:gd name="T18" fmla="*/ 683 w 1292"/>
                  <a:gd name="T19" fmla="*/ 175 h 1291"/>
                  <a:gd name="T20" fmla="*/ 712 w 1292"/>
                  <a:gd name="T21" fmla="*/ 403 h 1291"/>
                  <a:gd name="T22" fmla="*/ 624 w 1292"/>
                  <a:gd name="T23" fmla="*/ 494 h 1291"/>
                  <a:gd name="T24" fmla="*/ 414 w 1292"/>
                  <a:gd name="T25" fmla="*/ 154 h 1291"/>
                  <a:gd name="T26" fmla="*/ 891 w 1292"/>
                  <a:gd name="T27" fmla="*/ 118 h 1291"/>
                  <a:gd name="T28" fmla="*/ 1020 w 1292"/>
                  <a:gd name="T29" fmla="*/ 195 h 1291"/>
                  <a:gd name="T30" fmla="*/ 772 w 1292"/>
                  <a:gd name="T31" fmla="*/ 475 h 1291"/>
                  <a:gd name="T32" fmla="*/ 869 w 1292"/>
                  <a:gd name="T33" fmla="*/ 132 h 1291"/>
                  <a:gd name="T34" fmla="*/ 320 w 1292"/>
                  <a:gd name="T35" fmla="*/ 171 h 1291"/>
                  <a:gd name="T36" fmla="*/ 515 w 1292"/>
                  <a:gd name="T37" fmla="*/ 506 h 1291"/>
                  <a:gd name="T38" fmla="*/ 209 w 1292"/>
                  <a:gd name="T39" fmla="*/ 302 h 1291"/>
                  <a:gd name="T40" fmla="*/ 294 w 1292"/>
                  <a:gd name="T41" fmla="*/ 191 h 1291"/>
                  <a:gd name="T42" fmla="*/ 1125 w 1292"/>
                  <a:gd name="T43" fmla="*/ 318 h 1291"/>
                  <a:gd name="T44" fmla="*/ 1135 w 1292"/>
                  <a:gd name="T45" fmla="*/ 530 h 1291"/>
                  <a:gd name="T46" fmla="*/ 925 w 1292"/>
                  <a:gd name="T47" fmla="*/ 625 h 1291"/>
                  <a:gd name="T48" fmla="*/ 813 w 1292"/>
                  <a:gd name="T49" fmla="*/ 567 h 1291"/>
                  <a:gd name="T50" fmla="*/ 258 w 1292"/>
                  <a:gd name="T51" fmla="*/ 485 h 1291"/>
                  <a:gd name="T52" fmla="*/ 417 w 1292"/>
                  <a:gd name="T53" fmla="*/ 527 h 1291"/>
                  <a:gd name="T54" fmla="*/ 480 w 1292"/>
                  <a:gd name="T55" fmla="*/ 635 h 1291"/>
                  <a:gd name="T56" fmla="*/ 97 w 1292"/>
                  <a:gd name="T57" fmla="*/ 750 h 1291"/>
                  <a:gd name="T58" fmla="*/ 110 w 1292"/>
                  <a:gd name="T59" fmla="*/ 540 h 1291"/>
                  <a:gd name="T60" fmla="*/ 258 w 1292"/>
                  <a:gd name="T61" fmla="*/ 485 h 1291"/>
                  <a:gd name="T62" fmla="*/ 1222 w 1292"/>
                  <a:gd name="T63" fmla="*/ 701 h 1291"/>
                  <a:gd name="T64" fmla="*/ 1130 w 1292"/>
                  <a:gd name="T65" fmla="*/ 816 h 1291"/>
                  <a:gd name="T66" fmla="*/ 862 w 1292"/>
                  <a:gd name="T67" fmla="*/ 705 h 1291"/>
                  <a:gd name="T68" fmla="*/ 473 w 1292"/>
                  <a:gd name="T69" fmla="*/ 727 h 1291"/>
                  <a:gd name="T70" fmla="*/ 189 w 1292"/>
                  <a:gd name="T71" fmla="*/ 982 h 1291"/>
                  <a:gd name="T72" fmla="*/ 119 w 1292"/>
                  <a:gd name="T73" fmla="*/ 864 h 1291"/>
                  <a:gd name="T74" fmla="*/ 424 w 1292"/>
                  <a:gd name="T75" fmla="*/ 748 h 1291"/>
                  <a:gd name="T76" fmla="*/ 856 w 1292"/>
                  <a:gd name="T77" fmla="*/ 774 h 1291"/>
                  <a:gd name="T78" fmla="*/ 1108 w 1292"/>
                  <a:gd name="T79" fmla="*/ 1013 h 1291"/>
                  <a:gd name="T80" fmla="*/ 906 w 1292"/>
                  <a:gd name="T81" fmla="*/ 1075 h 1291"/>
                  <a:gd name="T82" fmla="*/ 764 w 1292"/>
                  <a:gd name="T83" fmla="*/ 895 h 1291"/>
                  <a:gd name="T84" fmla="*/ 575 w 1292"/>
                  <a:gd name="T85" fmla="*/ 766 h 1291"/>
                  <a:gd name="T86" fmla="*/ 595 w 1292"/>
                  <a:gd name="T87" fmla="*/ 1227 h 1291"/>
                  <a:gd name="T88" fmla="*/ 375 w 1292"/>
                  <a:gd name="T89" fmla="*/ 1160 h 1291"/>
                  <a:gd name="T90" fmla="*/ 389 w 1292"/>
                  <a:gd name="T91" fmla="*/ 911 h 1291"/>
                  <a:gd name="T92" fmla="*/ 556 w 1292"/>
                  <a:gd name="T93" fmla="*/ 767 h 1291"/>
                  <a:gd name="T94" fmla="*/ 709 w 1292"/>
                  <a:gd name="T95" fmla="*/ 940 h 1291"/>
                  <a:gd name="T96" fmla="*/ 772 w 1292"/>
                  <a:gd name="T97" fmla="*/ 1199 h 1291"/>
                  <a:gd name="T98" fmla="*/ 682 w 1292"/>
                  <a:gd name="T99" fmla="*/ 982 h 1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92" h="1291">
                    <a:moveTo>
                      <a:pt x="647" y="0"/>
                    </a:moveTo>
                    <a:lnTo>
                      <a:pt x="581" y="1"/>
                    </a:lnTo>
                    <a:lnTo>
                      <a:pt x="454" y="27"/>
                    </a:lnTo>
                    <a:lnTo>
                      <a:pt x="337" y="76"/>
                    </a:lnTo>
                    <a:lnTo>
                      <a:pt x="235" y="146"/>
                    </a:lnTo>
                    <a:lnTo>
                      <a:pt x="147" y="234"/>
                    </a:lnTo>
                    <a:lnTo>
                      <a:pt x="78" y="337"/>
                    </a:lnTo>
                    <a:lnTo>
                      <a:pt x="28" y="453"/>
                    </a:lnTo>
                    <a:lnTo>
                      <a:pt x="3" y="579"/>
                    </a:lnTo>
                    <a:lnTo>
                      <a:pt x="0" y="645"/>
                    </a:lnTo>
                    <a:lnTo>
                      <a:pt x="3" y="711"/>
                    </a:lnTo>
                    <a:lnTo>
                      <a:pt x="28" y="838"/>
                    </a:lnTo>
                    <a:lnTo>
                      <a:pt x="78" y="953"/>
                    </a:lnTo>
                    <a:lnTo>
                      <a:pt x="147" y="1057"/>
                    </a:lnTo>
                    <a:lnTo>
                      <a:pt x="235" y="1145"/>
                    </a:lnTo>
                    <a:lnTo>
                      <a:pt x="337" y="1214"/>
                    </a:lnTo>
                    <a:lnTo>
                      <a:pt x="454" y="1264"/>
                    </a:lnTo>
                    <a:lnTo>
                      <a:pt x="581" y="1289"/>
                    </a:lnTo>
                    <a:lnTo>
                      <a:pt x="647" y="1291"/>
                    </a:lnTo>
                    <a:lnTo>
                      <a:pt x="713" y="1289"/>
                    </a:lnTo>
                    <a:lnTo>
                      <a:pt x="839" y="1264"/>
                    </a:lnTo>
                    <a:lnTo>
                      <a:pt x="955" y="1214"/>
                    </a:lnTo>
                    <a:lnTo>
                      <a:pt x="1058" y="1145"/>
                    </a:lnTo>
                    <a:lnTo>
                      <a:pt x="1146" y="1057"/>
                    </a:lnTo>
                    <a:lnTo>
                      <a:pt x="1216" y="953"/>
                    </a:lnTo>
                    <a:lnTo>
                      <a:pt x="1265" y="838"/>
                    </a:lnTo>
                    <a:lnTo>
                      <a:pt x="1291" y="711"/>
                    </a:lnTo>
                    <a:lnTo>
                      <a:pt x="1292" y="645"/>
                    </a:lnTo>
                    <a:lnTo>
                      <a:pt x="1291" y="579"/>
                    </a:lnTo>
                    <a:lnTo>
                      <a:pt x="1265" y="453"/>
                    </a:lnTo>
                    <a:lnTo>
                      <a:pt x="1216" y="337"/>
                    </a:lnTo>
                    <a:lnTo>
                      <a:pt x="1146" y="234"/>
                    </a:lnTo>
                    <a:lnTo>
                      <a:pt x="1058" y="146"/>
                    </a:lnTo>
                    <a:lnTo>
                      <a:pt x="955" y="76"/>
                    </a:lnTo>
                    <a:lnTo>
                      <a:pt x="839" y="27"/>
                    </a:lnTo>
                    <a:lnTo>
                      <a:pt x="713" y="1"/>
                    </a:lnTo>
                    <a:lnTo>
                      <a:pt x="647" y="0"/>
                    </a:lnTo>
                    <a:close/>
                    <a:moveTo>
                      <a:pt x="597" y="97"/>
                    </a:moveTo>
                    <a:lnTo>
                      <a:pt x="633" y="119"/>
                    </a:lnTo>
                    <a:lnTo>
                      <a:pt x="683" y="175"/>
                    </a:lnTo>
                    <a:lnTo>
                      <a:pt x="713" y="240"/>
                    </a:lnTo>
                    <a:lnTo>
                      <a:pt x="725" y="311"/>
                    </a:lnTo>
                    <a:lnTo>
                      <a:pt x="726" y="347"/>
                    </a:lnTo>
                    <a:lnTo>
                      <a:pt x="712" y="403"/>
                    </a:lnTo>
                    <a:lnTo>
                      <a:pt x="690" y="483"/>
                    </a:lnTo>
                    <a:lnTo>
                      <a:pt x="670" y="524"/>
                    </a:lnTo>
                    <a:lnTo>
                      <a:pt x="657" y="537"/>
                    </a:lnTo>
                    <a:lnTo>
                      <a:pt x="624" y="494"/>
                    </a:lnTo>
                    <a:lnTo>
                      <a:pt x="571" y="459"/>
                    </a:lnTo>
                    <a:lnTo>
                      <a:pt x="526" y="437"/>
                    </a:lnTo>
                    <a:lnTo>
                      <a:pt x="378" y="168"/>
                    </a:lnTo>
                    <a:lnTo>
                      <a:pt x="414" y="154"/>
                    </a:lnTo>
                    <a:lnTo>
                      <a:pt x="479" y="123"/>
                    </a:lnTo>
                    <a:lnTo>
                      <a:pt x="548" y="105"/>
                    </a:lnTo>
                    <a:lnTo>
                      <a:pt x="597" y="97"/>
                    </a:lnTo>
                    <a:close/>
                    <a:moveTo>
                      <a:pt x="891" y="118"/>
                    </a:moveTo>
                    <a:lnTo>
                      <a:pt x="911" y="119"/>
                    </a:lnTo>
                    <a:lnTo>
                      <a:pt x="947" y="133"/>
                    </a:lnTo>
                    <a:lnTo>
                      <a:pt x="993" y="168"/>
                    </a:lnTo>
                    <a:lnTo>
                      <a:pt x="1020" y="195"/>
                    </a:lnTo>
                    <a:lnTo>
                      <a:pt x="929" y="279"/>
                    </a:lnTo>
                    <a:lnTo>
                      <a:pt x="855" y="345"/>
                    </a:lnTo>
                    <a:lnTo>
                      <a:pt x="806" y="414"/>
                    </a:lnTo>
                    <a:lnTo>
                      <a:pt x="772" y="475"/>
                    </a:lnTo>
                    <a:lnTo>
                      <a:pt x="771" y="458"/>
                    </a:lnTo>
                    <a:lnTo>
                      <a:pt x="794" y="357"/>
                    </a:lnTo>
                    <a:lnTo>
                      <a:pt x="833" y="229"/>
                    </a:lnTo>
                    <a:lnTo>
                      <a:pt x="869" y="132"/>
                    </a:lnTo>
                    <a:lnTo>
                      <a:pt x="880" y="118"/>
                    </a:lnTo>
                    <a:lnTo>
                      <a:pt x="885" y="118"/>
                    </a:lnTo>
                    <a:lnTo>
                      <a:pt x="891" y="118"/>
                    </a:lnTo>
                    <a:close/>
                    <a:moveTo>
                      <a:pt x="320" y="171"/>
                    </a:moveTo>
                    <a:lnTo>
                      <a:pt x="371" y="305"/>
                    </a:lnTo>
                    <a:lnTo>
                      <a:pt x="414" y="394"/>
                    </a:lnTo>
                    <a:lnTo>
                      <a:pt x="469" y="458"/>
                    </a:lnTo>
                    <a:lnTo>
                      <a:pt x="515" y="506"/>
                    </a:lnTo>
                    <a:lnTo>
                      <a:pt x="499" y="502"/>
                    </a:lnTo>
                    <a:lnTo>
                      <a:pt x="407" y="446"/>
                    </a:lnTo>
                    <a:lnTo>
                      <a:pt x="293" y="368"/>
                    </a:lnTo>
                    <a:lnTo>
                      <a:pt x="209" y="302"/>
                    </a:lnTo>
                    <a:lnTo>
                      <a:pt x="199" y="288"/>
                    </a:lnTo>
                    <a:lnTo>
                      <a:pt x="206" y="266"/>
                    </a:lnTo>
                    <a:lnTo>
                      <a:pt x="237" y="231"/>
                    </a:lnTo>
                    <a:lnTo>
                      <a:pt x="294" y="191"/>
                    </a:lnTo>
                    <a:lnTo>
                      <a:pt x="320" y="171"/>
                    </a:lnTo>
                    <a:close/>
                    <a:moveTo>
                      <a:pt x="1053" y="236"/>
                    </a:moveTo>
                    <a:lnTo>
                      <a:pt x="1078" y="266"/>
                    </a:lnTo>
                    <a:lnTo>
                      <a:pt x="1125" y="318"/>
                    </a:lnTo>
                    <a:lnTo>
                      <a:pt x="1163" y="378"/>
                    </a:lnTo>
                    <a:lnTo>
                      <a:pt x="1184" y="424"/>
                    </a:lnTo>
                    <a:lnTo>
                      <a:pt x="1173" y="465"/>
                    </a:lnTo>
                    <a:lnTo>
                      <a:pt x="1135" y="530"/>
                    </a:lnTo>
                    <a:lnTo>
                      <a:pt x="1082" y="577"/>
                    </a:lnTo>
                    <a:lnTo>
                      <a:pt x="1019" y="610"/>
                    </a:lnTo>
                    <a:lnTo>
                      <a:pt x="983" y="622"/>
                    </a:lnTo>
                    <a:lnTo>
                      <a:pt x="925" y="625"/>
                    </a:lnTo>
                    <a:lnTo>
                      <a:pt x="843" y="626"/>
                    </a:lnTo>
                    <a:lnTo>
                      <a:pt x="798" y="619"/>
                    </a:lnTo>
                    <a:lnTo>
                      <a:pt x="783" y="610"/>
                    </a:lnTo>
                    <a:lnTo>
                      <a:pt x="813" y="567"/>
                    </a:lnTo>
                    <a:lnTo>
                      <a:pt x="830" y="505"/>
                    </a:lnTo>
                    <a:lnTo>
                      <a:pt x="839" y="456"/>
                    </a:lnTo>
                    <a:lnTo>
                      <a:pt x="1053" y="236"/>
                    </a:lnTo>
                    <a:close/>
                    <a:moveTo>
                      <a:pt x="258" y="485"/>
                    </a:moveTo>
                    <a:lnTo>
                      <a:pt x="286" y="485"/>
                    </a:lnTo>
                    <a:lnTo>
                      <a:pt x="339" y="492"/>
                    </a:lnTo>
                    <a:lnTo>
                      <a:pt x="366" y="499"/>
                    </a:lnTo>
                    <a:lnTo>
                      <a:pt x="417" y="527"/>
                    </a:lnTo>
                    <a:lnTo>
                      <a:pt x="489" y="570"/>
                    </a:lnTo>
                    <a:lnTo>
                      <a:pt x="522" y="600"/>
                    </a:lnTo>
                    <a:lnTo>
                      <a:pt x="530" y="616"/>
                    </a:lnTo>
                    <a:lnTo>
                      <a:pt x="480" y="635"/>
                    </a:lnTo>
                    <a:lnTo>
                      <a:pt x="434" y="678"/>
                    </a:lnTo>
                    <a:lnTo>
                      <a:pt x="399" y="715"/>
                    </a:lnTo>
                    <a:lnTo>
                      <a:pt x="101" y="789"/>
                    </a:lnTo>
                    <a:lnTo>
                      <a:pt x="97" y="750"/>
                    </a:lnTo>
                    <a:lnTo>
                      <a:pt x="85" y="679"/>
                    </a:lnTo>
                    <a:lnTo>
                      <a:pt x="85" y="607"/>
                    </a:lnTo>
                    <a:lnTo>
                      <a:pt x="91" y="558"/>
                    </a:lnTo>
                    <a:lnTo>
                      <a:pt x="110" y="540"/>
                    </a:lnTo>
                    <a:lnTo>
                      <a:pt x="150" y="512"/>
                    </a:lnTo>
                    <a:lnTo>
                      <a:pt x="192" y="494"/>
                    </a:lnTo>
                    <a:lnTo>
                      <a:pt x="237" y="485"/>
                    </a:lnTo>
                    <a:lnTo>
                      <a:pt x="258" y="485"/>
                    </a:lnTo>
                    <a:close/>
                    <a:moveTo>
                      <a:pt x="1097" y="692"/>
                    </a:moveTo>
                    <a:lnTo>
                      <a:pt x="1144" y="692"/>
                    </a:lnTo>
                    <a:lnTo>
                      <a:pt x="1210" y="697"/>
                    </a:lnTo>
                    <a:lnTo>
                      <a:pt x="1222" y="701"/>
                    </a:lnTo>
                    <a:lnTo>
                      <a:pt x="1222" y="751"/>
                    </a:lnTo>
                    <a:lnTo>
                      <a:pt x="1207" y="818"/>
                    </a:lnTo>
                    <a:lnTo>
                      <a:pt x="1199" y="856"/>
                    </a:lnTo>
                    <a:lnTo>
                      <a:pt x="1130" y="816"/>
                    </a:lnTo>
                    <a:lnTo>
                      <a:pt x="1040" y="771"/>
                    </a:lnTo>
                    <a:lnTo>
                      <a:pt x="945" y="741"/>
                    </a:lnTo>
                    <a:lnTo>
                      <a:pt x="837" y="712"/>
                    </a:lnTo>
                    <a:lnTo>
                      <a:pt x="862" y="705"/>
                    </a:lnTo>
                    <a:lnTo>
                      <a:pt x="1012" y="694"/>
                    </a:lnTo>
                    <a:lnTo>
                      <a:pt x="1097" y="692"/>
                    </a:lnTo>
                    <a:close/>
                    <a:moveTo>
                      <a:pt x="482" y="711"/>
                    </a:moveTo>
                    <a:lnTo>
                      <a:pt x="473" y="727"/>
                    </a:lnTo>
                    <a:lnTo>
                      <a:pt x="397" y="807"/>
                    </a:lnTo>
                    <a:lnTo>
                      <a:pt x="293" y="904"/>
                    </a:lnTo>
                    <a:lnTo>
                      <a:pt x="206" y="975"/>
                    </a:lnTo>
                    <a:lnTo>
                      <a:pt x="189" y="982"/>
                    </a:lnTo>
                    <a:lnTo>
                      <a:pt x="175" y="973"/>
                    </a:lnTo>
                    <a:lnTo>
                      <a:pt x="152" y="947"/>
                    </a:lnTo>
                    <a:lnTo>
                      <a:pt x="133" y="911"/>
                    </a:lnTo>
                    <a:lnTo>
                      <a:pt x="119" y="864"/>
                    </a:lnTo>
                    <a:lnTo>
                      <a:pt x="114" y="836"/>
                    </a:lnTo>
                    <a:lnTo>
                      <a:pt x="254" y="812"/>
                    </a:lnTo>
                    <a:lnTo>
                      <a:pt x="352" y="787"/>
                    </a:lnTo>
                    <a:lnTo>
                      <a:pt x="424" y="748"/>
                    </a:lnTo>
                    <a:lnTo>
                      <a:pt x="482" y="711"/>
                    </a:lnTo>
                    <a:close/>
                    <a:moveTo>
                      <a:pt x="742" y="753"/>
                    </a:moveTo>
                    <a:lnTo>
                      <a:pt x="793" y="773"/>
                    </a:lnTo>
                    <a:lnTo>
                      <a:pt x="856" y="774"/>
                    </a:lnTo>
                    <a:lnTo>
                      <a:pt x="905" y="770"/>
                    </a:lnTo>
                    <a:lnTo>
                      <a:pt x="1171" y="923"/>
                    </a:lnTo>
                    <a:lnTo>
                      <a:pt x="1148" y="954"/>
                    </a:lnTo>
                    <a:lnTo>
                      <a:pt x="1108" y="1013"/>
                    </a:lnTo>
                    <a:lnTo>
                      <a:pt x="1059" y="1065"/>
                    </a:lnTo>
                    <a:lnTo>
                      <a:pt x="1022" y="1097"/>
                    </a:lnTo>
                    <a:lnTo>
                      <a:pt x="978" y="1097"/>
                    </a:lnTo>
                    <a:lnTo>
                      <a:pt x="906" y="1075"/>
                    </a:lnTo>
                    <a:lnTo>
                      <a:pt x="847" y="1036"/>
                    </a:lnTo>
                    <a:lnTo>
                      <a:pt x="800" y="982"/>
                    </a:lnTo>
                    <a:lnTo>
                      <a:pt x="781" y="950"/>
                    </a:lnTo>
                    <a:lnTo>
                      <a:pt x="764" y="895"/>
                    </a:lnTo>
                    <a:lnTo>
                      <a:pt x="741" y="815"/>
                    </a:lnTo>
                    <a:lnTo>
                      <a:pt x="738" y="770"/>
                    </a:lnTo>
                    <a:lnTo>
                      <a:pt x="742" y="753"/>
                    </a:lnTo>
                    <a:close/>
                    <a:moveTo>
                      <a:pt x="575" y="766"/>
                    </a:moveTo>
                    <a:lnTo>
                      <a:pt x="577" y="818"/>
                    </a:lnTo>
                    <a:lnTo>
                      <a:pt x="601" y="877"/>
                    </a:lnTo>
                    <a:lnTo>
                      <a:pt x="626" y="920"/>
                    </a:lnTo>
                    <a:lnTo>
                      <a:pt x="595" y="1227"/>
                    </a:lnTo>
                    <a:lnTo>
                      <a:pt x="556" y="1218"/>
                    </a:lnTo>
                    <a:lnTo>
                      <a:pt x="487" y="1206"/>
                    </a:lnTo>
                    <a:lnTo>
                      <a:pt x="420" y="1182"/>
                    </a:lnTo>
                    <a:lnTo>
                      <a:pt x="375" y="1160"/>
                    </a:lnTo>
                    <a:lnTo>
                      <a:pt x="358" y="1121"/>
                    </a:lnTo>
                    <a:lnTo>
                      <a:pt x="348" y="1047"/>
                    </a:lnTo>
                    <a:lnTo>
                      <a:pt x="359" y="977"/>
                    </a:lnTo>
                    <a:lnTo>
                      <a:pt x="389" y="911"/>
                    </a:lnTo>
                    <a:lnTo>
                      <a:pt x="410" y="881"/>
                    </a:lnTo>
                    <a:lnTo>
                      <a:pt x="453" y="844"/>
                    </a:lnTo>
                    <a:lnTo>
                      <a:pt x="518" y="789"/>
                    </a:lnTo>
                    <a:lnTo>
                      <a:pt x="556" y="767"/>
                    </a:lnTo>
                    <a:lnTo>
                      <a:pt x="575" y="766"/>
                    </a:lnTo>
                    <a:close/>
                    <a:moveTo>
                      <a:pt x="644" y="836"/>
                    </a:moveTo>
                    <a:lnTo>
                      <a:pt x="657" y="848"/>
                    </a:lnTo>
                    <a:lnTo>
                      <a:pt x="709" y="940"/>
                    </a:lnTo>
                    <a:lnTo>
                      <a:pt x="771" y="1064"/>
                    </a:lnTo>
                    <a:lnTo>
                      <a:pt x="811" y="1162"/>
                    </a:lnTo>
                    <a:lnTo>
                      <a:pt x="813" y="1181"/>
                    </a:lnTo>
                    <a:lnTo>
                      <a:pt x="772" y="1199"/>
                    </a:lnTo>
                    <a:lnTo>
                      <a:pt x="708" y="1219"/>
                    </a:lnTo>
                    <a:lnTo>
                      <a:pt x="663" y="1224"/>
                    </a:lnTo>
                    <a:lnTo>
                      <a:pt x="679" y="1083"/>
                    </a:lnTo>
                    <a:lnTo>
                      <a:pt x="682" y="982"/>
                    </a:lnTo>
                    <a:lnTo>
                      <a:pt x="663" y="901"/>
                    </a:lnTo>
                    <a:lnTo>
                      <a:pt x="644" y="836"/>
                    </a:lnTo>
                    <a:close/>
                  </a:path>
                </a:pathLst>
              </a:custGeom>
              <a:solidFill>
                <a:srgbClr val="4D4D4D"/>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70"/>
              <p:cNvSpPr>
                <a:spLocks noEditPoints="1"/>
              </p:cNvSpPr>
              <p:nvPr/>
            </p:nvSpPr>
            <p:spPr bwMode="auto">
              <a:xfrm>
                <a:off x="2793384" y="4416710"/>
                <a:ext cx="741363" cy="741363"/>
              </a:xfrm>
              <a:custGeom>
                <a:avLst/>
                <a:gdLst>
                  <a:gd name="T0" fmla="*/ 526 w 1400"/>
                  <a:gd name="T1" fmla="*/ 22 h 1401"/>
                  <a:gd name="T2" fmla="*/ 160 w 1400"/>
                  <a:gd name="T3" fmla="*/ 255 h 1401"/>
                  <a:gd name="T4" fmla="*/ 9 w 1400"/>
                  <a:gd name="T5" fmla="*/ 593 h 1401"/>
                  <a:gd name="T6" fmla="*/ 9 w 1400"/>
                  <a:gd name="T7" fmla="*/ 806 h 1401"/>
                  <a:gd name="T8" fmla="*/ 160 w 1400"/>
                  <a:gd name="T9" fmla="*/ 1146 h 1401"/>
                  <a:gd name="T10" fmla="*/ 526 w 1400"/>
                  <a:gd name="T11" fmla="*/ 1378 h 1401"/>
                  <a:gd name="T12" fmla="*/ 738 w 1400"/>
                  <a:gd name="T13" fmla="*/ 1400 h 1401"/>
                  <a:gd name="T14" fmla="*/ 1036 w 1400"/>
                  <a:gd name="T15" fmla="*/ 1316 h 1401"/>
                  <a:gd name="T16" fmla="*/ 1359 w 1400"/>
                  <a:gd name="T17" fmla="*/ 940 h 1401"/>
                  <a:gd name="T18" fmla="*/ 1400 w 1400"/>
                  <a:gd name="T19" fmla="*/ 700 h 1401"/>
                  <a:gd name="T20" fmla="*/ 1359 w 1400"/>
                  <a:gd name="T21" fmla="*/ 459 h 1401"/>
                  <a:gd name="T22" fmla="*/ 1036 w 1400"/>
                  <a:gd name="T23" fmla="*/ 83 h 1401"/>
                  <a:gd name="T24" fmla="*/ 738 w 1400"/>
                  <a:gd name="T25" fmla="*/ 1 h 1401"/>
                  <a:gd name="T26" fmla="*/ 702 w 1400"/>
                  <a:gd name="T27" fmla="*/ 145 h 1401"/>
                  <a:gd name="T28" fmla="*/ 787 w 1400"/>
                  <a:gd name="T29" fmla="*/ 377 h 1401"/>
                  <a:gd name="T30" fmla="*/ 712 w 1400"/>
                  <a:gd name="T31" fmla="*/ 582 h 1401"/>
                  <a:gd name="T32" fmla="*/ 410 w 1400"/>
                  <a:gd name="T33" fmla="*/ 183 h 1401"/>
                  <a:gd name="T34" fmla="*/ 647 w 1400"/>
                  <a:gd name="T35" fmla="*/ 106 h 1401"/>
                  <a:gd name="T36" fmla="*/ 1076 w 1400"/>
                  <a:gd name="T37" fmla="*/ 183 h 1401"/>
                  <a:gd name="T38" fmla="*/ 872 w 1400"/>
                  <a:gd name="T39" fmla="*/ 451 h 1401"/>
                  <a:gd name="T40" fmla="*/ 902 w 1400"/>
                  <a:gd name="T41" fmla="*/ 249 h 1401"/>
                  <a:gd name="T42" fmla="*/ 965 w 1400"/>
                  <a:gd name="T43" fmla="*/ 128 h 1401"/>
                  <a:gd name="T44" fmla="*/ 507 w 1400"/>
                  <a:gd name="T45" fmla="*/ 497 h 1401"/>
                  <a:gd name="T46" fmla="*/ 317 w 1400"/>
                  <a:gd name="T47" fmla="*/ 400 h 1401"/>
                  <a:gd name="T48" fmla="*/ 257 w 1400"/>
                  <a:gd name="T49" fmla="*/ 252 h 1401"/>
                  <a:gd name="T50" fmla="*/ 1167 w 1400"/>
                  <a:gd name="T51" fmla="*/ 289 h 1401"/>
                  <a:gd name="T52" fmla="*/ 1278 w 1400"/>
                  <a:gd name="T53" fmla="*/ 484 h 1401"/>
                  <a:gd name="T54" fmla="*/ 1104 w 1400"/>
                  <a:gd name="T55" fmla="*/ 662 h 1401"/>
                  <a:gd name="T56" fmla="*/ 865 w 1400"/>
                  <a:gd name="T57" fmla="*/ 671 h 1401"/>
                  <a:gd name="T58" fmla="*/ 909 w 1400"/>
                  <a:gd name="T59" fmla="*/ 495 h 1401"/>
                  <a:gd name="T60" fmla="*/ 368 w 1400"/>
                  <a:gd name="T61" fmla="*/ 534 h 1401"/>
                  <a:gd name="T62" fmla="*/ 565 w 1400"/>
                  <a:gd name="T63" fmla="*/ 651 h 1401"/>
                  <a:gd name="T64" fmla="*/ 434 w 1400"/>
                  <a:gd name="T65" fmla="*/ 776 h 1401"/>
                  <a:gd name="T66" fmla="*/ 93 w 1400"/>
                  <a:gd name="T67" fmla="*/ 660 h 1401"/>
                  <a:gd name="T68" fmla="*/ 209 w 1400"/>
                  <a:gd name="T69" fmla="*/ 537 h 1401"/>
                  <a:gd name="T70" fmla="*/ 1239 w 1400"/>
                  <a:gd name="T71" fmla="*/ 750 h 1401"/>
                  <a:gd name="T72" fmla="*/ 1308 w 1400"/>
                  <a:gd name="T73" fmla="*/ 886 h 1401"/>
                  <a:gd name="T74" fmla="*/ 1025 w 1400"/>
                  <a:gd name="T75" fmla="*/ 804 h 1401"/>
                  <a:gd name="T76" fmla="*/ 1097 w 1400"/>
                  <a:gd name="T77" fmla="*/ 753 h 1401"/>
                  <a:gd name="T78" fmla="*/ 430 w 1400"/>
                  <a:gd name="T79" fmla="*/ 876 h 1401"/>
                  <a:gd name="T80" fmla="*/ 191 w 1400"/>
                  <a:gd name="T81" fmla="*/ 1056 h 1401"/>
                  <a:gd name="T82" fmla="*/ 123 w 1400"/>
                  <a:gd name="T83" fmla="*/ 907 h 1401"/>
                  <a:gd name="T84" fmla="*/ 522 w 1400"/>
                  <a:gd name="T85" fmla="*/ 772 h 1401"/>
                  <a:gd name="T86" fmla="*/ 981 w 1400"/>
                  <a:gd name="T87" fmla="*/ 835 h 1401"/>
                  <a:gd name="T88" fmla="*/ 1148 w 1400"/>
                  <a:gd name="T89" fmla="*/ 1156 h 1401"/>
                  <a:gd name="T90" fmla="*/ 983 w 1400"/>
                  <a:gd name="T91" fmla="*/ 1167 h 1401"/>
                  <a:gd name="T92" fmla="*/ 829 w 1400"/>
                  <a:gd name="T93" fmla="*/ 972 h 1401"/>
                  <a:gd name="T94" fmla="*/ 623 w 1400"/>
                  <a:gd name="T95" fmla="*/ 829 h 1401"/>
                  <a:gd name="T96" fmla="*/ 646 w 1400"/>
                  <a:gd name="T97" fmla="*/ 1331 h 1401"/>
                  <a:gd name="T98" fmla="*/ 407 w 1400"/>
                  <a:gd name="T99" fmla="*/ 1259 h 1401"/>
                  <a:gd name="T100" fmla="*/ 391 w 1400"/>
                  <a:gd name="T101" fmla="*/ 1060 h 1401"/>
                  <a:gd name="T102" fmla="*/ 561 w 1400"/>
                  <a:gd name="T103" fmla="*/ 857 h 1401"/>
                  <a:gd name="T104" fmla="*/ 712 w 1400"/>
                  <a:gd name="T105" fmla="*/ 920 h 1401"/>
                  <a:gd name="T106" fmla="*/ 882 w 1400"/>
                  <a:gd name="T107" fmla="*/ 1280 h 1401"/>
                  <a:gd name="T108" fmla="*/ 736 w 1400"/>
                  <a:gd name="T109" fmla="*/ 1174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00" h="1401">
                    <a:moveTo>
                      <a:pt x="700" y="0"/>
                    </a:moveTo>
                    <a:lnTo>
                      <a:pt x="664" y="1"/>
                    </a:lnTo>
                    <a:lnTo>
                      <a:pt x="594" y="9"/>
                    </a:lnTo>
                    <a:lnTo>
                      <a:pt x="526" y="22"/>
                    </a:lnTo>
                    <a:lnTo>
                      <a:pt x="460" y="43"/>
                    </a:lnTo>
                    <a:lnTo>
                      <a:pt x="366" y="83"/>
                    </a:lnTo>
                    <a:lnTo>
                      <a:pt x="255" y="160"/>
                    </a:lnTo>
                    <a:lnTo>
                      <a:pt x="160" y="255"/>
                    </a:lnTo>
                    <a:lnTo>
                      <a:pt x="84" y="366"/>
                    </a:lnTo>
                    <a:lnTo>
                      <a:pt x="42" y="459"/>
                    </a:lnTo>
                    <a:lnTo>
                      <a:pt x="22" y="526"/>
                    </a:lnTo>
                    <a:lnTo>
                      <a:pt x="9" y="593"/>
                    </a:lnTo>
                    <a:lnTo>
                      <a:pt x="2" y="664"/>
                    </a:lnTo>
                    <a:lnTo>
                      <a:pt x="0" y="700"/>
                    </a:lnTo>
                    <a:lnTo>
                      <a:pt x="2" y="736"/>
                    </a:lnTo>
                    <a:lnTo>
                      <a:pt x="9" y="806"/>
                    </a:lnTo>
                    <a:lnTo>
                      <a:pt x="22" y="876"/>
                    </a:lnTo>
                    <a:lnTo>
                      <a:pt x="42" y="940"/>
                    </a:lnTo>
                    <a:lnTo>
                      <a:pt x="84" y="1034"/>
                    </a:lnTo>
                    <a:lnTo>
                      <a:pt x="160" y="1146"/>
                    </a:lnTo>
                    <a:lnTo>
                      <a:pt x="255" y="1241"/>
                    </a:lnTo>
                    <a:lnTo>
                      <a:pt x="366" y="1316"/>
                    </a:lnTo>
                    <a:lnTo>
                      <a:pt x="460" y="1358"/>
                    </a:lnTo>
                    <a:lnTo>
                      <a:pt x="526" y="1378"/>
                    </a:lnTo>
                    <a:lnTo>
                      <a:pt x="594" y="1393"/>
                    </a:lnTo>
                    <a:lnTo>
                      <a:pt x="664" y="1400"/>
                    </a:lnTo>
                    <a:lnTo>
                      <a:pt x="700" y="1401"/>
                    </a:lnTo>
                    <a:lnTo>
                      <a:pt x="738" y="1400"/>
                    </a:lnTo>
                    <a:lnTo>
                      <a:pt x="808" y="1393"/>
                    </a:lnTo>
                    <a:lnTo>
                      <a:pt x="876" y="1378"/>
                    </a:lnTo>
                    <a:lnTo>
                      <a:pt x="942" y="1358"/>
                    </a:lnTo>
                    <a:lnTo>
                      <a:pt x="1036" y="1316"/>
                    </a:lnTo>
                    <a:lnTo>
                      <a:pt x="1147" y="1241"/>
                    </a:lnTo>
                    <a:lnTo>
                      <a:pt x="1242" y="1146"/>
                    </a:lnTo>
                    <a:lnTo>
                      <a:pt x="1317" y="1034"/>
                    </a:lnTo>
                    <a:lnTo>
                      <a:pt x="1359" y="940"/>
                    </a:lnTo>
                    <a:lnTo>
                      <a:pt x="1379" y="876"/>
                    </a:lnTo>
                    <a:lnTo>
                      <a:pt x="1393" y="806"/>
                    </a:lnTo>
                    <a:lnTo>
                      <a:pt x="1400" y="736"/>
                    </a:lnTo>
                    <a:lnTo>
                      <a:pt x="1400" y="700"/>
                    </a:lnTo>
                    <a:lnTo>
                      <a:pt x="1400" y="664"/>
                    </a:lnTo>
                    <a:lnTo>
                      <a:pt x="1393" y="593"/>
                    </a:lnTo>
                    <a:lnTo>
                      <a:pt x="1379" y="526"/>
                    </a:lnTo>
                    <a:lnTo>
                      <a:pt x="1359" y="459"/>
                    </a:lnTo>
                    <a:lnTo>
                      <a:pt x="1317" y="366"/>
                    </a:lnTo>
                    <a:lnTo>
                      <a:pt x="1242" y="255"/>
                    </a:lnTo>
                    <a:lnTo>
                      <a:pt x="1147" y="160"/>
                    </a:lnTo>
                    <a:lnTo>
                      <a:pt x="1036" y="83"/>
                    </a:lnTo>
                    <a:lnTo>
                      <a:pt x="942" y="43"/>
                    </a:lnTo>
                    <a:lnTo>
                      <a:pt x="876" y="22"/>
                    </a:lnTo>
                    <a:lnTo>
                      <a:pt x="808" y="9"/>
                    </a:lnTo>
                    <a:lnTo>
                      <a:pt x="738" y="1"/>
                    </a:lnTo>
                    <a:lnTo>
                      <a:pt x="700" y="0"/>
                    </a:lnTo>
                    <a:close/>
                    <a:moveTo>
                      <a:pt x="647" y="106"/>
                    </a:moveTo>
                    <a:lnTo>
                      <a:pt x="667" y="118"/>
                    </a:lnTo>
                    <a:lnTo>
                      <a:pt x="702" y="145"/>
                    </a:lnTo>
                    <a:lnTo>
                      <a:pt x="741" y="190"/>
                    </a:lnTo>
                    <a:lnTo>
                      <a:pt x="772" y="261"/>
                    </a:lnTo>
                    <a:lnTo>
                      <a:pt x="787" y="337"/>
                    </a:lnTo>
                    <a:lnTo>
                      <a:pt x="787" y="377"/>
                    </a:lnTo>
                    <a:lnTo>
                      <a:pt x="772" y="438"/>
                    </a:lnTo>
                    <a:lnTo>
                      <a:pt x="748" y="526"/>
                    </a:lnTo>
                    <a:lnTo>
                      <a:pt x="726" y="569"/>
                    </a:lnTo>
                    <a:lnTo>
                      <a:pt x="712" y="582"/>
                    </a:lnTo>
                    <a:lnTo>
                      <a:pt x="677" y="536"/>
                    </a:lnTo>
                    <a:lnTo>
                      <a:pt x="618" y="498"/>
                    </a:lnTo>
                    <a:lnTo>
                      <a:pt x="569" y="475"/>
                    </a:lnTo>
                    <a:lnTo>
                      <a:pt x="410" y="183"/>
                    </a:lnTo>
                    <a:lnTo>
                      <a:pt x="450" y="167"/>
                    </a:lnTo>
                    <a:lnTo>
                      <a:pt x="519" y="134"/>
                    </a:lnTo>
                    <a:lnTo>
                      <a:pt x="594" y="115"/>
                    </a:lnTo>
                    <a:lnTo>
                      <a:pt x="647" y="106"/>
                    </a:lnTo>
                    <a:close/>
                    <a:moveTo>
                      <a:pt x="965" y="128"/>
                    </a:moveTo>
                    <a:lnTo>
                      <a:pt x="987" y="130"/>
                    </a:lnTo>
                    <a:lnTo>
                      <a:pt x="1026" y="145"/>
                    </a:lnTo>
                    <a:lnTo>
                      <a:pt x="1076" y="183"/>
                    </a:lnTo>
                    <a:lnTo>
                      <a:pt x="1107" y="213"/>
                    </a:lnTo>
                    <a:lnTo>
                      <a:pt x="1009" y="304"/>
                    </a:lnTo>
                    <a:lnTo>
                      <a:pt x="927" y="374"/>
                    </a:lnTo>
                    <a:lnTo>
                      <a:pt x="872" y="451"/>
                    </a:lnTo>
                    <a:lnTo>
                      <a:pt x="837" y="516"/>
                    </a:lnTo>
                    <a:lnTo>
                      <a:pt x="836" y="497"/>
                    </a:lnTo>
                    <a:lnTo>
                      <a:pt x="862" y="387"/>
                    </a:lnTo>
                    <a:lnTo>
                      <a:pt x="902" y="249"/>
                    </a:lnTo>
                    <a:lnTo>
                      <a:pt x="941" y="144"/>
                    </a:lnTo>
                    <a:lnTo>
                      <a:pt x="954" y="128"/>
                    </a:lnTo>
                    <a:lnTo>
                      <a:pt x="960" y="128"/>
                    </a:lnTo>
                    <a:lnTo>
                      <a:pt x="965" y="128"/>
                    </a:lnTo>
                    <a:close/>
                    <a:moveTo>
                      <a:pt x="346" y="187"/>
                    </a:moveTo>
                    <a:lnTo>
                      <a:pt x="402" y="331"/>
                    </a:lnTo>
                    <a:lnTo>
                      <a:pt x="448" y="429"/>
                    </a:lnTo>
                    <a:lnTo>
                      <a:pt x="507" y="497"/>
                    </a:lnTo>
                    <a:lnTo>
                      <a:pt x="559" y="550"/>
                    </a:lnTo>
                    <a:lnTo>
                      <a:pt x="541" y="544"/>
                    </a:lnTo>
                    <a:lnTo>
                      <a:pt x="441" y="485"/>
                    </a:lnTo>
                    <a:lnTo>
                      <a:pt x="317" y="400"/>
                    </a:lnTo>
                    <a:lnTo>
                      <a:pt x="227" y="328"/>
                    </a:lnTo>
                    <a:lnTo>
                      <a:pt x="215" y="312"/>
                    </a:lnTo>
                    <a:lnTo>
                      <a:pt x="224" y="289"/>
                    </a:lnTo>
                    <a:lnTo>
                      <a:pt x="257" y="252"/>
                    </a:lnTo>
                    <a:lnTo>
                      <a:pt x="319" y="207"/>
                    </a:lnTo>
                    <a:lnTo>
                      <a:pt x="346" y="187"/>
                    </a:lnTo>
                    <a:close/>
                    <a:moveTo>
                      <a:pt x="1141" y="256"/>
                    </a:moveTo>
                    <a:lnTo>
                      <a:pt x="1167" y="289"/>
                    </a:lnTo>
                    <a:lnTo>
                      <a:pt x="1219" y="346"/>
                    </a:lnTo>
                    <a:lnTo>
                      <a:pt x="1261" y="412"/>
                    </a:lnTo>
                    <a:lnTo>
                      <a:pt x="1284" y="461"/>
                    </a:lnTo>
                    <a:lnTo>
                      <a:pt x="1278" y="484"/>
                    </a:lnTo>
                    <a:lnTo>
                      <a:pt x="1262" y="524"/>
                    </a:lnTo>
                    <a:lnTo>
                      <a:pt x="1231" y="575"/>
                    </a:lnTo>
                    <a:lnTo>
                      <a:pt x="1173" y="626"/>
                    </a:lnTo>
                    <a:lnTo>
                      <a:pt x="1104" y="662"/>
                    </a:lnTo>
                    <a:lnTo>
                      <a:pt x="1066" y="674"/>
                    </a:lnTo>
                    <a:lnTo>
                      <a:pt x="1003" y="677"/>
                    </a:lnTo>
                    <a:lnTo>
                      <a:pt x="914" y="680"/>
                    </a:lnTo>
                    <a:lnTo>
                      <a:pt x="865" y="671"/>
                    </a:lnTo>
                    <a:lnTo>
                      <a:pt x="849" y="662"/>
                    </a:lnTo>
                    <a:lnTo>
                      <a:pt x="882" y="615"/>
                    </a:lnTo>
                    <a:lnTo>
                      <a:pt x="901" y="549"/>
                    </a:lnTo>
                    <a:lnTo>
                      <a:pt x="909" y="495"/>
                    </a:lnTo>
                    <a:lnTo>
                      <a:pt x="1141" y="256"/>
                    </a:lnTo>
                    <a:close/>
                    <a:moveTo>
                      <a:pt x="280" y="526"/>
                    </a:moveTo>
                    <a:lnTo>
                      <a:pt x="309" y="526"/>
                    </a:lnTo>
                    <a:lnTo>
                      <a:pt x="368" y="534"/>
                    </a:lnTo>
                    <a:lnTo>
                      <a:pt x="397" y="541"/>
                    </a:lnTo>
                    <a:lnTo>
                      <a:pt x="451" y="572"/>
                    </a:lnTo>
                    <a:lnTo>
                      <a:pt x="529" y="618"/>
                    </a:lnTo>
                    <a:lnTo>
                      <a:pt x="565" y="651"/>
                    </a:lnTo>
                    <a:lnTo>
                      <a:pt x="575" y="668"/>
                    </a:lnTo>
                    <a:lnTo>
                      <a:pt x="520" y="690"/>
                    </a:lnTo>
                    <a:lnTo>
                      <a:pt x="470" y="736"/>
                    </a:lnTo>
                    <a:lnTo>
                      <a:pt x="434" y="776"/>
                    </a:lnTo>
                    <a:lnTo>
                      <a:pt x="110" y="855"/>
                    </a:lnTo>
                    <a:lnTo>
                      <a:pt x="106" y="814"/>
                    </a:lnTo>
                    <a:lnTo>
                      <a:pt x="93" y="737"/>
                    </a:lnTo>
                    <a:lnTo>
                      <a:pt x="93" y="660"/>
                    </a:lnTo>
                    <a:lnTo>
                      <a:pt x="98" y="606"/>
                    </a:lnTo>
                    <a:lnTo>
                      <a:pt x="120" y="586"/>
                    </a:lnTo>
                    <a:lnTo>
                      <a:pt x="163" y="556"/>
                    </a:lnTo>
                    <a:lnTo>
                      <a:pt x="209" y="537"/>
                    </a:lnTo>
                    <a:lnTo>
                      <a:pt x="257" y="527"/>
                    </a:lnTo>
                    <a:lnTo>
                      <a:pt x="280" y="526"/>
                    </a:lnTo>
                    <a:close/>
                    <a:moveTo>
                      <a:pt x="1189" y="750"/>
                    </a:moveTo>
                    <a:lnTo>
                      <a:pt x="1239" y="750"/>
                    </a:lnTo>
                    <a:lnTo>
                      <a:pt x="1313" y="755"/>
                    </a:lnTo>
                    <a:lnTo>
                      <a:pt x="1324" y="760"/>
                    </a:lnTo>
                    <a:lnTo>
                      <a:pt x="1324" y="815"/>
                    </a:lnTo>
                    <a:lnTo>
                      <a:pt x="1308" y="886"/>
                    </a:lnTo>
                    <a:lnTo>
                      <a:pt x="1300" y="929"/>
                    </a:lnTo>
                    <a:lnTo>
                      <a:pt x="1225" y="886"/>
                    </a:lnTo>
                    <a:lnTo>
                      <a:pt x="1127" y="837"/>
                    </a:lnTo>
                    <a:lnTo>
                      <a:pt x="1025" y="804"/>
                    </a:lnTo>
                    <a:lnTo>
                      <a:pt x="908" y="773"/>
                    </a:lnTo>
                    <a:lnTo>
                      <a:pt x="917" y="769"/>
                    </a:lnTo>
                    <a:lnTo>
                      <a:pt x="970" y="762"/>
                    </a:lnTo>
                    <a:lnTo>
                      <a:pt x="1097" y="753"/>
                    </a:lnTo>
                    <a:lnTo>
                      <a:pt x="1189" y="750"/>
                    </a:lnTo>
                    <a:close/>
                    <a:moveTo>
                      <a:pt x="522" y="772"/>
                    </a:moveTo>
                    <a:lnTo>
                      <a:pt x="512" y="789"/>
                    </a:lnTo>
                    <a:lnTo>
                      <a:pt x="430" y="876"/>
                    </a:lnTo>
                    <a:lnTo>
                      <a:pt x="317" y="981"/>
                    </a:lnTo>
                    <a:lnTo>
                      <a:pt x="224" y="1057"/>
                    </a:lnTo>
                    <a:lnTo>
                      <a:pt x="205" y="1066"/>
                    </a:lnTo>
                    <a:lnTo>
                      <a:pt x="191" y="1056"/>
                    </a:lnTo>
                    <a:lnTo>
                      <a:pt x="165" y="1027"/>
                    </a:lnTo>
                    <a:lnTo>
                      <a:pt x="145" y="988"/>
                    </a:lnTo>
                    <a:lnTo>
                      <a:pt x="129" y="938"/>
                    </a:lnTo>
                    <a:lnTo>
                      <a:pt x="123" y="907"/>
                    </a:lnTo>
                    <a:lnTo>
                      <a:pt x="276" y="881"/>
                    </a:lnTo>
                    <a:lnTo>
                      <a:pt x="381" y="855"/>
                    </a:lnTo>
                    <a:lnTo>
                      <a:pt x="460" y="811"/>
                    </a:lnTo>
                    <a:lnTo>
                      <a:pt x="522" y="772"/>
                    </a:lnTo>
                    <a:close/>
                    <a:moveTo>
                      <a:pt x="806" y="817"/>
                    </a:moveTo>
                    <a:lnTo>
                      <a:pt x="859" y="838"/>
                    </a:lnTo>
                    <a:lnTo>
                      <a:pt x="927" y="841"/>
                    </a:lnTo>
                    <a:lnTo>
                      <a:pt x="981" y="835"/>
                    </a:lnTo>
                    <a:lnTo>
                      <a:pt x="1271" y="1002"/>
                    </a:lnTo>
                    <a:lnTo>
                      <a:pt x="1245" y="1035"/>
                    </a:lnTo>
                    <a:lnTo>
                      <a:pt x="1202" y="1100"/>
                    </a:lnTo>
                    <a:lnTo>
                      <a:pt x="1148" y="1156"/>
                    </a:lnTo>
                    <a:lnTo>
                      <a:pt x="1107" y="1190"/>
                    </a:lnTo>
                    <a:lnTo>
                      <a:pt x="1084" y="1191"/>
                    </a:lnTo>
                    <a:lnTo>
                      <a:pt x="1040" y="1185"/>
                    </a:lnTo>
                    <a:lnTo>
                      <a:pt x="983" y="1167"/>
                    </a:lnTo>
                    <a:lnTo>
                      <a:pt x="919" y="1123"/>
                    </a:lnTo>
                    <a:lnTo>
                      <a:pt x="868" y="1064"/>
                    </a:lnTo>
                    <a:lnTo>
                      <a:pt x="846" y="1031"/>
                    </a:lnTo>
                    <a:lnTo>
                      <a:pt x="829" y="972"/>
                    </a:lnTo>
                    <a:lnTo>
                      <a:pt x="804" y="884"/>
                    </a:lnTo>
                    <a:lnTo>
                      <a:pt x="800" y="835"/>
                    </a:lnTo>
                    <a:lnTo>
                      <a:pt x="806" y="817"/>
                    </a:lnTo>
                    <a:close/>
                    <a:moveTo>
                      <a:pt x="623" y="829"/>
                    </a:moveTo>
                    <a:lnTo>
                      <a:pt x="626" y="887"/>
                    </a:lnTo>
                    <a:lnTo>
                      <a:pt x="652" y="950"/>
                    </a:lnTo>
                    <a:lnTo>
                      <a:pt x="679" y="998"/>
                    </a:lnTo>
                    <a:lnTo>
                      <a:pt x="646" y="1331"/>
                    </a:lnTo>
                    <a:lnTo>
                      <a:pt x="604" y="1321"/>
                    </a:lnTo>
                    <a:lnTo>
                      <a:pt x="528" y="1308"/>
                    </a:lnTo>
                    <a:lnTo>
                      <a:pt x="454" y="1282"/>
                    </a:lnTo>
                    <a:lnTo>
                      <a:pt x="407" y="1259"/>
                    </a:lnTo>
                    <a:lnTo>
                      <a:pt x="397" y="1237"/>
                    </a:lnTo>
                    <a:lnTo>
                      <a:pt x="384" y="1195"/>
                    </a:lnTo>
                    <a:lnTo>
                      <a:pt x="376" y="1136"/>
                    </a:lnTo>
                    <a:lnTo>
                      <a:pt x="391" y="1060"/>
                    </a:lnTo>
                    <a:lnTo>
                      <a:pt x="422" y="989"/>
                    </a:lnTo>
                    <a:lnTo>
                      <a:pt x="444" y="956"/>
                    </a:lnTo>
                    <a:lnTo>
                      <a:pt x="492" y="914"/>
                    </a:lnTo>
                    <a:lnTo>
                      <a:pt x="561" y="857"/>
                    </a:lnTo>
                    <a:lnTo>
                      <a:pt x="604" y="832"/>
                    </a:lnTo>
                    <a:lnTo>
                      <a:pt x="623" y="829"/>
                    </a:lnTo>
                    <a:close/>
                    <a:moveTo>
                      <a:pt x="699" y="907"/>
                    </a:moveTo>
                    <a:lnTo>
                      <a:pt x="712" y="920"/>
                    </a:lnTo>
                    <a:lnTo>
                      <a:pt x="770" y="1020"/>
                    </a:lnTo>
                    <a:lnTo>
                      <a:pt x="836" y="1154"/>
                    </a:lnTo>
                    <a:lnTo>
                      <a:pt x="881" y="1260"/>
                    </a:lnTo>
                    <a:lnTo>
                      <a:pt x="882" y="1280"/>
                    </a:lnTo>
                    <a:lnTo>
                      <a:pt x="837" y="1300"/>
                    </a:lnTo>
                    <a:lnTo>
                      <a:pt x="768" y="1323"/>
                    </a:lnTo>
                    <a:lnTo>
                      <a:pt x="719" y="1328"/>
                    </a:lnTo>
                    <a:lnTo>
                      <a:pt x="736" y="1174"/>
                    </a:lnTo>
                    <a:lnTo>
                      <a:pt x="739" y="1066"/>
                    </a:lnTo>
                    <a:lnTo>
                      <a:pt x="719" y="978"/>
                    </a:lnTo>
                    <a:lnTo>
                      <a:pt x="699" y="907"/>
                    </a:lnTo>
                    <a:close/>
                  </a:path>
                </a:pathLst>
              </a:custGeom>
              <a:solidFill>
                <a:srgbClr val="B3B3B3"/>
              </a:solid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71"/>
              <p:cNvSpPr>
                <a:spLocks/>
              </p:cNvSpPr>
              <p:nvPr/>
            </p:nvSpPr>
            <p:spPr bwMode="auto">
              <a:xfrm>
                <a:off x="3129934" y="4681823"/>
                <a:ext cx="38100" cy="38100"/>
              </a:xfrm>
              <a:custGeom>
                <a:avLst/>
                <a:gdLst>
                  <a:gd name="T0" fmla="*/ 71 w 71"/>
                  <a:gd name="T1" fmla="*/ 36 h 71"/>
                  <a:gd name="T2" fmla="*/ 68 w 71"/>
                  <a:gd name="T3" fmla="*/ 49 h 71"/>
                  <a:gd name="T4" fmla="*/ 49 w 71"/>
                  <a:gd name="T5" fmla="*/ 69 h 71"/>
                  <a:gd name="T6" fmla="*/ 35 w 71"/>
                  <a:gd name="T7" fmla="*/ 71 h 71"/>
                  <a:gd name="T8" fmla="*/ 20 w 71"/>
                  <a:gd name="T9" fmla="*/ 69 h 71"/>
                  <a:gd name="T10" fmla="*/ 2 w 71"/>
                  <a:gd name="T11" fmla="*/ 49 h 71"/>
                  <a:gd name="T12" fmla="*/ 0 w 71"/>
                  <a:gd name="T13" fmla="*/ 36 h 71"/>
                  <a:gd name="T14" fmla="*/ 2 w 71"/>
                  <a:gd name="T15" fmla="*/ 22 h 71"/>
                  <a:gd name="T16" fmla="*/ 20 w 71"/>
                  <a:gd name="T17" fmla="*/ 2 h 71"/>
                  <a:gd name="T18" fmla="*/ 35 w 71"/>
                  <a:gd name="T19" fmla="*/ 0 h 71"/>
                  <a:gd name="T20" fmla="*/ 49 w 71"/>
                  <a:gd name="T21" fmla="*/ 2 h 71"/>
                  <a:gd name="T22" fmla="*/ 68 w 71"/>
                  <a:gd name="T23" fmla="*/ 22 h 71"/>
                  <a:gd name="T24" fmla="*/ 71 w 71"/>
                  <a:gd name="T25" fmla="*/ 3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71">
                    <a:moveTo>
                      <a:pt x="71" y="36"/>
                    </a:moveTo>
                    <a:lnTo>
                      <a:pt x="68" y="49"/>
                    </a:lnTo>
                    <a:lnTo>
                      <a:pt x="49" y="69"/>
                    </a:lnTo>
                    <a:lnTo>
                      <a:pt x="35" y="71"/>
                    </a:lnTo>
                    <a:lnTo>
                      <a:pt x="20" y="69"/>
                    </a:lnTo>
                    <a:lnTo>
                      <a:pt x="2" y="49"/>
                    </a:lnTo>
                    <a:lnTo>
                      <a:pt x="0" y="36"/>
                    </a:lnTo>
                    <a:lnTo>
                      <a:pt x="2" y="22"/>
                    </a:lnTo>
                    <a:lnTo>
                      <a:pt x="20" y="2"/>
                    </a:lnTo>
                    <a:lnTo>
                      <a:pt x="35" y="0"/>
                    </a:lnTo>
                    <a:lnTo>
                      <a:pt x="49" y="2"/>
                    </a:lnTo>
                    <a:lnTo>
                      <a:pt x="68" y="22"/>
                    </a:lnTo>
                    <a:lnTo>
                      <a:pt x="71" y="36"/>
                    </a:lnTo>
                    <a:close/>
                  </a:path>
                </a:pathLst>
              </a:custGeom>
              <a:solidFill>
                <a:srgbClr val="4D4D4D"/>
              </a:solid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72"/>
              <p:cNvSpPr>
                <a:spLocks/>
              </p:cNvSpPr>
              <p:nvPr/>
            </p:nvSpPr>
            <p:spPr bwMode="auto">
              <a:xfrm>
                <a:off x="3174384" y="4856448"/>
                <a:ext cx="38100" cy="36513"/>
              </a:xfrm>
              <a:custGeom>
                <a:avLst/>
                <a:gdLst>
                  <a:gd name="T0" fmla="*/ 70 w 70"/>
                  <a:gd name="T1" fmla="*/ 35 h 71"/>
                  <a:gd name="T2" fmla="*/ 67 w 70"/>
                  <a:gd name="T3" fmla="*/ 49 h 71"/>
                  <a:gd name="T4" fmla="*/ 49 w 70"/>
                  <a:gd name="T5" fmla="*/ 68 h 71"/>
                  <a:gd name="T6" fmla="*/ 34 w 70"/>
                  <a:gd name="T7" fmla="*/ 71 h 71"/>
                  <a:gd name="T8" fmla="*/ 20 w 70"/>
                  <a:gd name="T9" fmla="*/ 68 h 71"/>
                  <a:gd name="T10" fmla="*/ 1 w 70"/>
                  <a:gd name="T11" fmla="*/ 49 h 71"/>
                  <a:gd name="T12" fmla="*/ 0 w 70"/>
                  <a:gd name="T13" fmla="*/ 35 h 71"/>
                  <a:gd name="T14" fmla="*/ 1 w 70"/>
                  <a:gd name="T15" fmla="*/ 21 h 71"/>
                  <a:gd name="T16" fmla="*/ 20 w 70"/>
                  <a:gd name="T17" fmla="*/ 2 h 71"/>
                  <a:gd name="T18" fmla="*/ 34 w 70"/>
                  <a:gd name="T19" fmla="*/ 0 h 71"/>
                  <a:gd name="T20" fmla="*/ 49 w 70"/>
                  <a:gd name="T21" fmla="*/ 2 h 71"/>
                  <a:gd name="T22" fmla="*/ 67 w 70"/>
                  <a:gd name="T23" fmla="*/ 21 h 71"/>
                  <a:gd name="T24" fmla="*/ 70 w 70"/>
                  <a:gd name="T25" fmla="*/ 3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71">
                    <a:moveTo>
                      <a:pt x="70" y="35"/>
                    </a:moveTo>
                    <a:lnTo>
                      <a:pt x="67" y="49"/>
                    </a:lnTo>
                    <a:lnTo>
                      <a:pt x="49" y="68"/>
                    </a:lnTo>
                    <a:lnTo>
                      <a:pt x="34" y="71"/>
                    </a:lnTo>
                    <a:lnTo>
                      <a:pt x="20" y="68"/>
                    </a:lnTo>
                    <a:lnTo>
                      <a:pt x="1" y="49"/>
                    </a:lnTo>
                    <a:lnTo>
                      <a:pt x="0" y="35"/>
                    </a:lnTo>
                    <a:lnTo>
                      <a:pt x="1" y="21"/>
                    </a:lnTo>
                    <a:lnTo>
                      <a:pt x="20" y="2"/>
                    </a:lnTo>
                    <a:lnTo>
                      <a:pt x="34" y="0"/>
                    </a:lnTo>
                    <a:lnTo>
                      <a:pt x="49" y="2"/>
                    </a:lnTo>
                    <a:lnTo>
                      <a:pt x="67" y="21"/>
                    </a:lnTo>
                    <a:lnTo>
                      <a:pt x="70" y="35"/>
                    </a:lnTo>
                    <a:close/>
                  </a:path>
                </a:pathLst>
              </a:custGeom>
              <a:solidFill>
                <a:srgbClr val="4D4D4D"/>
              </a:solid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73"/>
              <p:cNvSpPr>
                <a:spLocks/>
              </p:cNvSpPr>
              <p:nvPr/>
            </p:nvSpPr>
            <p:spPr bwMode="auto">
              <a:xfrm>
                <a:off x="3068022" y="4788185"/>
                <a:ext cx="38100" cy="36513"/>
              </a:xfrm>
              <a:custGeom>
                <a:avLst/>
                <a:gdLst>
                  <a:gd name="T0" fmla="*/ 71 w 71"/>
                  <a:gd name="T1" fmla="*/ 36 h 70"/>
                  <a:gd name="T2" fmla="*/ 70 w 71"/>
                  <a:gd name="T3" fmla="*/ 50 h 70"/>
                  <a:gd name="T4" fmla="*/ 51 w 71"/>
                  <a:gd name="T5" fmla="*/ 69 h 70"/>
                  <a:gd name="T6" fmla="*/ 36 w 71"/>
                  <a:gd name="T7" fmla="*/ 70 h 70"/>
                  <a:gd name="T8" fmla="*/ 22 w 71"/>
                  <a:gd name="T9" fmla="*/ 69 h 70"/>
                  <a:gd name="T10" fmla="*/ 3 w 71"/>
                  <a:gd name="T11" fmla="*/ 50 h 70"/>
                  <a:gd name="T12" fmla="*/ 0 w 71"/>
                  <a:gd name="T13" fmla="*/ 36 h 70"/>
                  <a:gd name="T14" fmla="*/ 3 w 71"/>
                  <a:gd name="T15" fmla="*/ 21 h 70"/>
                  <a:gd name="T16" fmla="*/ 22 w 71"/>
                  <a:gd name="T17" fmla="*/ 3 h 70"/>
                  <a:gd name="T18" fmla="*/ 36 w 71"/>
                  <a:gd name="T19" fmla="*/ 0 h 70"/>
                  <a:gd name="T20" fmla="*/ 51 w 71"/>
                  <a:gd name="T21" fmla="*/ 3 h 70"/>
                  <a:gd name="T22" fmla="*/ 70 w 71"/>
                  <a:gd name="T23" fmla="*/ 21 h 70"/>
                  <a:gd name="T24" fmla="*/ 71 w 71"/>
                  <a:gd name="T25"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70">
                    <a:moveTo>
                      <a:pt x="71" y="36"/>
                    </a:moveTo>
                    <a:lnTo>
                      <a:pt x="70" y="50"/>
                    </a:lnTo>
                    <a:lnTo>
                      <a:pt x="51" y="69"/>
                    </a:lnTo>
                    <a:lnTo>
                      <a:pt x="36" y="70"/>
                    </a:lnTo>
                    <a:lnTo>
                      <a:pt x="22" y="69"/>
                    </a:lnTo>
                    <a:lnTo>
                      <a:pt x="3" y="50"/>
                    </a:lnTo>
                    <a:lnTo>
                      <a:pt x="0" y="36"/>
                    </a:lnTo>
                    <a:lnTo>
                      <a:pt x="3" y="21"/>
                    </a:lnTo>
                    <a:lnTo>
                      <a:pt x="22" y="3"/>
                    </a:lnTo>
                    <a:lnTo>
                      <a:pt x="36" y="0"/>
                    </a:lnTo>
                    <a:lnTo>
                      <a:pt x="51" y="3"/>
                    </a:lnTo>
                    <a:lnTo>
                      <a:pt x="70" y="21"/>
                    </a:lnTo>
                    <a:lnTo>
                      <a:pt x="71" y="36"/>
                    </a:lnTo>
                    <a:close/>
                  </a:path>
                </a:pathLst>
              </a:custGeom>
              <a:solidFill>
                <a:srgbClr val="4D4D4D"/>
              </a:solid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74"/>
              <p:cNvSpPr>
                <a:spLocks/>
              </p:cNvSpPr>
              <p:nvPr/>
            </p:nvSpPr>
            <p:spPr bwMode="auto">
              <a:xfrm>
                <a:off x="3233122" y="4735798"/>
                <a:ext cx="36513" cy="38100"/>
              </a:xfrm>
              <a:custGeom>
                <a:avLst/>
                <a:gdLst>
                  <a:gd name="T0" fmla="*/ 71 w 71"/>
                  <a:gd name="T1" fmla="*/ 36 h 72"/>
                  <a:gd name="T2" fmla="*/ 68 w 71"/>
                  <a:gd name="T3" fmla="*/ 51 h 72"/>
                  <a:gd name="T4" fmla="*/ 49 w 71"/>
                  <a:gd name="T5" fmla="*/ 70 h 72"/>
                  <a:gd name="T6" fmla="*/ 35 w 71"/>
                  <a:gd name="T7" fmla="*/ 72 h 72"/>
                  <a:gd name="T8" fmla="*/ 20 w 71"/>
                  <a:gd name="T9" fmla="*/ 70 h 72"/>
                  <a:gd name="T10" fmla="*/ 2 w 71"/>
                  <a:gd name="T11" fmla="*/ 51 h 72"/>
                  <a:gd name="T12" fmla="*/ 0 w 71"/>
                  <a:gd name="T13" fmla="*/ 36 h 72"/>
                  <a:gd name="T14" fmla="*/ 2 w 71"/>
                  <a:gd name="T15" fmla="*/ 22 h 72"/>
                  <a:gd name="T16" fmla="*/ 20 w 71"/>
                  <a:gd name="T17" fmla="*/ 3 h 72"/>
                  <a:gd name="T18" fmla="*/ 35 w 71"/>
                  <a:gd name="T19" fmla="*/ 0 h 72"/>
                  <a:gd name="T20" fmla="*/ 49 w 71"/>
                  <a:gd name="T21" fmla="*/ 3 h 72"/>
                  <a:gd name="T22" fmla="*/ 68 w 71"/>
                  <a:gd name="T23" fmla="*/ 22 h 72"/>
                  <a:gd name="T24" fmla="*/ 71 w 71"/>
                  <a:gd name="T25" fmla="*/ 3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72">
                    <a:moveTo>
                      <a:pt x="71" y="36"/>
                    </a:moveTo>
                    <a:lnTo>
                      <a:pt x="68" y="51"/>
                    </a:lnTo>
                    <a:lnTo>
                      <a:pt x="49" y="70"/>
                    </a:lnTo>
                    <a:lnTo>
                      <a:pt x="35" y="72"/>
                    </a:lnTo>
                    <a:lnTo>
                      <a:pt x="20" y="70"/>
                    </a:lnTo>
                    <a:lnTo>
                      <a:pt x="2" y="51"/>
                    </a:lnTo>
                    <a:lnTo>
                      <a:pt x="0" y="36"/>
                    </a:lnTo>
                    <a:lnTo>
                      <a:pt x="2" y="22"/>
                    </a:lnTo>
                    <a:lnTo>
                      <a:pt x="20" y="3"/>
                    </a:lnTo>
                    <a:lnTo>
                      <a:pt x="35" y="0"/>
                    </a:lnTo>
                    <a:lnTo>
                      <a:pt x="49" y="3"/>
                    </a:lnTo>
                    <a:lnTo>
                      <a:pt x="68" y="22"/>
                    </a:lnTo>
                    <a:lnTo>
                      <a:pt x="71" y="36"/>
                    </a:lnTo>
                    <a:close/>
                  </a:path>
                </a:pathLst>
              </a:custGeom>
              <a:solidFill>
                <a:srgbClr val="4D4D4D"/>
              </a:solid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75"/>
              <p:cNvSpPr>
                <a:spLocks/>
              </p:cNvSpPr>
              <p:nvPr/>
            </p:nvSpPr>
            <p:spPr bwMode="auto">
              <a:xfrm>
                <a:off x="3126759" y="4750085"/>
                <a:ext cx="74613" cy="74613"/>
              </a:xfrm>
              <a:custGeom>
                <a:avLst/>
                <a:gdLst>
                  <a:gd name="T0" fmla="*/ 141 w 141"/>
                  <a:gd name="T1" fmla="*/ 71 h 141"/>
                  <a:gd name="T2" fmla="*/ 141 w 141"/>
                  <a:gd name="T3" fmla="*/ 85 h 141"/>
                  <a:gd name="T4" fmla="*/ 130 w 141"/>
                  <a:gd name="T5" fmla="*/ 111 h 141"/>
                  <a:gd name="T6" fmla="*/ 111 w 141"/>
                  <a:gd name="T7" fmla="*/ 130 h 141"/>
                  <a:gd name="T8" fmla="*/ 85 w 141"/>
                  <a:gd name="T9" fmla="*/ 141 h 141"/>
                  <a:gd name="T10" fmla="*/ 70 w 141"/>
                  <a:gd name="T11" fmla="*/ 141 h 141"/>
                  <a:gd name="T12" fmla="*/ 56 w 141"/>
                  <a:gd name="T13" fmla="*/ 141 h 141"/>
                  <a:gd name="T14" fmla="*/ 32 w 141"/>
                  <a:gd name="T15" fmla="*/ 130 h 141"/>
                  <a:gd name="T16" fmla="*/ 11 w 141"/>
                  <a:gd name="T17" fmla="*/ 111 h 141"/>
                  <a:gd name="T18" fmla="*/ 1 w 141"/>
                  <a:gd name="T19" fmla="*/ 85 h 141"/>
                  <a:gd name="T20" fmla="*/ 0 w 141"/>
                  <a:gd name="T21" fmla="*/ 71 h 141"/>
                  <a:gd name="T22" fmla="*/ 1 w 141"/>
                  <a:gd name="T23" fmla="*/ 56 h 141"/>
                  <a:gd name="T24" fmla="*/ 11 w 141"/>
                  <a:gd name="T25" fmla="*/ 32 h 141"/>
                  <a:gd name="T26" fmla="*/ 32 w 141"/>
                  <a:gd name="T27" fmla="*/ 12 h 141"/>
                  <a:gd name="T28" fmla="*/ 56 w 141"/>
                  <a:gd name="T29" fmla="*/ 2 h 141"/>
                  <a:gd name="T30" fmla="*/ 70 w 141"/>
                  <a:gd name="T31" fmla="*/ 0 h 141"/>
                  <a:gd name="T32" fmla="*/ 85 w 141"/>
                  <a:gd name="T33" fmla="*/ 2 h 141"/>
                  <a:gd name="T34" fmla="*/ 111 w 141"/>
                  <a:gd name="T35" fmla="*/ 12 h 141"/>
                  <a:gd name="T36" fmla="*/ 130 w 141"/>
                  <a:gd name="T37" fmla="*/ 32 h 141"/>
                  <a:gd name="T38" fmla="*/ 141 w 141"/>
                  <a:gd name="T39" fmla="*/ 56 h 141"/>
                  <a:gd name="T40" fmla="*/ 141 w 141"/>
                  <a:gd name="T41" fmla="*/ 7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1" h="141">
                    <a:moveTo>
                      <a:pt x="141" y="71"/>
                    </a:moveTo>
                    <a:lnTo>
                      <a:pt x="141" y="85"/>
                    </a:lnTo>
                    <a:lnTo>
                      <a:pt x="130" y="111"/>
                    </a:lnTo>
                    <a:lnTo>
                      <a:pt x="111" y="130"/>
                    </a:lnTo>
                    <a:lnTo>
                      <a:pt x="85" y="141"/>
                    </a:lnTo>
                    <a:lnTo>
                      <a:pt x="70" y="141"/>
                    </a:lnTo>
                    <a:lnTo>
                      <a:pt x="56" y="141"/>
                    </a:lnTo>
                    <a:lnTo>
                      <a:pt x="32" y="130"/>
                    </a:lnTo>
                    <a:lnTo>
                      <a:pt x="11" y="111"/>
                    </a:lnTo>
                    <a:lnTo>
                      <a:pt x="1" y="85"/>
                    </a:lnTo>
                    <a:lnTo>
                      <a:pt x="0" y="71"/>
                    </a:lnTo>
                    <a:lnTo>
                      <a:pt x="1" y="56"/>
                    </a:lnTo>
                    <a:lnTo>
                      <a:pt x="11" y="32"/>
                    </a:lnTo>
                    <a:lnTo>
                      <a:pt x="32" y="12"/>
                    </a:lnTo>
                    <a:lnTo>
                      <a:pt x="56" y="2"/>
                    </a:lnTo>
                    <a:lnTo>
                      <a:pt x="70" y="0"/>
                    </a:lnTo>
                    <a:lnTo>
                      <a:pt x="85" y="2"/>
                    </a:lnTo>
                    <a:lnTo>
                      <a:pt x="111" y="12"/>
                    </a:lnTo>
                    <a:lnTo>
                      <a:pt x="130" y="32"/>
                    </a:lnTo>
                    <a:lnTo>
                      <a:pt x="141" y="56"/>
                    </a:lnTo>
                    <a:lnTo>
                      <a:pt x="141" y="71"/>
                    </a:lnTo>
                    <a:close/>
                  </a:path>
                </a:pathLst>
              </a:custGeom>
              <a:solidFill>
                <a:srgbClr val="1A1A1A"/>
              </a:solid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2" name="Group 81"/>
            <p:cNvGrpSpPr/>
            <p:nvPr/>
          </p:nvGrpSpPr>
          <p:grpSpPr>
            <a:xfrm>
              <a:off x="6298581" y="4153185"/>
              <a:ext cx="1169988" cy="1120776"/>
              <a:chOff x="6298584" y="4153185"/>
              <a:chExt cx="1169988" cy="1120776"/>
            </a:xfrm>
          </p:grpSpPr>
          <p:sp>
            <p:nvSpPr>
              <p:cNvPr id="34" name="Line 32"/>
              <p:cNvSpPr>
                <a:spLocks noChangeShapeType="1"/>
              </p:cNvSpPr>
              <p:nvPr/>
            </p:nvSpPr>
            <p:spPr bwMode="auto">
              <a:xfrm flipV="1">
                <a:off x="7278072" y="4229385"/>
                <a:ext cx="190500" cy="17145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58"/>
              <p:cNvSpPr>
                <a:spLocks noEditPoints="1"/>
              </p:cNvSpPr>
              <p:nvPr/>
            </p:nvSpPr>
            <p:spPr bwMode="auto">
              <a:xfrm>
                <a:off x="6352559" y="4300823"/>
                <a:ext cx="973138" cy="973138"/>
              </a:xfrm>
              <a:custGeom>
                <a:avLst/>
                <a:gdLst>
                  <a:gd name="T0" fmla="*/ 873 w 1841"/>
                  <a:gd name="T1" fmla="*/ 1 h 1840"/>
                  <a:gd name="T2" fmla="*/ 690 w 1841"/>
                  <a:gd name="T3" fmla="*/ 28 h 1840"/>
                  <a:gd name="T4" fmla="*/ 520 w 1841"/>
                  <a:gd name="T5" fmla="*/ 90 h 1840"/>
                  <a:gd name="T6" fmla="*/ 369 w 1841"/>
                  <a:gd name="T7" fmla="*/ 182 h 1840"/>
                  <a:gd name="T8" fmla="*/ 238 w 1841"/>
                  <a:gd name="T9" fmla="*/ 302 h 1840"/>
                  <a:gd name="T10" fmla="*/ 133 w 1841"/>
                  <a:gd name="T11" fmla="*/ 443 h 1840"/>
                  <a:gd name="T12" fmla="*/ 55 w 1841"/>
                  <a:gd name="T13" fmla="*/ 604 h 1840"/>
                  <a:gd name="T14" fmla="*/ 10 w 1841"/>
                  <a:gd name="T15" fmla="*/ 780 h 1840"/>
                  <a:gd name="T16" fmla="*/ 0 w 1841"/>
                  <a:gd name="T17" fmla="*/ 920 h 1840"/>
                  <a:gd name="T18" fmla="*/ 10 w 1841"/>
                  <a:gd name="T19" fmla="*/ 1061 h 1840"/>
                  <a:gd name="T20" fmla="*/ 55 w 1841"/>
                  <a:gd name="T21" fmla="*/ 1237 h 1840"/>
                  <a:gd name="T22" fmla="*/ 133 w 1841"/>
                  <a:gd name="T23" fmla="*/ 1398 h 1840"/>
                  <a:gd name="T24" fmla="*/ 238 w 1841"/>
                  <a:gd name="T25" fmla="*/ 1539 h 1840"/>
                  <a:gd name="T26" fmla="*/ 369 w 1841"/>
                  <a:gd name="T27" fmla="*/ 1659 h 1840"/>
                  <a:gd name="T28" fmla="*/ 520 w 1841"/>
                  <a:gd name="T29" fmla="*/ 1751 h 1840"/>
                  <a:gd name="T30" fmla="*/ 690 w 1841"/>
                  <a:gd name="T31" fmla="*/ 1813 h 1840"/>
                  <a:gd name="T32" fmla="*/ 873 w 1841"/>
                  <a:gd name="T33" fmla="*/ 1840 h 1840"/>
                  <a:gd name="T34" fmla="*/ 968 w 1841"/>
                  <a:gd name="T35" fmla="*/ 1840 h 1840"/>
                  <a:gd name="T36" fmla="*/ 1150 w 1841"/>
                  <a:gd name="T37" fmla="*/ 1813 h 1840"/>
                  <a:gd name="T38" fmla="*/ 1320 w 1841"/>
                  <a:gd name="T39" fmla="*/ 1751 h 1840"/>
                  <a:gd name="T40" fmla="*/ 1471 w 1841"/>
                  <a:gd name="T41" fmla="*/ 1659 h 1840"/>
                  <a:gd name="T42" fmla="*/ 1602 w 1841"/>
                  <a:gd name="T43" fmla="*/ 1539 h 1840"/>
                  <a:gd name="T44" fmla="*/ 1707 w 1841"/>
                  <a:gd name="T45" fmla="*/ 1398 h 1840"/>
                  <a:gd name="T46" fmla="*/ 1785 w 1841"/>
                  <a:gd name="T47" fmla="*/ 1237 h 1840"/>
                  <a:gd name="T48" fmla="*/ 1831 w 1841"/>
                  <a:gd name="T49" fmla="*/ 1061 h 1840"/>
                  <a:gd name="T50" fmla="*/ 1841 w 1841"/>
                  <a:gd name="T51" fmla="*/ 920 h 1840"/>
                  <a:gd name="T52" fmla="*/ 1831 w 1841"/>
                  <a:gd name="T53" fmla="*/ 780 h 1840"/>
                  <a:gd name="T54" fmla="*/ 1785 w 1841"/>
                  <a:gd name="T55" fmla="*/ 604 h 1840"/>
                  <a:gd name="T56" fmla="*/ 1707 w 1841"/>
                  <a:gd name="T57" fmla="*/ 443 h 1840"/>
                  <a:gd name="T58" fmla="*/ 1602 w 1841"/>
                  <a:gd name="T59" fmla="*/ 302 h 1840"/>
                  <a:gd name="T60" fmla="*/ 1471 w 1841"/>
                  <a:gd name="T61" fmla="*/ 182 h 1840"/>
                  <a:gd name="T62" fmla="*/ 1320 w 1841"/>
                  <a:gd name="T63" fmla="*/ 90 h 1840"/>
                  <a:gd name="T64" fmla="*/ 1150 w 1841"/>
                  <a:gd name="T65" fmla="*/ 28 h 1840"/>
                  <a:gd name="T66" fmla="*/ 968 w 1841"/>
                  <a:gd name="T67" fmla="*/ 1 h 1840"/>
                  <a:gd name="T68" fmla="*/ 921 w 1841"/>
                  <a:gd name="T69" fmla="*/ 239 h 1840"/>
                  <a:gd name="T70" fmla="*/ 1024 w 1841"/>
                  <a:gd name="T71" fmla="*/ 246 h 1840"/>
                  <a:gd name="T72" fmla="*/ 1246 w 1841"/>
                  <a:gd name="T73" fmla="*/ 321 h 1840"/>
                  <a:gd name="T74" fmla="*/ 1446 w 1841"/>
                  <a:gd name="T75" fmla="*/ 486 h 1840"/>
                  <a:gd name="T76" fmla="*/ 1572 w 1841"/>
                  <a:gd name="T77" fmla="*/ 717 h 1840"/>
                  <a:gd name="T78" fmla="*/ 1602 w 1841"/>
                  <a:gd name="T79" fmla="*/ 885 h 1840"/>
                  <a:gd name="T80" fmla="*/ 1602 w 1841"/>
                  <a:gd name="T81" fmla="*/ 956 h 1840"/>
                  <a:gd name="T82" fmla="*/ 1572 w 1841"/>
                  <a:gd name="T83" fmla="*/ 1124 h 1840"/>
                  <a:gd name="T84" fmla="*/ 1446 w 1841"/>
                  <a:gd name="T85" fmla="*/ 1355 h 1840"/>
                  <a:gd name="T86" fmla="*/ 1246 w 1841"/>
                  <a:gd name="T87" fmla="*/ 1520 h 1840"/>
                  <a:gd name="T88" fmla="*/ 1024 w 1841"/>
                  <a:gd name="T89" fmla="*/ 1595 h 1840"/>
                  <a:gd name="T90" fmla="*/ 921 w 1841"/>
                  <a:gd name="T91" fmla="*/ 1603 h 1840"/>
                  <a:gd name="T92" fmla="*/ 816 w 1841"/>
                  <a:gd name="T93" fmla="*/ 1595 h 1840"/>
                  <a:gd name="T94" fmla="*/ 595 w 1841"/>
                  <a:gd name="T95" fmla="*/ 1520 h 1840"/>
                  <a:gd name="T96" fmla="*/ 394 w 1841"/>
                  <a:gd name="T97" fmla="*/ 1355 h 1840"/>
                  <a:gd name="T98" fmla="*/ 268 w 1841"/>
                  <a:gd name="T99" fmla="*/ 1124 h 1840"/>
                  <a:gd name="T100" fmla="*/ 239 w 1841"/>
                  <a:gd name="T101" fmla="*/ 956 h 1840"/>
                  <a:gd name="T102" fmla="*/ 239 w 1841"/>
                  <a:gd name="T103" fmla="*/ 885 h 1840"/>
                  <a:gd name="T104" fmla="*/ 268 w 1841"/>
                  <a:gd name="T105" fmla="*/ 717 h 1840"/>
                  <a:gd name="T106" fmla="*/ 394 w 1841"/>
                  <a:gd name="T107" fmla="*/ 486 h 1840"/>
                  <a:gd name="T108" fmla="*/ 595 w 1841"/>
                  <a:gd name="T109" fmla="*/ 321 h 1840"/>
                  <a:gd name="T110" fmla="*/ 816 w 1841"/>
                  <a:gd name="T111" fmla="*/ 246 h 1840"/>
                  <a:gd name="T112" fmla="*/ 921 w 1841"/>
                  <a:gd name="T113" fmla="*/ 239 h 1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41" h="1840">
                    <a:moveTo>
                      <a:pt x="921" y="0"/>
                    </a:moveTo>
                    <a:lnTo>
                      <a:pt x="873" y="1"/>
                    </a:lnTo>
                    <a:lnTo>
                      <a:pt x="780" y="10"/>
                    </a:lnTo>
                    <a:lnTo>
                      <a:pt x="690" y="28"/>
                    </a:lnTo>
                    <a:lnTo>
                      <a:pt x="604" y="56"/>
                    </a:lnTo>
                    <a:lnTo>
                      <a:pt x="520" y="90"/>
                    </a:lnTo>
                    <a:lnTo>
                      <a:pt x="442" y="134"/>
                    </a:lnTo>
                    <a:lnTo>
                      <a:pt x="369" y="182"/>
                    </a:lnTo>
                    <a:lnTo>
                      <a:pt x="301" y="239"/>
                    </a:lnTo>
                    <a:lnTo>
                      <a:pt x="238" y="302"/>
                    </a:lnTo>
                    <a:lnTo>
                      <a:pt x="182" y="370"/>
                    </a:lnTo>
                    <a:lnTo>
                      <a:pt x="133" y="443"/>
                    </a:lnTo>
                    <a:lnTo>
                      <a:pt x="90" y="521"/>
                    </a:lnTo>
                    <a:lnTo>
                      <a:pt x="55" y="604"/>
                    </a:lnTo>
                    <a:lnTo>
                      <a:pt x="28" y="691"/>
                    </a:lnTo>
                    <a:lnTo>
                      <a:pt x="10" y="780"/>
                    </a:lnTo>
                    <a:lnTo>
                      <a:pt x="0" y="872"/>
                    </a:lnTo>
                    <a:lnTo>
                      <a:pt x="0" y="920"/>
                    </a:lnTo>
                    <a:lnTo>
                      <a:pt x="0" y="967"/>
                    </a:lnTo>
                    <a:lnTo>
                      <a:pt x="10" y="1061"/>
                    </a:lnTo>
                    <a:lnTo>
                      <a:pt x="28" y="1150"/>
                    </a:lnTo>
                    <a:lnTo>
                      <a:pt x="55" y="1237"/>
                    </a:lnTo>
                    <a:lnTo>
                      <a:pt x="90" y="1320"/>
                    </a:lnTo>
                    <a:lnTo>
                      <a:pt x="133" y="1398"/>
                    </a:lnTo>
                    <a:lnTo>
                      <a:pt x="182" y="1471"/>
                    </a:lnTo>
                    <a:lnTo>
                      <a:pt x="238" y="1539"/>
                    </a:lnTo>
                    <a:lnTo>
                      <a:pt x="301" y="1603"/>
                    </a:lnTo>
                    <a:lnTo>
                      <a:pt x="369" y="1659"/>
                    </a:lnTo>
                    <a:lnTo>
                      <a:pt x="442" y="1708"/>
                    </a:lnTo>
                    <a:lnTo>
                      <a:pt x="520" y="1751"/>
                    </a:lnTo>
                    <a:lnTo>
                      <a:pt x="604" y="1785"/>
                    </a:lnTo>
                    <a:lnTo>
                      <a:pt x="690" y="1813"/>
                    </a:lnTo>
                    <a:lnTo>
                      <a:pt x="780" y="1830"/>
                    </a:lnTo>
                    <a:lnTo>
                      <a:pt x="873" y="1840"/>
                    </a:lnTo>
                    <a:lnTo>
                      <a:pt x="921" y="1840"/>
                    </a:lnTo>
                    <a:lnTo>
                      <a:pt x="968" y="1840"/>
                    </a:lnTo>
                    <a:lnTo>
                      <a:pt x="1060" y="1830"/>
                    </a:lnTo>
                    <a:lnTo>
                      <a:pt x="1150" y="1813"/>
                    </a:lnTo>
                    <a:lnTo>
                      <a:pt x="1236" y="1785"/>
                    </a:lnTo>
                    <a:lnTo>
                      <a:pt x="1320" y="1751"/>
                    </a:lnTo>
                    <a:lnTo>
                      <a:pt x="1397" y="1708"/>
                    </a:lnTo>
                    <a:lnTo>
                      <a:pt x="1471" y="1659"/>
                    </a:lnTo>
                    <a:lnTo>
                      <a:pt x="1539" y="1603"/>
                    </a:lnTo>
                    <a:lnTo>
                      <a:pt x="1602" y="1539"/>
                    </a:lnTo>
                    <a:lnTo>
                      <a:pt x="1658" y="1471"/>
                    </a:lnTo>
                    <a:lnTo>
                      <a:pt x="1707" y="1398"/>
                    </a:lnTo>
                    <a:lnTo>
                      <a:pt x="1750" y="1320"/>
                    </a:lnTo>
                    <a:lnTo>
                      <a:pt x="1785" y="1237"/>
                    </a:lnTo>
                    <a:lnTo>
                      <a:pt x="1812" y="1150"/>
                    </a:lnTo>
                    <a:lnTo>
                      <a:pt x="1831" y="1061"/>
                    </a:lnTo>
                    <a:lnTo>
                      <a:pt x="1840" y="967"/>
                    </a:lnTo>
                    <a:lnTo>
                      <a:pt x="1841" y="920"/>
                    </a:lnTo>
                    <a:lnTo>
                      <a:pt x="1840" y="872"/>
                    </a:lnTo>
                    <a:lnTo>
                      <a:pt x="1831" y="780"/>
                    </a:lnTo>
                    <a:lnTo>
                      <a:pt x="1812" y="691"/>
                    </a:lnTo>
                    <a:lnTo>
                      <a:pt x="1785" y="604"/>
                    </a:lnTo>
                    <a:lnTo>
                      <a:pt x="1750" y="521"/>
                    </a:lnTo>
                    <a:lnTo>
                      <a:pt x="1707" y="443"/>
                    </a:lnTo>
                    <a:lnTo>
                      <a:pt x="1658" y="370"/>
                    </a:lnTo>
                    <a:lnTo>
                      <a:pt x="1602" y="302"/>
                    </a:lnTo>
                    <a:lnTo>
                      <a:pt x="1539" y="239"/>
                    </a:lnTo>
                    <a:lnTo>
                      <a:pt x="1471" y="182"/>
                    </a:lnTo>
                    <a:lnTo>
                      <a:pt x="1397" y="134"/>
                    </a:lnTo>
                    <a:lnTo>
                      <a:pt x="1320" y="90"/>
                    </a:lnTo>
                    <a:lnTo>
                      <a:pt x="1236" y="56"/>
                    </a:lnTo>
                    <a:lnTo>
                      <a:pt x="1150" y="28"/>
                    </a:lnTo>
                    <a:lnTo>
                      <a:pt x="1060" y="10"/>
                    </a:lnTo>
                    <a:lnTo>
                      <a:pt x="968" y="1"/>
                    </a:lnTo>
                    <a:lnTo>
                      <a:pt x="921" y="0"/>
                    </a:lnTo>
                    <a:close/>
                    <a:moveTo>
                      <a:pt x="921" y="239"/>
                    </a:moveTo>
                    <a:lnTo>
                      <a:pt x="955" y="239"/>
                    </a:lnTo>
                    <a:lnTo>
                      <a:pt x="1024" y="246"/>
                    </a:lnTo>
                    <a:lnTo>
                      <a:pt x="1124" y="269"/>
                    </a:lnTo>
                    <a:lnTo>
                      <a:pt x="1246" y="321"/>
                    </a:lnTo>
                    <a:lnTo>
                      <a:pt x="1354" y="394"/>
                    </a:lnTo>
                    <a:lnTo>
                      <a:pt x="1446" y="486"/>
                    </a:lnTo>
                    <a:lnTo>
                      <a:pt x="1521" y="594"/>
                    </a:lnTo>
                    <a:lnTo>
                      <a:pt x="1572" y="717"/>
                    </a:lnTo>
                    <a:lnTo>
                      <a:pt x="1595" y="816"/>
                    </a:lnTo>
                    <a:lnTo>
                      <a:pt x="1602" y="885"/>
                    </a:lnTo>
                    <a:lnTo>
                      <a:pt x="1602" y="920"/>
                    </a:lnTo>
                    <a:lnTo>
                      <a:pt x="1602" y="956"/>
                    </a:lnTo>
                    <a:lnTo>
                      <a:pt x="1595" y="1025"/>
                    </a:lnTo>
                    <a:lnTo>
                      <a:pt x="1572" y="1124"/>
                    </a:lnTo>
                    <a:lnTo>
                      <a:pt x="1521" y="1247"/>
                    </a:lnTo>
                    <a:lnTo>
                      <a:pt x="1446" y="1355"/>
                    </a:lnTo>
                    <a:lnTo>
                      <a:pt x="1354" y="1447"/>
                    </a:lnTo>
                    <a:lnTo>
                      <a:pt x="1246" y="1520"/>
                    </a:lnTo>
                    <a:lnTo>
                      <a:pt x="1124" y="1572"/>
                    </a:lnTo>
                    <a:lnTo>
                      <a:pt x="1024" y="1595"/>
                    </a:lnTo>
                    <a:lnTo>
                      <a:pt x="955" y="1601"/>
                    </a:lnTo>
                    <a:lnTo>
                      <a:pt x="921" y="1603"/>
                    </a:lnTo>
                    <a:lnTo>
                      <a:pt x="885" y="1601"/>
                    </a:lnTo>
                    <a:lnTo>
                      <a:pt x="816" y="1595"/>
                    </a:lnTo>
                    <a:lnTo>
                      <a:pt x="716" y="1572"/>
                    </a:lnTo>
                    <a:lnTo>
                      <a:pt x="595" y="1520"/>
                    </a:lnTo>
                    <a:lnTo>
                      <a:pt x="486" y="1447"/>
                    </a:lnTo>
                    <a:lnTo>
                      <a:pt x="394" y="1355"/>
                    </a:lnTo>
                    <a:lnTo>
                      <a:pt x="320" y="1247"/>
                    </a:lnTo>
                    <a:lnTo>
                      <a:pt x="268" y="1124"/>
                    </a:lnTo>
                    <a:lnTo>
                      <a:pt x="245" y="1025"/>
                    </a:lnTo>
                    <a:lnTo>
                      <a:pt x="239" y="956"/>
                    </a:lnTo>
                    <a:lnTo>
                      <a:pt x="238" y="920"/>
                    </a:lnTo>
                    <a:lnTo>
                      <a:pt x="239" y="885"/>
                    </a:lnTo>
                    <a:lnTo>
                      <a:pt x="245" y="816"/>
                    </a:lnTo>
                    <a:lnTo>
                      <a:pt x="268" y="717"/>
                    </a:lnTo>
                    <a:lnTo>
                      <a:pt x="320" y="594"/>
                    </a:lnTo>
                    <a:lnTo>
                      <a:pt x="394" y="486"/>
                    </a:lnTo>
                    <a:lnTo>
                      <a:pt x="486" y="394"/>
                    </a:lnTo>
                    <a:lnTo>
                      <a:pt x="595" y="321"/>
                    </a:lnTo>
                    <a:lnTo>
                      <a:pt x="716" y="269"/>
                    </a:lnTo>
                    <a:lnTo>
                      <a:pt x="816" y="246"/>
                    </a:lnTo>
                    <a:lnTo>
                      <a:pt x="885" y="239"/>
                    </a:lnTo>
                    <a:lnTo>
                      <a:pt x="921" y="239"/>
                    </a:lnTo>
                    <a:close/>
                  </a:path>
                </a:pathLst>
              </a:custGeom>
              <a:solidFill>
                <a:srgbClr val="191919"/>
              </a:solidFill>
              <a:ln w="1270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9"/>
              <p:cNvSpPr>
                <a:spLocks/>
              </p:cNvSpPr>
              <p:nvPr/>
            </p:nvSpPr>
            <p:spPr bwMode="auto">
              <a:xfrm>
                <a:off x="6641484" y="4589748"/>
                <a:ext cx="395288" cy="395288"/>
              </a:xfrm>
              <a:custGeom>
                <a:avLst/>
                <a:gdLst>
                  <a:gd name="T0" fmla="*/ 748 w 748"/>
                  <a:gd name="T1" fmla="*/ 373 h 746"/>
                  <a:gd name="T2" fmla="*/ 746 w 748"/>
                  <a:gd name="T3" fmla="*/ 412 h 746"/>
                  <a:gd name="T4" fmla="*/ 730 w 748"/>
                  <a:gd name="T5" fmla="*/ 484 h 746"/>
                  <a:gd name="T6" fmla="*/ 703 w 748"/>
                  <a:gd name="T7" fmla="*/ 551 h 746"/>
                  <a:gd name="T8" fmla="*/ 663 w 748"/>
                  <a:gd name="T9" fmla="*/ 611 h 746"/>
                  <a:gd name="T10" fmla="*/ 612 w 748"/>
                  <a:gd name="T11" fmla="*/ 661 h 746"/>
                  <a:gd name="T12" fmla="*/ 552 w 748"/>
                  <a:gd name="T13" fmla="*/ 701 h 746"/>
                  <a:gd name="T14" fmla="*/ 486 w 748"/>
                  <a:gd name="T15" fmla="*/ 730 h 746"/>
                  <a:gd name="T16" fmla="*/ 412 w 748"/>
                  <a:gd name="T17" fmla="*/ 744 h 746"/>
                  <a:gd name="T18" fmla="*/ 373 w 748"/>
                  <a:gd name="T19" fmla="*/ 746 h 746"/>
                  <a:gd name="T20" fmla="*/ 336 w 748"/>
                  <a:gd name="T21" fmla="*/ 744 h 746"/>
                  <a:gd name="T22" fmla="*/ 262 w 748"/>
                  <a:gd name="T23" fmla="*/ 730 h 746"/>
                  <a:gd name="T24" fmla="*/ 196 w 748"/>
                  <a:gd name="T25" fmla="*/ 701 h 746"/>
                  <a:gd name="T26" fmla="*/ 136 w 748"/>
                  <a:gd name="T27" fmla="*/ 661 h 746"/>
                  <a:gd name="T28" fmla="*/ 85 w 748"/>
                  <a:gd name="T29" fmla="*/ 611 h 746"/>
                  <a:gd name="T30" fmla="*/ 45 w 748"/>
                  <a:gd name="T31" fmla="*/ 551 h 746"/>
                  <a:gd name="T32" fmla="*/ 16 w 748"/>
                  <a:gd name="T33" fmla="*/ 484 h 746"/>
                  <a:gd name="T34" fmla="*/ 2 w 748"/>
                  <a:gd name="T35" fmla="*/ 412 h 746"/>
                  <a:gd name="T36" fmla="*/ 0 w 748"/>
                  <a:gd name="T37" fmla="*/ 373 h 746"/>
                  <a:gd name="T38" fmla="*/ 2 w 748"/>
                  <a:gd name="T39" fmla="*/ 334 h 746"/>
                  <a:gd name="T40" fmla="*/ 16 w 748"/>
                  <a:gd name="T41" fmla="*/ 262 h 746"/>
                  <a:gd name="T42" fmla="*/ 45 w 748"/>
                  <a:gd name="T43" fmla="*/ 194 h 746"/>
                  <a:gd name="T44" fmla="*/ 85 w 748"/>
                  <a:gd name="T45" fmla="*/ 135 h 746"/>
                  <a:gd name="T46" fmla="*/ 136 w 748"/>
                  <a:gd name="T47" fmla="*/ 85 h 746"/>
                  <a:gd name="T48" fmla="*/ 196 w 748"/>
                  <a:gd name="T49" fmla="*/ 44 h 746"/>
                  <a:gd name="T50" fmla="*/ 262 w 748"/>
                  <a:gd name="T51" fmla="*/ 16 h 746"/>
                  <a:gd name="T52" fmla="*/ 336 w 748"/>
                  <a:gd name="T53" fmla="*/ 1 h 746"/>
                  <a:gd name="T54" fmla="*/ 373 w 748"/>
                  <a:gd name="T55" fmla="*/ 0 h 746"/>
                  <a:gd name="T56" fmla="*/ 412 w 748"/>
                  <a:gd name="T57" fmla="*/ 1 h 746"/>
                  <a:gd name="T58" fmla="*/ 486 w 748"/>
                  <a:gd name="T59" fmla="*/ 16 h 746"/>
                  <a:gd name="T60" fmla="*/ 552 w 748"/>
                  <a:gd name="T61" fmla="*/ 44 h 746"/>
                  <a:gd name="T62" fmla="*/ 612 w 748"/>
                  <a:gd name="T63" fmla="*/ 85 h 746"/>
                  <a:gd name="T64" fmla="*/ 663 w 748"/>
                  <a:gd name="T65" fmla="*/ 135 h 746"/>
                  <a:gd name="T66" fmla="*/ 703 w 748"/>
                  <a:gd name="T67" fmla="*/ 194 h 746"/>
                  <a:gd name="T68" fmla="*/ 730 w 748"/>
                  <a:gd name="T69" fmla="*/ 262 h 746"/>
                  <a:gd name="T70" fmla="*/ 746 w 748"/>
                  <a:gd name="T71" fmla="*/ 334 h 746"/>
                  <a:gd name="T72" fmla="*/ 748 w 748"/>
                  <a:gd name="T73" fmla="*/ 373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8" h="746">
                    <a:moveTo>
                      <a:pt x="748" y="373"/>
                    </a:moveTo>
                    <a:lnTo>
                      <a:pt x="746" y="412"/>
                    </a:lnTo>
                    <a:lnTo>
                      <a:pt x="730" y="484"/>
                    </a:lnTo>
                    <a:lnTo>
                      <a:pt x="703" y="551"/>
                    </a:lnTo>
                    <a:lnTo>
                      <a:pt x="663" y="611"/>
                    </a:lnTo>
                    <a:lnTo>
                      <a:pt x="612" y="661"/>
                    </a:lnTo>
                    <a:lnTo>
                      <a:pt x="552" y="701"/>
                    </a:lnTo>
                    <a:lnTo>
                      <a:pt x="486" y="730"/>
                    </a:lnTo>
                    <a:lnTo>
                      <a:pt x="412" y="744"/>
                    </a:lnTo>
                    <a:lnTo>
                      <a:pt x="373" y="746"/>
                    </a:lnTo>
                    <a:lnTo>
                      <a:pt x="336" y="744"/>
                    </a:lnTo>
                    <a:lnTo>
                      <a:pt x="262" y="730"/>
                    </a:lnTo>
                    <a:lnTo>
                      <a:pt x="196" y="701"/>
                    </a:lnTo>
                    <a:lnTo>
                      <a:pt x="136" y="661"/>
                    </a:lnTo>
                    <a:lnTo>
                      <a:pt x="85" y="611"/>
                    </a:lnTo>
                    <a:lnTo>
                      <a:pt x="45" y="551"/>
                    </a:lnTo>
                    <a:lnTo>
                      <a:pt x="16" y="484"/>
                    </a:lnTo>
                    <a:lnTo>
                      <a:pt x="2" y="412"/>
                    </a:lnTo>
                    <a:lnTo>
                      <a:pt x="0" y="373"/>
                    </a:lnTo>
                    <a:lnTo>
                      <a:pt x="2" y="334"/>
                    </a:lnTo>
                    <a:lnTo>
                      <a:pt x="16" y="262"/>
                    </a:lnTo>
                    <a:lnTo>
                      <a:pt x="45" y="194"/>
                    </a:lnTo>
                    <a:lnTo>
                      <a:pt x="85" y="135"/>
                    </a:lnTo>
                    <a:lnTo>
                      <a:pt x="136" y="85"/>
                    </a:lnTo>
                    <a:lnTo>
                      <a:pt x="196" y="44"/>
                    </a:lnTo>
                    <a:lnTo>
                      <a:pt x="262" y="16"/>
                    </a:lnTo>
                    <a:lnTo>
                      <a:pt x="336" y="1"/>
                    </a:lnTo>
                    <a:lnTo>
                      <a:pt x="373" y="0"/>
                    </a:lnTo>
                    <a:lnTo>
                      <a:pt x="412" y="1"/>
                    </a:lnTo>
                    <a:lnTo>
                      <a:pt x="486" y="16"/>
                    </a:lnTo>
                    <a:lnTo>
                      <a:pt x="552" y="44"/>
                    </a:lnTo>
                    <a:lnTo>
                      <a:pt x="612" y="85"/>
                    </a:lnTo>
                    <a:lnTo>
                      <a:pt x="663" y="135"/>
                    </a:lnTo>
                    <a:lnTo>
                      <a:pt x="703" y="194"/>
                    </a:lnTo>
                    <a:lnTo>
                      <a:pt x="730" y="262"/>
                    </a:lnTo>
                    <a:lnTo>
                      <a:pt x="746" y="334"/>
                    </a:lnTo>
                    <a:lnTo>
                      <a:pt x="748" y="373"/>
                    </a:lnTo>
                    <a:close/>
                  </a:path>
                </a:pathLst>
              </a:custGeom>
              <a:solidFill>
                <a:srgbClr val="959595"/>
              </a:solid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noEditPoints="1"/>
              </p:cNvSpPr>
              <p:nvPr/>
            </p:nvSpPr>
            <p:spPr bwMode="auto">
              <a:xfrm>
                <a:off x="6493847" y="4448460"/>
                <a:ext cx="684213" cy="682625"/>
              </a:xfrm>
              <a:custGeom>
                <a:avLst/>
                <a:gdLst>
                  <a:gd name="T0" fmla="*/ 339 w 1292"/>
                  <a:gd name="T1" fmla="*/ 76 h 1291"/>
                  <a:gd name="T2" fmla="*/ 29 w 1292"/>
                  <a:gd name="T3" fmla="*/ 453 h 1291"/>
                  <a:gd name="T4" fmla="*/ 29 w 1292"/>
                  <a:gd name="T5" fmla="*/ 838 h 1291"/>
                  <a:gd name="T6" fmla="*/ 339 w 1292"/>
                  <a:gd name="T7" fmla="*/ 1214 h 1291"/>
                  <a:gd name="T8" fmla="*/ 713 w 1292"/>
                  <a:gd name="T9" fmla="*/ 1289 h 1291"/>
                  <a:gd name="T10" fmla="*/ 1147 w 1292"/>
                  <a:gd name="T11" fmla="*/ 1057 h 1291"/>
                  <a:gd name="T12" fmla="*/ 1292 w 1292"/>
                  <a:gd name="T13" fmla="*/ 645 h 1291"/>
                  <a:gd name="T14" fmla="*/ 1147 w 1292"/>
                  <a:gd name="T15" fmla="*/ 234 h 1291"/>
                  <a:gd name="T16" fmla="*/ 713 w 1292"/>
                  <a:gd name="T17" fmla="*/ 1 h 1291"/>
                  <a:gd name="T18" fmla="*/ 684 w 1292"/>
                  <a:gd name="T19" fmla="*/ 175 h 1291"/>
                  <a:gd name="T20" fmla="*/ 713 w 1292"/>
                  <a:gd name="T21" fmla="*/ 403 h 1291"/>
                  <a:gd name="T22" fmla="*/ 625 w 1292"/>
                  <a:gd name="T23" fmla="*/ 494 h 1291"/>
                  <a:gd name="T24" fmla="*/ 415 w 1292"/>
                  <a:gd name="T25" fmla="*/ 154 h 1291"/>
                  <a:gd name="T26" fmla="*/ 596 w 1292"/>
                  <a:gd name="T27" fmla="*/ 97 h 1291"/>
                  <a:gd name="T28" fmla="*/ 993 w 1292"/>
                  <a:gd name="T29" fmla="*/ 168 h 1291"/>
                  <a:gd name="T30" fmla="*/ 805 w 1292"/>
                  <a:gd name="T31" fmla="*/ 414 h 1291"/>
                  <a:gd name="T32" fmla="*/ 833 w 1292"/>
                  <a:gd name="T33" fmla="*/ 229 h 1291"/>
                  <a:gd name="T34" fmla="*/ 892 w 1292"/>
                  <a:gd name="T35" fmla="*/ 118 h 1291"/>
                  <a:gd name="T36" fmla="*/ 468 w 1292"/>
                  <a:gd name="T37" fmla="*/ 458 h 1291"/>
                  <a:gd name="T38" fmla="*/ 294 w 1292"/>
                  <a:gd name="T39" fmla="*/ 368 h 1291"/>
                  <a:gd name="T40" fmla="*/ 236 w 1292"/>
                  <a:gd name="T41" fmla="*/ 231 h 1291"/>
                  <a:gd name="T42" fmla="*/ 1078 w 1292"/>
                  <a:gd name="T43" fmla="*/ 266 h 1291"/>
                  <a:gd name="T44" fmla="*/ 1174 w 1292"/>
                  <a:gd name="T45" fmla="*/ 465 h 1291"/>
                  <a:gd name="T46" fmla="*/ 984 w 1292"/>
                  <a:gd name="T47" fmla="*/ 622 h 1291"/>
                  <a:gd name="T48" fmla="*/ 784 w 1292"/>
                  <a:gd name="T49" fmla="*/ 610 h 1291"/>
                  <a:gd name="T50" fmla="*/ 1053 w 1292"/>
                  <a:gd name="T51" fmla="*/ 236 h 1291"/>
                  <a:gd name="T52" fmla="*/ 366 w 1292"/>
                  <a:gd name="T53" fmla="*/ 499 h 1291"/>
                  <a:gd name="T54" fmla="*/ 530 w 1292"/>
                  <a:gd name="T55" fmla="*/ 616 h 1291"/>
                  <a:gd name="T56" fmla="*/ 102 w 1292"/>
                  <a:gd name="T57" fmla="*/ 789 h 1291"/>
                  <a:gd name="T58" fmla="*/ 91 w 1292"/>
                  <a:gd name="T59" fmla="*/ 558 h 1291"/>
                  <a:gd name="T60" fmla="*/ 236 w 1292"/>
                  <a:gd name="T61" fmla="*/ 485 h 1291"/>
                  <a:gd name="T62" fmla="*/ 1144 w 1292"/>
                  <a:gd name="T63" fmla="*/ 692 h 1291"/>
                  <a:gd name="T64" fmla="*/ 1207 w 1292"/>
                  <a:gd name="T65" fmla="*/ 818 h 1291"/>
                  <a:gd name="T66" fmla="*/ 945 w 1292"/>
                  <a:gd name="T67" fmla="*/ 741 h 1291"/>
                  <a:gd name="T68" fmla="*/ 1096 w 1292"/>
                  <a:gd name="T69" fmla="*/ 692 h 1291"/>
                  <a:gd name="T70" fmla="*/ 293 w 1292"/>
                  <a:gd name="T71" fmla="*/ 904 h 1291"/>
                  <a:gd name="T72" fmla="*/ 151 w 1292"/>
                  <a:gd name="T73" fmla="*/ 947 h 1291"/>
                  <a:gd name="T74" fmla="*/ 255 w 1292"/>
                  <a:gd name="T75" fmla="*/ 812 h 1291"/>
                  <a:gd name="T76" fmla="*/ 743 w 1292"/>
                  <a:gd name="T77" fmla="*/ 753 h 1291"/>
                  <a:gd name="T78" fmla="*/ 1173 w 1292"/>
                  <a:gd name="T79" fmla="*/ 923 h 1291"/>
                  <a:gd name="T80" fmla="*/ 1021 w 1292"/>
                  <a:gd name="T81" fmla="*/ 1097 h 1291"/>
                  <a:gd name="T82" fmla="*/ 801 w 1292"/>
                  <a:gd name="T83" fmla="*/ 982 h 1291"/>
                  <a:gd name="T84" fmla="*/ 738 w 1292"/>
                  <a:gd name="T85" fmla="*/ 770 h 1291"/>
                  <a:gd name="T86" fmla="*/ 602 w 1292"/>
                  <a:gd name="T87" fmla="*/ 877 h 1291"/>
                  <a:gd name="T88" fmla="*/ 487 w 1292"/>
                  <a:gd name="T89" fmla="*/ 1206 h 1291"/>
                  <a:gd name="T90" fmla="*/ 347 w 1292"/>
                  <a:gd name="T91" fmla="*/ 1047 h 1291"/>
                  <a:gd name="T92" fmla="*/ 454 w 1292"/>
                  <a:gd name="T93" fmla="*/ 844 h 1291"/>
                  <a:gd name="T94" fmla="*/ 644 w 1292"/>
                  <a:gd name="T95" fmla="*/ 836 h 1291"/>
                  <a:gd name="T96" fmla="*/ 813 w 1292"/>
                  <a:gd name="T97" fmla="*/ 1162 h 1291"/>
                  <a:gd name="T98" fmla="*/ 663 w 1292"/>
                  <a:gd name="T99" fmla="*/ 1224 h 1291"/>
                  <a:gd name="T100" fmla="*/ 644 w 1292"/>
                  <a:gd name="T101" fmla="*/ 836 h 1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92" h="1291">
                    <a:moveTo>
                      <a:pt x="647" y="0"/>
                    </a:moveTo>
                    <a:lnTo>
                      <a:pt x="581" y="1"/>
                    </a:lnTo>
                    <a:lnTo>
                      <a:pt x="454" y="27"/>
                    </a:lnTo>
                    <a:lnTo>
                      <a:pt x="339" y="76"/>
                    </a:lnTo>
                    <a:lnTo>
                      <a:pt x="235" y="146"/>
                    </a:lnTo>
                    <a:lnTo>
                      <a:pt x="147" y="234"/>
                    </a:lnTo>
                    <a:lnTo>
                      <a:pt x="78" y="337"/>
                    </a:lnTo>
                    <a:lnTo>
                      <a:pt x="29" y="453"/>
                    </a:lnTo>
                    <a:lnTo>
                      <a:pt x="3" y="579"/>
                    </a:lnTo>
                    <a:lnTo>
                      <a:pt x="0" y="645"/>
                    </a:lnTo>
                    <a:lnTo>
                      <a:pt x="3" y="711"/>
                    </a:lnTo>
                    <a:lnTo>
                      <a:pt x="29" y="838"/>
                    </a:lnTo>
                    <a:lnTo>
                      <a:pt x="78" y="953"/>
                    </a:lnTo>
                    <a:lnTo>
                      <a:pt x="147" y="1057"/>
                    </a:lnTo>
                    <a:lnTo>
                      <a:pt x="235" y="1145"/>
                    </a:lnTo>
                    <a:lnTo>
                      <a:pt x="339" y="1214"/>
                    </a:lnTo>
                    <a:lnTo>
                      <a:pt x="454" y="1264"/>
                    </a:lnTo>
                    <a:lnTo>
                      <a:pt x="581" y="1289"/>
                    </a:lnTo>
                    <a:lnTo>
                      <a:pt x="647" y="1291"/>
                    </a:lnTo>
                    <a:lnTo>
                      <a:pt x="713" y="1289"/>
                    </a:lnTo>
                    <a:lnTo>
                      <a:pt x="840" y="1264"/>
                    </a:lnTo>
                    <a:lnTo>
                      <a:pt x="955" y="1214"/>
                    </a:lnTo>
                    <a:lnTo>
                      <a:pt x="1059" y="1145"/>
                    </a:lnTo>
                    <a:lnTo>
                      <a:pt x="1147" y="1057"/>
                    </a:lnTo>
                    <a:lnTo>
                      <a:pt x="1216" y="953"/>
                    </a:lnTo>
                    <a:lnTo>
                      <a:pt x="1265" y="838"/>
                    </a:lnTo>
                    <a:lnTo>
                      <a:pt x="1291" y="711"/>
                    </a:lnTo>
                    <a:lnTo>
                      <a:pt x="1292" y="645"/>
                    </a:lnTo>
                    <a:lnTo>
                      <a:pt x="1291" y="579"/>
                    </a:lnTo>
                    <a:lnTo>
                      <a:pt x="1265" y="453"/>
                    </a:lnTo>
                    <a:lnTo>
                      <a:pt x="1216" y="337"/>
                    </a:lnTo>
                    <a:lnTo>
                      <a:pt x="1147" y="234"/>
                    </a:lnTo>
                    <a:lnTo>
                      <a:pt x="1059" y="146"/>
                    </a:lnTo>
                    <a:lnTo>
                      <a:pt x="955" y="76"/>
                    </a:lnTo>
                    <a:lnTo>
                      <a:pt x="840" y="27"/>
                    </a:lnTo>
                    <a:lnTo>
                      <a:pt x="713" y="1"/>
                    </a:lnTo>
                    <a:lnTo>
                      <a:pt x="647" y="0"/>
                    </a:lnTo>
                    <a:close/>
                    <a:moveTo>
                      <a:pt x="596" y="97"/>
                    </a:moveTo>
                    <a:lnTo>
                      <a:pt x="632" y="119"/>
                    </a:lnTo>
                    <a:lnTo>
                      <a:pt x="684" y="175"/>
                    </a:lnTo>
                    <a:lnTo>
                      <a:pt x="713" y="240"/>
                    </a:lnTo>
                    <a:lnTo>
                      <a:pt x="726" y="311"/>
                    </a:lnTo>
                    <a:lnTo>
                      <a:pt x="726" y="347"/>
                    </a:lnTo>
                    <a:lnTo>
                      <a:pt x="713" y="403"/>
                    </a:lnTo>
                    <a:lnTo>
                      <a:pt x="690" y="483"/>
                    </a:lnTo>
                    <a:lnTo>
                      <a:pt x="670" y="524"/>
                    </a:lnTo>
                    <a:lnTo>
                      <a:pt x="657" y="537"/>
                    </a:lnTo>
                    <a:lnTo>
                      <a:pt x="625" y="494"/>
                    </a:lnTo>
                    <a:lnTo>
                      <a:pt x="571" y="459"/>
                    </a:lnTo>
                    <a:lnTo>
                      <a:pt x="526" y="437"/>
                    </a:lnTo>
                    <a:lnTo>
                      <a:pt x="378" y="168"/>
                    </a:lnTo>
                    <a:lnTo>
                      <a:pt x="415" y="154"/>
                    </a:lnTo>
                    <a:lnTo>
                      <a:pt x="478" y="123"/>
                    </a:lnTo>
                    <a:lnTo>
                      <a:pt x="548" y="105"/>
                    </a:lnTo>
                    <a:lnTo>
                      <a:pt x="598" y="97"/>
                    </a:lnTo>
                    <a:lnTo>
                      <a:pt x="596" y="97"/>
                    </a:lnTo>
                    <a:close/>
                    <a:moveTo>
                      <a:pt x="892" y="118"/>
                    </a:moveTo>
                    <a:lnTo>
                      <a:pt x="910" y="119"/>
                    </a:lnTo>
                    <a:lnTo>
                      <a:pt x="946" y="133"/>
                    </a:lnTo>
                    <a:lnTo>
                      <a:pt x="993" y="168"/>
                    </a:lnTo>
                    <a:lnTo>
                      <a:pt x="1021" y="195"/>
                    </a:lnTo>
                    <a:lnTo>
                      <a:pt x="931" y="279"/>
                    </a:lnTo>
                    <a:lnTo>
                      <a:pt x="854" y="345"/>
                    </a:lnTo>
                    <a:lnTo>
                      <a:pt x="805" y="414"/>
                    </a:lnTo>
                    <a:lnTo>
                      <a:pt x="772" y="475"/>
                    </a:lnTo>
                    <a:lnTo>
                      <a:pt x="772" y="458"/>
                    </a:lnTo>
                    <a:lnTo>
                      <a:pt x="795" y="357"/>
                    </a:lnTo>
                    <a:lnTo>
                      <a:pt x="833" y="229"/>
                    </a:lnTo>
                    <a:lnTo>
                      <a:pt x="869" y="132"/>
                    </a:lnTo>
                    <a:lnTo>
                      <a:pt x="880" y="118"/>
                    </a:lnTo>
                    <a:lnTo>
                      <a:pt x="886" y="118"/>
                    </a:lnTo>
                    <a:lnTo>
                      <a:pt x="892" y="118"/>
                    </a:lnTo>
                    <a:close/>
                    <a:moveTo>
                      <a:pt x="320" y="171"/>
                    </a:moveTo>
                    <a:lnTo>
                      <a:pt x="372" y="305"/>
                    </a:lnTo>
                    <a:lnTo>
                      <a:pt x="414" y="394"/>
                    </a:lnTo>
                    <a:lnTo>
                      <a:pt x="468" y="458"/>
                    </a:lnTo>
                    <a:lnTo>
                      <a:pt x="516" y="506"/>
                    </a:lnTo>
                    <a:lnTo>
                      <a:pt x="499" y="502"/>
                    </a:lnTo>
                    <a:lnTo>
                      <a:pt x="408" y="446"/>
                    </a:lnTo>
                    <a:lnTo>
                      <a:pt x="294" y="368"/>
                    </a:lnTo>
                    <a:lnTo>
                      <a:pt x="209" y="302"/>
                    </a:lnTo>
                    <a:lnTo>
                      <a:pt x="199" y="288"/>
                    </a:lnTo>
                    <a:lnTo>
                      <a:pt x="206" y="266"/>
                    </a:lnTo>
                    <a:lnTo>
                      <a:pt x="236" y="231"/>
                    </a:lnTo>
                    <a:lnTo>
                      <a:pt x="294" y="191"/>
                    </a:lnTo>
                    <a:lnTo>
                      <a:pt x="320" y="171"/>
                    </a:lnTo>
                    <a:close/>
                    <a:moveTo>
                      <a:pt x="1053" y="236"/>
                    </a:moveTo>
                    <a:lnTo>
                      <a:pt x="1078" y="266"/>
                    </a:lnTo>
                    <a:lnTo>
                      <a:pt x="1125" y="318"/>
                    </a:lnTo>
                    <a:lnTo>
                      <a:pt x="1163" y="378"/>
                    </a:lnTo>
                    <a:lnTo>
                      <a:pt x="1184" y="424"/>
                    </a:lnTo>
                    <a:lnTo>
                      <a:pt x="1174" y="465"/>
                    </a:lnTo>
                    <a:lnTo>
                      <a:pt x="1135" y="530"/>
                    </a:lnTo>
                    <a:lnTo>
                      <a:pt x="1083" y="577"/>
                    </a:lnTo>
                    <a:lnTo>
                      <a:pt x="1019" y="610"/>
                    </a:lnTo>
                    <a:lnTo>
                      <a:pt x="984" y="622"/>
                    </a:lnTo>
                    <a:lnTo>
                      <a:pt x="926" y="625"/>
                    </a:lnTo>
                    <a:lnTo>
                      <a:pt x="843" y="626"/>
                    </a:lnTo>
                    <a:lnTo>
                      <a:pt x="798" y="619"/>
                    </a:lnTo>
                    <a:lnTo>
                      <a:pt x="784" y="610"/>
                    </a:lnTo>
                    <a:lnTo>
                      <a:pt x="814" y="567"/>
                    </a:lnTo>
                    <a:lnTo>
                      <a:pt x="831" y="505"/>
                    </a:lnTo>
                    <a:lnTo>
                      <a:pt x="838" y="456"/>
                    </a:lnTo>
                    <a:lnTo>
                      <a:pt x="1053" y="236"/>
                    </a:lnTo>
                    <a:close/>
                    <a:moveTo>
                      <a:pt x="258" y="485"/>
                    </a:moveTo>
                    <a:lnTo>
                      <a:pt x="285" y="485"/>
                    </a:lnTo>
                    <a:lnTo>
                      <a:pt x="339" y="492"/>
                    </a:lnTo>
                    <a:lnTo>
                      <a:pt x="366" y="499"/>
                    </a:lnTo>
                    <a:lnTo>
                      <a:pt x="416" y="527"/>
                    </a:lnTo>
                    <a:lnTo>
                      <a:pt x="488" y="570"/>
                    </a:lnTo>
                    <a:lnTo>
                      <a:pt x="522" y="600"/>
                    </a:lnTo>
                    <a:lnTo>
                      <a:pt x="530" y="616"/>
                    </a:lnTo>
                    <a:lnTo>
                      <a:pt x="481" y="635"/>
                    </a:lnTo>
                    <a:lnTo>
                      <a:pt x="434" y="678"/>
                    </a:lnTo>
                    <a:lnTo>
                      <a:pt x="401" y="715"/>
                    </a:lnTo>
                    <a:lnTo>
                      <a:pt x="102" y="789"/>
                    </a:lnTo>
                    <a:lnTo>
                      <a:pt x="98" y="750"/>
                    </a:lnTo>
                    <a:lnTo>
                      <a:pt x="85" y="679"/>
                    </a:lnTo>
                    <a:lnTo>
                      <a:pt x="85" y="607"/>
                    </a:lnTo>
                    <a:lnTo>
                      <a:pt x="91" y="558"/>
                    </a:lnTo>
                    <a:lnTo>
                      <a:pt x="110" y="540"/>
                    </a:lnTo>
                    <a:lnTo>
                      <a:pt x="150" y="512"/>
                    </a:lnTo>
                    <a:lnTo>
                      <a:pt x="193" y="494"/>
                    </a:lnTo>
                    <a:lnTo>
                      <a:pt x="236" y="485"/>
                    </a:lnTo>
                    <a:lnTo>
                      <a:pt x="259" y="485"/>
                    </a:lnTo>
                    <a:lnTo>
                      <a:pt x="258" y="485"/>
                    </a:lnTo>
                    <a:close/>
                    <a:moveTo>
                      <a:pt x="1096" y="692"/>
                    </a:moveTo>
                    <a:lnTo>
                      <a:pt x="1144" y="692"/>
                    </a:lnTo>
                    <a:lnTo>
                      <a:pt x="1212" y="697"/>
                    </a:lnTo>
                    <a:lnTo>
                      <a:pt x="1222" y="701"/>
                    </a:lnTo>
                    <a:lnTo>
                      <a:pt x="1223" y="751"/>
                    </a:lnTo>
                    <a:lnTo>
                      <a:pt x="1207" y="818"/>
                    </a:lnTo>
                    <a:lnTo>
                      <a:pt x="1200" y="856"/>
                    </a:lnTo>
                    <a:lnTo>
                      <a:pt x="1129" y="816"/>
                    </a:lnTo>
                    <a:lnTo>
                      <a:pt x="1040" y="771"/>
                    </a:lnTo>
                    <a:lnTo>
                      <a:pt x="945" y="741"/>
                    </a:lnTo>
                    <a:lnTo>
                      <a:pt x="838" y="712"/>
                    </a:lnTo>
                    <a:lnTo>
                      <a:pt x="862" y="705"/>
                    </a:lnTo>
                    <a:lnTo>
                      <a:pt x="1011" y="694"/>
                    </a:lnTo>
                    <a:lnTo>
                      <a:pt x="1096" y="692"/>
                    </a:lnTo>
                    <a:close/>
                    <a:moveTo>
                      <a:pt x="481" y="711"/>
                    </a:moveTo>
                    <a:lnTo>
                      <a:pt x="473" y="727"/>
                    </a:lnTo>
                    <a:lnTo>
                      <a:pt x="396" y="807"/>
                    </a:lnTo>
                    <a:lnTo>
                      <a:pt x="293" y="904"/>
                    </a:lnTo>
                    <a:lnTo>
                      <a:pt x="208" y="975"/>
                    </a:lnTo>
                    <a:lnTo>
                      <a:pt x="190" y="982"/>
                    </a:lnTo>
                    <a:lnTo>
                      <a:pt x="176" y="973"/>
                    </a:lnTo>
                    <a:lnTo>
                      <a:pt x="151" y="947"/>
                    </a:lnTo>
                    <a:lnTo>
                      <a:pt x="134" y="911"/>
                    </a:lnTo>
                    <a:lnTo>
                      <a:pt x="120" y="864"/>
                    </a:lnTo>
                    <a:lnTo>
                      <a:pt x="114" y="836"/>
                    </a:lnTo>
                    <a:lnTo>
                      <a:pt x="255" y="812"/>
                    </a:lnTo>
                    <a:lnTo>
                      <a:pt x="352" y="787"/>
                    </a:lnTo>
                    <a:lnTo>
                      <a:pt x="425" y="748"/>
                    </a:lnTo>
                    <a:lnTo>
                      <a:pt x="481" y="711"/>
                    </a:lnTo>
                    <a:close/>
                    <a:moveTo>
                      <a:pt x="743" y="753"/>
                    </a:moveTo>
                    <a:lnTo>
                      <a:pt x="792" y="773"/>
                    </a:lnTo>
                    <a:lnTo>
                      <a:pt x="856" y="774"/>
                    </a:lnTo>
                    <a:lnTo>
                      <a:pt x="906" y="770"/>
                    </a:lnTo>
                    <a:lnTo>
                      <a:pt x="1173" y="923"/>
                    </a:lnTo>
                    <a:lnTo>
                      <a:pt x="1148" y="954"/>
                    </a:lnTo>
                    <a:lnTo>
                      <a:pt x="1109" y="1013"/>
                    </a:lnTo>
                    <a:lnTo>
                      <a:pt x="1060" y="1065"/>
                    </a:lnTo>
                    <a:lnTo>
                      <a:pt x="1021" y="1097"/>
                    </a:lnTo>
                    <a:lnTo>
                      <a:pt x="980" y="1097"/>
                    </a:lnTo>
                    <a:lnTo>
                      <a:pt x="908" y="1075"/>
                    </a:lnTo>
                    <a:lnTo>
                      <a:pt x="849" y="1036"/>
                    </a:lnTo>
                    <a:lnTo>
                      <a:pt x="801" y="982"/>
                    </a:lnTo>
                    <a:lnTo>
                      <a:pt x="781" y="950"/>
                    </a:lnTo>
                    <a:lnTo>
                      <a:pt x="764" y="895"/>
                    </a:lnTo>
                    <a:lnTo>
                      <a:pt x="742" y="815"/>
                    </a:lnTo>
                    <a:lnTo>
                      <a:pt x="738" y="770"/>
                    </a:lnTo>
                    <a:lnTo>
                      <a:pt x="743" y="753"/>
                    </a:lnTo>
                    <a:close/>
                    <a:moveTo>
                      <a:pt x="575" y="766"/>
                    </a:moveTo>
                    <a:lnTo>
                      <a:pt x="578" y="818"/>
                    </a:lnTo>
                    <a:lnTo>
                      <a:pt x="602" y="877"/>
                    </a:lnTo>
                    <a:lnTo>
                      <a:pt x="627" y="920"/>
                    </a:lnTo>
                    <a:lnTo>
                      <a:pt x="595" y="1227"/>
                    </a:lnTo>
                    <a:lnTo>
                      <a:pt x="558" y="1218"/>
                    </a:lnTo>
                    <a:lnTo>
                      <a:pt x="487" y="1206"/>
                    </a:lnTo>
                    <a:lnTo>
                      <a:pt x="419" y="1182"/>
                    </a:lnTo>
                    <a:lnTo>
                      <a:pt x="375" y="1160"/>
                    </a:lnTo>
                    <a:lnTo>
                      <a:pt x="357" y="1121"/>
                    </a:lnTo>
                    <a:lnTo>
                      <a:pt x="347" y="1047"/>
                    </a:lnTo>
                    <a:lnTo>
                      <a:pt x="360" y="977"/>
                    </a:lnTo>
                    <a:lnTo>
                      <a:pt x="391" y="911"/>
                    </a:lnTo>
                    <a:lnTo>
                      <a:pt x="411" y="881"/>
                    </a:lnTo>
                    <a:lnTo>
                      <a:pt x="454" y="844"/>
                    </a:lnTo>
                    <a:lnTo>
                      <a:pt x="517" y="789"/>
                    </a:lnTo>
                    <a:lnTo>
                      <a:pt x="558" y="767"/>
                    </a:lnTo>
                    <a:lnTo>
                      <a:pt x="575" y="766"/>
                    </a:lnTo>
                    <a:close/>
                    <a:moveTo>
                      <a:pt x="644" y="836"/>
                    </a:moveTo>
                    <a:lnTo>
                      <a:pt x="657" y="848"/>
                    </a:lnTo>
                    <a:lnTo>
                      <a:pt x="710" y="940"/>
                    </a:lnTo>
                    <a:lnTo>
                      <a:pt x="771" y="1064"/>
                    </a:lnTo>
                    <a:lnTo>
                      <a:pt x="813" y="1162"/>
                    </a:lnTo>
                    <a:lnTo>
                      <a:pt x="814" y="1181"/>
                    </a:lnTo>
                    <a:lnTo>
                      <a:pt x="774" y="1199"/>
                    </a:lnTo>
                    <a:lnTo>
                      <a:pt x="709" y="1219"/>
                    </a:lnTo>
                    <a:lnTo>
                      <a:pt x="663" y="1224"/>
                    </a:lnTo>
                    <a:lnTo>
                      <a:pt x="679" y="1083"/>
                    </a:lnTo>
                    <a:lnTo>
                      <a:pt x="683" y="982"/>
                    </a:lnTo>
                    <a:lnTo>
                      <a:pt x="664" y="901"/>
                    </a:lnTo>
                    <a:lnTo>
                      <a:pt x="644" y="836"/>
                    </a:lnTo>
                    <a:close/>
                  </a:path>
                </a:pathLst>
              </a:custGeom>
              <a:solidFill>
                <a:srgbClr val="4D4D4D"/>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61"/>
              <p:cNvSpPr>
                <a:spLocks noEditPoints="1"/>
              </p:cNvSpPr>
              <p:nvPr/>
            </p:nvSpPr>
            <p:spPr bwMode="auto">
              <a:xfrm>
                <a:off x="6468447" y="4416710"/>
                <a:ext cx="741363" cy="741363"/>
              </a:xfrm>
              <a:custGeom>
                <a:avLst/>
                <a:gdLst>
                  <a:gd name="T0" fmla="*/ 524 w 1400"/>
                  <a:gd name="T1" fmla="*/ 22 h 1401"/>
                  <a:gd name="T2" fmla="*/ 158 w 1400"/>
                  <a:gd name="T3" fmla="*/ 255 h 1401"/>
                  <a:gd name="T4" fmla="*/ 7 w 1400"/>
                  <a:gd name="T5" fmla="*/ 593 h 1401"/>
                  <a:gd name="T6" fmla="*/ 7 w 1400"/>
                  <a:gd name="T7" fmla="*/ 806 h 1401"/>
                  <a:gd name="T8" fmla="*/ 158 w 1400"/>
                  <a:gd name="T9" fmla="*/ 1146 h 1401"/>
                  <a:gd name="T10" fmla="*/ 524 w 1400"/>
                  <a:gd name="T11" fmla="*/ 1378 h 1401"/>
                  <a:gd name="T12" fmla="*/ 736 w 1400"/>
                  <a:gd name="T13" fmla="*/ 1400 h 1401"/>
                  <a:gd name="T14" fmla="*/ 1034 w 1400"/>
                  <a:gd name="T15" fmla="*/ 1316 h 1401"/>
                  <a:gd name="T16" fmla="*/ 1356 w 1400"/>
                  <a:gd name="T17" fmla="*/ 940 h 1401"/>
                  <a:gd name="T18" fmla="*/ 1400 w 1400"/>
                  <a:gd name="T19" fmla="*/ 700 h 1401"/>
                  <a:gd name="T20" fmla="*/ 1356 w 1400"/>
                  <a:gd name="T21" fmla="*/ 459 h 1401"/>
                  <a:gd name="T22" fmla="*/ 1034 w 1400"/>
                  <a:gd name="T23" fmla="*/ 83 h 1401"/>
                  <a:gd name="T24" fmla="*/ 736 w 1400"/>
                  <a:gd name="T25" fmla="*/ 1 h 1401"/>
                  <a:gd name="T26" fmla="*/ 700 w 1400"/>
                  <a:gd name="T27" fmla="*/ 145 h 1401"/>
                  <a:gd name="T28" fmla="*/ 786 w 1400"/>
                  <a:gd name="T29" fmla="*/ 377 h 1401"/>
                  <a:gd name="T30" fmla="*/ 710 w 1400"/>
                  <a:gd name="T31" fmla="*/ 582 h 1401"/>
                  <a:gd name="T32" fmla="*/ 409 w 1400"/>
                  <a:gd name="T33" fmla="*/ 183 h 1401"/>
                  <a:gd name="T34" fmla="*/ 645 w 1400"/>
                  <a:gd name="T35" fmla="*/ 106 h 1401"/>
                  <a:gd name="T36" fmla="*/ 1074 w 1400"/>
                  <a:gd name="T37" fmla="*/ 183 h 1401"/>
                  <a:gd name="T38" fmla="*/ 871 w 1400"/>
                  <a:gd name="T39" fmla="*/ 451 h 1401"/>
                  <a:gd name="T40" fmla="*/ 901 w 1400"/>
                  <a:gd name="T41" fmla="*/ 249 h 1401"/>
                  <a:gd name="T42" fmla="*/ 963 w 1400"/>
                  <a:gd name="T43" fmla="*/ 128 h 1401"/>
                  <a:gd name="T44" fmla="*/ 505 w 1400"/>
                  <a:gd name="T45" fmla="*/ 497 h 1401"/>
                  <a:gd name="T46" fmla="*/ 317 w 1400"/>
                  <a:gd name="T47" fmla="*/ 400 h 1401"/>
                  <a:gd name="T48" fmla="*/ 255 w 1400"/>
                  <a:gd name="T49" fmla="*/ 252 h 1401"/>
                  <a:gd name="T50" fmla="*/ 1166 w 1400"/>
                  <a:gd name="T51" fmla="*/ 289 h 1401"/>
                  <a:gd name="T52" fmla="*/ 1276 w 1400"/>
                  <a:gd name="T53" fmla="*/ 484 h 1401"/>
                  <a:gd name="T54" fmla="*/ 1102 w 1400"/>
                  <a:gd name="T55" fmla="*/ 662 h 1401"/>
                  <a:gd name="T56" fmla="*/ 864 w 1400"/>
                  <a:gd name="T57" fmla="*/ 671 h 1401"/>
                  <a:gd name="T58" fmla="*/ 907 w 1400"/>
                  <a:gd name="T59" fmla="*/ 495 h 1401"/>
                  <a:gd name="T60" fmla="*/ 366 w 1400"/>
                  <a:gd name="T61" fmla="*/ 534 h 1401"/>
                  <a:gd name="T62" fmla="*/ 564 w 1400"/>
                  <a:gd name="T63" fmla="*/ 651 h 1401"/>
                  <a:gd name="T64" fmla="*/ 432 w 1400"/>
                  <a:gd name="T65" fmla="*/ 776 h 1401"/>
                  <a:gd name="T66" fmla="*/ 90 w 1400"/>
                  <a:gd name="T67" fmla="*/ 660 h 1401"/>
                  <a:gd name="T68" fmla="*/ 207 w 1400"/>
                  <a:gd name="T69" fmla="*/ 537 h 1401"/>
                  <a:gd name="T70" fmla="*/ 1238 w 1400"/>
                  <a:gd name="T71" fmla="*/ 750 h 1401"/>
                  <a:gd name="T72" fmla="*/ 1306 w 1400"/>
                  <a:gd name="T73" fmla="*/ 886 h 1401"/>
                  <a:gd name="T74" fmla="*/ 1022 w 1400"/>
                  <a:gd name="T75" fmla="*/ 804 h 1401"/>
                  <a:gd name="T76" fmla="*/ 1094 w 1400"/>
                  <a:gd name="T77" fmla="*/ 753 h 1401"/>
                  <a:gd name="T78" fmla="*/ 429 w 1400"/>
                  <a:gd name="T79" fmla="*/ 876 h 1401"/>
                  <a:gd name="T80" fmla="*/ 188 w 1400"/>
                  <a:gd name="T81" fmla="*/ 1056 h 1401"/>
                  <a:gd name="T82" fmla="*/ 122 w 1400"/>
                  <a:gd name="T83" fmla="*/ 907 h 1401"/>
                  <a:gd name="T84" fmla="*/ 520 w 1400"/>
                  <a:gd name="T85" fmla="*/ 772 h 1401"/>
                  <a:gd name="T86" fmla="*/ 979 w 1400"/>
                  <a:gd name="T87" fmla="*/ 835 h 1401"/>
                  <a:gd name="T88" fmla="*/ 1146 w 1400"/>
                  <a:gd name="T89" fmla="*/ 1156 h 1401"/>
                  <a:gd name="T90" fmla="*/ 982 w 1400"/>
                  <a:gd name="T91" fmla="*/ 1167 h 1401"/>
                  <a:gd name="T92" fmla="*/ 826 w 1400"/>
                  <a:gd name="T93" fmla="*/ 972 h 1401"/>
                  <a:gd name="T94" fmla="*/ 622 w 1400"/>
                  <a:gd name="T95" fmla="*/ 829 h 1401"/>
                  <a:gd name="T96" fmla="*/ 643 w 1400"/>
                  <a:gd name="T97" fmla="*/ 1331 h 1401"/>
                  <a:gd name="T98" fmla="*/ 404 w 1400"/>
                  <a:gd name="T99" fmla="*/ 1259 h 1401"/>
                  <a:gd name="T100" fmla="*/ 389 w 1400"/>
                  <a:gd name="T101" fmla="*/ 1060 h 1401"/>
                  <a:gd name="T102" fmla="*/ 560 w 1400"/>
                  <a:gd name="T103" fmla="*/ 857 h 1401"/>
                  <a:gd name="T104" fmla="*/ 710 w 1400"/>
                  <a:gd name="T105" fmla="*/ 920 h 1401"/>
                  <a:gd name="T106" fmla="*/ 880 w 1400"/>
                  <a:gd name="T107" fmla="*/ 1280 h 1401"/>
                  <a:gd name="T108" fmla="*/ 734 w 1400"/>
                  <a:gd name="T109" fmla="*/ 1174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00" h="1401">
                    <a:moveTo>
                      <a:pt x="700" y="0"/>
                    </a:moveTo>
                    <a:lnTo>
                      <a:pt x="664" y="1"/>
                    </a:lnTo>
                    <a:lnTo>
                      <a:pt x="593" y="9"/>
                    </a:lnTo>
                    <a:lnTo>
                      <a:pt x="524" y="22"/>
                    </a:lnTo>
                    <a:lnTo>
                      <a:pt x="459" y="43"/>
                    </a:lnTo>
                    <a:lnTo>
                      <a:pt x="366" y="83"/>
                    </a:lnTo>
                    <a:lnTo>
                      <a:pt x="253" y="160"/>
                    </a:lnTo>
                    <a:lnTo>
                      <a:pt x="158" y="255"/>
                    </a:lnTo>
                    <a:lnTo>
                      <a:pt x="83" y="366"/>
                    </a:lnTo>
                    <a:lnTo>
                      <a:pt x="41" y="459"/>
                    </a:lnTo>
                    <a:lnTo>
                      <a:pt x="21" y="526"/>
                    </a:lnTo>
                    <a:lnTo>
                      <a:pt x="7" y="593"/>
                    </a:lnTo>
                    <a:lnTo>
                      <a:pt x="0" y="664"/>
                    </a:lnTo>
                    <a:lnTo>
                      <a:pt x="0" y="700"/>
                    </a:lnTo>
                    <a:lnTo>
                      <a:pt x="0" y="736"/>
                    </a:lnTo>
                    <a:lnTo>
                      <a:pt x="7" y="806"/>
                    </a:lnTo>
                    <a:lnTo>
                      <a:pt x="21" y="876"/>
                    </a:lnTo>
                    <a:lnTo>
                      <a:pt x="41" y="940"/>
                    </a:lnTo>
                    <a:lnTo>
                      <a:pt x="83" y="1034"/>
                    </a:lnTo>
                    <a:lnTo>
                      <a:pt x="158" y="1146"/>
                    </a:lnTo>
                    <a:lnTo>
                      <a:pt x="253" y="1241"/>
                    </a:lnTo>
                    <a:lnTo>
                      <a:pt x="366" y="1316"/>
                    </a:lnTo>
                    <a:lnTo>
                      <a:pt x="459" y="1358"/>
                    </a:lnTo>
                    <a:lnTo>
                      <a:pt x="524" y="1378"/>
                    </a:lnTo>
                    <a:lnTo>
                      <a:pt x="593" y="1393"/>
                    </a:lnTo>
                    <a:lnTo>
                      <a:pt x="664" y="1400"/>
                    </a:lnTo>
                    <a:lnTo>
                      <a:pt x="700" y="1401"/>
                    </a:lnTo>
                    <a:lnTo>
                      <a:pt x="736" y="1400"/>
                    </a:lnTo>
                    <a:lnTo>
                      <a:pt x="806" y="1393"/>
                    </a:lnTo>
                    <a:lnTo>
                      <a:pt x="874" y="1378"/>
                    </a:lnTo>
                    <a:lnTo>
                      <a:pt x="940" y="1358"/>
                    </a:lnTo>
                    <a:lnTo>
                      <a:pt x="1034" y="1316"/>
                    </a:lnTo>
                    <a:lnTo>
                      <a:pt x="1145" y="1241"/>
                    </a:lnTo>
                    <a:lnTo>
                      <a:pt x="1240" y="1146"/>
                    </a:lnTo>
                    <a:lnTo>
                      <a:pt x="1316" y="1034"/>
                    </a:lnTo>
                    <a:lnTo>
                      <a:pt x="1356" y="940"/>
                    </a:lnTo>
                    <a:lnTo>
                      <a:pt x="1378" y="876"/>
                    </a:lnTo>
                    <a:lnTo>
                      <a:pt x="1391" y="806"/>
                    </a:lnTo>
                    <a:lnTo>
                      <a:pt x="1398" y="736"/>
                    </a:lnTo>
                    <a:lnTo>
                      <a:pt x="1400" y="700"/>
                    </a:lnTo>
                    <a:lnTo>
                      <a:pt x="1398" y="664"/>
                    </a:lnTo>
                    <a:lnTo>
                      <a:pt x="1391" y="593"/>
                    </a:lnTo>
                    <a:lnTo>
                      <a:pt x="1378" y="526"/>
                    </a:lnTo>
                    <a:lnTo>
                      <a:pt x="1356" y="459"/>
                    </a:lnTo>
                    <a:lnTo>
                      <a:pt x="1316" y="366"/>
                    </a:lnTo>
                    <a:lnTo>
                      <a:pt x="1240" y="255"/>
                    </a:lnTo>
                    <a:lnTo>
                      <a:pt x="1145" y="160"/>
                    </a:lnTo>
                    <a:lnTo>
                      <a:pt x="1034" y="83"/>
                    </a:lnTo>
                    <a:lnTo>
                      <a:pt x="940" y="43"/>
                    </a:lnTo>
                    <a:lnTo>
                      <a:pt x="874" y="22"/>
                    </a:lnTo>
                    <a:lnTo>
                      <a:pt x="806" y="9"/>
                    </a:lnTo>
                    <a:lnTo>
                      <a:pt x="736" y="1"/>
                    </a:lnTo>
                    <a:lnTo>
                      <a:pt x="700" y="0"/>
                    </a:lnTo>
                    <a:close/>
                    <a:moveTo>
                      <a:pt x="645" y="106"/>
                    </a:moveTo>
                    <a:lnTo>
                      <a:pt x="665" y="118"/>
                    </a:lnTo>
                    <a:lnTo>
                      <a:pt x="700" y="145"/>
                    </a:lnTo>
                    <a:lnTo>
                      <a:pt x="740" y="190"/>
                    </a:lnTo>
                    <a:lnTo>
                      <a:pt x="772" y="261"/>
                    </a:lnTo>
                    <a:lnTo>
                      <a:pt x="785" y="337"/>
                    </a:lnTo>
                    <a:lnTo>
                      <a:pt x="786" y="377"/>
                    </a:lnTo>
                    <a:lnTo>
                      <a:pt x="770" y="438"/>
                    </a:lnTo>
                    <a:lnTo>
                      <a:pt x="746" y="526"/>
                    </a:lnTo>
                    <a:lnTo>
                      <a:pt x="724" y="569"/>
                    </a:lnTo>
                    <a:lnTo>
                      <a:pt x="710" y="582"/>
                    </a:lnTo>
                    <a:lnTo>
                      <a:pt x="675" y="536"/>
                    </a:lnTo>
                    <a:lnTo>
                      <a:pt x="618" y="498"/>
                    </a:lnTo>
                    <a:lnTo>
                      <a:pt x="569" y="475"/>
                    </a:lnTo>
                    <a:lnTo>
                      <a:pt x="409" y="183"/>
                    </a:lnTo>
                    <a:lnTo>
                      <a:pt x="448" y="167"/>
                    </a:lnTo>
                    <a:lnTo>
                      <a:pt x="517" y="134"/>
                    </a:lnTo>
                    <a:lnTo>
                      <a:pt x="592" y="115"/>
                    </a:lnTo>
                    <a:lnTo>
                      <a:pt x="645" y="106"/>
                    </a:lnTo>
                    <a:close/>
                    <a:moveTo>
                      <a:pt x="963" y="128"/>
                    </a:moveTo>
                    <a:lnTo>
                      <a:pt x="985" y="130"/>
                    </a:lnTo>
                    <a:lnTo>
                      <a:pt x="1024" y="145"/>
                    </a:lnTo>
                    <a:lnTo>
                      <a:pt x="1074" y="183"/>
                    </a:lnTo>
                    <a:lnTo>
                      <a:pt x="1104" y="213"/>
                    </a:lnTo>
                    <a:lnTo>
                      <a:pt x="1006" y="304"/>
                    </a:lnTo>
                    <a:lnTo>
                      <a:pt x="924" y="374"/>
                    </a:lnTo>
                    <a:lnTo>
                      <a:pt x="871" y="451"/>
                    </a:lnTo>
                    <a:lnTo>
                      <a:pt x="835" y="516"/>
                    </a:lnTo>
                    <a:lnTo>
                      <a:pt x="835" y="497"/>
                    </a:lnTo>
                    <a:lnTo>
                      <a:pt x="860" y="387"/>
                    </a:lnTo>
                    <a:lnTo>
                      <a:pt x="901" y="249"/>
                    </a:lnTo>
                    <a:lnTo>
                      <a:pt x="940" y="144"/>
                    </a:lnTo>
                    <a:lnTo>
                      <a:pt x="952" y="128"/>
                    </a:lnTo>
                    <a:lnTo>
                      <a:pt x="957" y="128"/>
                    </a:lnTo>
                    <a:lnTo>
                      <a:pt x="963" y="128"/>
                    </a:lnTo>
                    <a:close/>
                    <a:moveTo>
                      <a:pt x="345" y="187"/>
                    </a:moveTo>
                    <a:lnTo>
                      <a:pt x="400" y="331"/>
                    </a:lnTo>
                    <a:lnTo>
                      <a:pt x="448" y="429"/>
                    </a:lnTo>
                    <a:lnTo>
                      <a:pt x="505" y="497"/>
                    </a:lnTo>
                    <a:lnTo>
                      <a:pt x="557" y="550"/>
                    </a:lnTo>
                    <a:lnTo>
                      <a:pt x="538" y="544"/>
                    </a:lnTo>
                    <a:lnTo>
                      <a:pt x="439" y="485"/>
                    </a:lnTo>
                    <a:lnTo>
                      <a:pt x="317" y="400"/>
                    </a:lnTo>
                    <a:lnTo>
                      <a:pt x="224" y="328"/>
                    </a:lnTo>
                    <a:lnTo>
                      <a:pt x="214" y="312"/>
                    </a:lnTo>
                    <a:lnTo>
                      <a:pt x="221" y="289"/>
                    </a:lnTo>
                    <a:lnTo>
                      <a:pt x="255" y="252"/>
                    </a:lnTo>
                    <a:lnTo>
                      <a:pt x="317" y="207"/>
                    </a:lnTo>
                    <a:lnTo>
                      <a:pt x="345" y="187"/>
                    </a:lnTo>
                    <a:close/>
                    <a:moveTo>
                      <a:pt x="1139" y="256"/>
                    </a:moveTo>
                    <a:lnTo>
                      <a:pt x="1166" y="289"/>
                    </a:lnTo>
                    <a:lnTo>
                      <a:pt x="1217" y="346"/>
                    </a:lnTo>
                    <a:lnTo>
                      <a:pt x="1259" y="412"/>
                    </a:lnTo>
                    <a:lnTo>
                      <a:pt x="1282" y="461"/>
                    </a:lnTo>
                    <a:lnTo>
                      <a:pt x="1276" y="484"/>
                    </a:lnTo>
                    <a:lnTo>
                      <a:pt x="1261" y="524"/>
                    </a:lnTo>
                    <a:lnTo>
                      <a:pt x="1230" y="575"/>
                    </a:lnTo>
                    <a:lnTo>
                      <a:pt x="1172" y="626"/>
                    </a:lnTo>
                    <a:lnTo>
                      <a:pt x="1102" y="662"/>
                    </a:lnTo>
                    <a:lnTo>
                      <a:pt x="1064" y="674"/>
                    </a:lnTo>
                    <a:lnTo>
                      <a:pt x="1002" y="677"/>
                    </a:lnTo>
                    <a:lnTo>
                      <a:pt x="911" y="680"/>
                    </a:lnTo>
                    <a:lnTo>
                      <a:pt x="864" y="671"/>
                    </a:lnTo>
                    <a:lnTo>
                      <a:pt x="847" y="662"/>
                    </a:lnTo>
                    <a:lnTo>
                      <a:pt x="880" y="615"/>
                    </a:lnTo>
                    <a:lnTo>
                      <a:pt x="898" y="549"/>
                    </a:lnTo>
                    <a:lnTo>
                      <a:pt x="907" y="495"/>
                    </a:lnTo>
                    <a:lnTo>
                      <a:pt x="1139" y="256"/>
                    </a:lnTo>
                    <a:close/>
                    <a:moveTo>
                      <a:pt x="279" y="526"/>
                    </a:moveTo>
                    <a:lnTo>
                      <a:pt x="308" y="526"/>
                    </a:lnTo>
                    <a:lnTo>
                      <a:pt x="366" y="534"/>
                    </a:lnTo>
                    <a:lnTo>
                      <a:pt x="396" y="541"/>
                    </a:lnTo>
                    <a:lnTo>
                      <a:pt x="449" y="572"/>
                    </a:lnTo>
                    <a:lnTo>
                      <a:pt x="528" y="618"/>
                    </a:lnTo>
                    <a:lnTo>
                      <a:pt x="564" y="651"/>
                    </a:lnTo>
                    <a:lnTo>
                      <a:pt x="573" y="668"/>
                    </a:lnTo>
                    <a:lnTo>
                      <a:pt x="520" y="690"/>
                    </a:lnTo>
                    <a:lnTo>
                      <a:pt x="468" y="736"/>
                    </a:lnTo>
                    <a:lnTo>
                      <a:pt x="432" y="776"/>
                    </a:lnTo>
                    <a:lnTo>
                      <a:pt x="109" y="855"/>
                    </a:lnTo>
                    <a:lnTo>
                      <a:pt x="103" y="814"/>
                    </a:lnTo>
                    <a:lnTo>
                      <a:pt x="90" y="737"/>
                    </a:lnTo>
                    <a:lnTo>
                      <a:pt x="90" y="660"/>
                    </a:lnTo>
                    <a:lnTo>
                      <a:pt x="96" y="606"/>
                    </a:lnTo>
                    <a:lnTo>
                      <a:pt x="118" y="586"/>
                    </a:lnTo>
                    <a:lnTo>
                      <a:pt x="161" y="556"/>
                    </a:lnTo>
                    <a:lnTo>
                      <a:pt x="207" y="537"/>
                    </a:lnTo>
                    <a:lnTo>
                      <a:pt x="255" y="527"/>
                    </a:lnTo>
                    <a:lnTo>
                      <a:pt x="279" y="526"/>
                    </a:lnTo>
                    <a:close/>
                    <a:moveTo>
                      <a:pt x="1186" y="750"/>
                    </a:moveTo>
                    <a:lnTo>
                      <a:pt x="1238" y="750"/>
                    </a:lnTo>
                    <a:lnTo>
                      <a:pt x="1310" y="755"/>
                    </a:lnTo>
                    <a:lnTo>
                      <a:pt x="1323" y="760"/>
                    </a:lnTo>
                    <a:lnTo>
                      <a:pt x="1323" y="815"/>
                    </a:lnTo>
                    <a:lnTo>
                      <a:pt x="1306" y="886"/>
                    </a:lnTo>
                    <a:lnTo>
                      <a:pt x="1297" y="929"/>
                    </a:lnTo>
                    <a:lnTo>
                      <a:pt x="1222" y="886"/>
                    </a:lnTo>
                    <a:lnTo>
                      <a:pt x="1126" y="837"/>
                    </a:lnTo>
                    <a:lnTo>
                      <a:pt x="1022" y="804"/>
                    </a:lnTo>
                    <a:lnTo>
                      <a:pt x="907" y="773"/>
                    </a:lnTo>
                    <a:lnTo>
                      <a:pt x="916" y="769"/>
                    </a:lnTo>
                    <a:lnTo>
                      <a:pt x="968" y="762"/>
                    </a:lnTo>
                    <a:lnTo>
                      <a:pt x="1094" y="753"/>
                    </a:lnTo>
                    <a:lnTo>
                      <a:pt x="1186" y="750"/>
                    </a:lnTo>
                    <a:close/>
                    <a:moveTo>
                      <a:pt x="520" y="772"/>
                    </a:moveTo>
                    <a:lnTo>
                      <a:pt x="511" y="789"/>
                    </a:lnTo>
                    <a:lnTo>
                      <a:pt x="429" y="876"/>
                    </a:lnTo>
                    <a:lnTo>
                      <a:pt x="315" y="981"/>
                    </a:lnTo>
                    <a:lnTo>
                      <a:pt x="223" y="1057"/>
                    </a:lnTo>
                    <a:lnTo>
                      <a:pt x="204" y="1066"/>
                    </a:lnTo>
                    <a:lnTo>
                      <a:pt x="188" y="1056"/>
                    </a:lnTo>
                    <a:lnTo>
                      <a:pt x="162" y="1027"/>
                    </a:lnTo>
                    <a:lnTo>
                      <a:pt x="142" y="988"/>
                    </a:lnTo>
                    <a:lnTo>
                      <a:pt x="128" y="938"/>
                    </a:lnTo>
                    <a:lnTo>
                      <a:pt x="122" y="907"/>
                    </a:lnTo>
                    <a:lnTo>
                      <a:pt x="275" y="881"/>
                    </a:lnTo>
                    <a:lnTo>
                      <a:pt x="380" y="855"/>
                    </a:lnTo>
                    <a:lnTo>
                      <a:pt x="458" y="811"/>
                    </a:lnTo>
                    <a:lnTo>
                      <a:pt x="520" y="772"/>
                    </a:lnTo>
                    <a:close/>
                    <a:moveTo>
                      <a:pt x="803" y="817"/>
                    </a:moveTo>
                    <a:lnTo>
                      <a:pt x="857" y="838"/>
                    </a:lnTo>
                    <a:lnTo>
                      <a:pt x="926" y="841"/>
                    </a:lnTo>
                    <a:lnTo>
                      <a:pt x="979" y="835"/>
                    </a:lnTo>
                    <a:lnTo>
                      <a:pt x="1269" y="1002"/>
                    </a:lnTo>
                    <a:lnTo>
                      <a:pt x="1243" y="1035"/>
                    </a:lnTo>
                    <a:lnTo>
                      <a:pt x="1201" y="1100"/>
                    </a:lnTo>
                    <a:lnTo>
                      <a:pt x="1146" y="1156"/>
                    </a:lnTo>
                    <a:lnTo>
                      <a:pt x="1106" y="1190"/>
                    </a:lnTo>
                    <a:lnTo>
                      <a:pt x="1081" y="1191"/>
                    </a:lnTo>
                    <a:lnTo>
                      <a:pt x="1038" y="1185"/>
                    </a:lnTo>
                    <a:lnTo>
                      <a:pt x="982" y="1167"/>
                    </a:lnTo>
                    <a:lnTo>
                      <a:pt x="917" y="1123"/>
                    </a:lnTo>
                    <a:lnTo>
                      <a:pt x="867" y="1064"/>
                    </a:lnTo>
                    <a:lnTo>
                      <a:pt x="845" y="1031"/>
                    </a:lnTo>
                    <a:lnTo>
                      <a:pt x="826" y="972"/>
                    </a:lnTo>
                    <a:lnTo>
                      <a:pt x="802" y="884"/>
                    </a:lnTo>
                    <a:lnTo>
                      <a:pt x="798" y="835"/>
                    </a:lnTo>
                    <a:lnTo>
                      <a:pt x="803" y="817"/>
                    </a:lnTo>
                    <a:close/>
                    <a:moveTo>
                      <a:pt x="622" y="829"/>
                    </a:moveTo>
                    <a:lnTo>
                      <a:pt x="625" y="887"/>
                    </a:lnTo>
                    <a:lnTo>
                      <a:pt x="651" y="950"/>
                    </a:lnTo>
                    <a:lnTo>
                      <a:pt x="677" y="998"/>
                    </a:lnTo>
                    <a:lnTo>
                      <a:pt x="643" y="1331"/>
                    </a:lnTo>
                    <a:lnTo>
                      <a:pt x="602" y="1321"/>
                    </a:lnTo>
                    <a:lnTo>
                      <a:pt x="527" y="1308"/>
                    </a:lnTo>
                    <a:lnTo>
                      <a:pt x="453" y="1282"/>
                    </a:lnTo>
                    <a:lnTo>
                      <a:pt x="404" y="1259"/>
                    </a:lnTo>
                    <a:lnTo>
                      <a:pt x="394" y="1237"/>
                    </a:lnTo>
                    <a:lnTo>
                      <a:pt x="381" y="1195"/>
                    </a:lnTo>
                    <a:lnTo>
                      <a:pt x="376" y="1136"/>
                    </a:lnTo>
                    <a:lnTo>
                      <a:pt x="389" y="1060"/>
                    </a:lnTo>
                    <a:lnTo>
                      <a:pt x="422" y="989"/>
                    </a:lnTo>
                    <a:lnTo>
                      <a:pt x="443" y="956"/>
                    </a:lnTo>
                    <a:lnTo>
                      <a:pt x="489" y="914"/>
                    </a:lnTo>
                    <a:lnTo>
                      <a:pt x="560" y="857"/>
                    </a:lnTo>
                    <a:lnTo>
                      <a:pt x="602" y="832"/>
                    </a:lnTo>
                    <a:lnTo>
                      <a:pt x="622" y="829"/>
                    </a:lnTo>
                    <a:close/>
                    <a:moveTo>
                      <a:pt x="697" y="907"/>
                    </a:moveTo>
                    <a:lnTo>
                      <a:pt x="710" y="920"/>
                    </a:lnTo>
                    <a:lnTo>
                      <a:pt x="767" y="1020"/>
                    </a:lnTo>
                    <a:lnTo>
                      <a:pt x="834" y="1154"/>
                    </a:lnTo>
                    <a:lnTo>
                      <a:pt x="878" y="1260"/>
                    </a:lnTo>
                    <a:lnTo>
                      <a:pt x="880" y="1280"/>
                    </a:lnTo>
                    <a:lnTo>
                      <a:pt x="836" y="1300"/>
                    </a:lnTo>
                    <a:lnTo>
                      <a:pt x="766" y="1323"/>
                    </a:lnTo>
                    <a:lnTo>
                      <a:pt x="717" y="1328"/>
                    </a:lnTo>
                    <a:lnTo>
                      <a:pt x="734" y="1174"/>
                    </a:lnTo>
                    <a:lnTo>
                      <a:pt x="739" y="1066"/>
                    </a:lnTo>
                    <a:lnTo>
                      <a:pt x="718" y="978"/>
                    </a:lnTo>
                    <a:lnTo>
                      <a:pt x="697" y="907"/>
                    </a:lnTo>
                    <a:close/>
                  </a:path>
                </a:pathLst>
              </a:custGeom>
              <a:solidFill>
                <a:srgbClr val="B3B3B3"/>
              </a:solid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62"/>
              <p:cNvSpPr>
                <a:spLocks/>
              </p:cNvSpPr>
              <p:nvPr/>
            </p:nvSpPr>
            <p:spPr bwMode="auto">
              <a:xfrm>
                <a:off x="6804997" y="4681823"/>
                <a:ext cx="36513" cy="38100"/>
              </a:xfrm>
              <a:custGeom>
                <a:avLst/>
                <a:gdLst>
                  <a:gd name="T0" fmla="*/ 70 w 70"/>
                  <a:gd name="T1" fmla="*/ 36 h 71"/>
                  <a:gd name="T2" fmla="*/ 69 w 70"/>
                  <a:gd name="T3" fmla="*/ 49 h 71"/>
                  <a:gd name="T4" fmla="*/ 49 w 70"/>
                  <a:gd name="T5" fmla="*/ 69 h 71"/>
                  <a:gd name="T6" fmla="*/ 36 w 70"/>
                  <a:gd name="T7" fmla="*/ 71 h 71"/>
                  <a:gd name="T8" fmla="*/ 21 w 70"/>
                  <a:gd name="T9" fmla="*/ 69 h 71"/>
                  <a:gd name="T10" fmla="*/ 1 w 70"/>
                  <a:gd name="T11" fmla="*/ 49 h 71"/>
                  <a:gd name="T12" fmla="*/ 0 w 70"/>
                  <a:gd name="T13" fmla="*/ 36 h 71"/>
                  <a:gd name="T14" fmla="*/ 1 w 70"/>
                  <a:gd name="T15" fmla="*/ 22 h 71"/>
                  <a:gd name="T16" fmla="*/ 21 w 70"/>
                  <a:gd name="T17" fmla="*/ 2 h 71"/>
                  <a:gd name="T18" fmla="*/ 36 w 70"/>
                  <a:gd name="T19" fmla="*/ 0 h 71"/>
                  <a:gd name="T20" fmla="*/ 49 w 70"/>
                  <a:gd name="T21" fmla="*/ 2 h 71"/>
                  <a:gd name="T22" fmla="*/ 69 w 70"/>
                  <a:gd name="T23" fmla="*/ 22 h 71"/>
                  <a:gd name="T24" fmla="*/ 70 w 70"/>
                  <a:gd name="T25" fmla="*/ 3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71">
                    <a:moveTo>
                      <a:pt x="70" y="36"/>
                    </a:moveTo>
                    <a:lnTo>
                      <a:pt x="69" y="49"/>
                    </a:lnTo>
                    <a:lnTo>
                      <a:pt x="49" y="69"/>
                    </a:lnTo>
                    <a:lnTo>
                      <a:pt x="36" y="71"/>
                    </a:lnTo>
                    <a:lnTo>
                      <a:pt x="21" y="69"/>
                    </a:lnTo>
                    <a:lnTo>
                      <a:pt x="1" y="49"/>
                    </a:lnTo>
                    <a:lnTo>
                      <a:pt x="0" y="36"/>
                    </a:lnTo>
                    <a:lnTo>
                      <a:pt x="1" y="22"/>
                    </a:lnTo>
                    <a:lnTo>
                      <a:pt x="21" y="2"/>
                    </a:lnTo>
                    <a:lnTo>
                      <a:pt x="36" y="0"/>
                    </a:lnTo>
                    <a:lnTo>
                      <a:pt x="49" y="2"/>
                    </a:lnTo>
                    <a:lnTo>
                      <a:pt x="69" y="22"/>
                    </a:lnTo>
                    <a:lnTo>
                      <a:pt x="70" y="36"/>
                    </a:lnTo>
                    <a:close/>
                  </a:path>
                </a:pathLst>
              </a:custGeom>
              <a:solidFill>
                <a:srgbClr val="4D4D4D"/>
              </a:solid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p:cNvSpPr>
              <p:nvPr/>
            </p:nvSpPr>
            <p:spPr bwMode="auto">
              <a:xfrm>
                <a:off x="6849447" y="4856448"/>
                <a:ext cx="36513" cy="36513"/>
              </a:xfrm>
              <a:custGeom>
                <a:avLst/>
                <a:gdLst>
                  <a:gd name="T0" fmla="*/ 71 w 71"/>
                  <a:gd name="T1" fmla="*/ 35 h 71"/>
                  <a:gd name="T2" fmla="*/ 70 w 71"/>
                  <a:gd name="T3" fmla="*/ 49 h 71"/>
                  <a:gd name="T4" fmla="*/ 51 w 71"/>
                  <a:gd name="T5" fmla="*/ 68 h 71"/>
                  <a:gd name="T6" fmla="*/ 36 w 71"/>
                  <a:gd name="T7" fmla="*/ 71 h 71"/>
                  <a:gd name="T8" fmla="*/ 22 w 71"/>
                  <a:gd name="T9" fmla="*/ 68 h 71"/>
                  <a:gd name="T10" fmla="*/ 2 w 71"/>
                  <a:gd name="T11" fmla="*/ 49 h 71"/>
                  <a:gd name="T12" fmla="*/ 0 w 71"/>
                  <a:gd name="T13" fmla="*/ 35 h 71"/>
                  <a:gd name="T14" fmla="*/ 2 w 71"/>
                  <a:gd name="T15" fmla="*/ 21 h 71"/>
                  <a:gd name="T16" fmla="*/ 22 w 71"/>
                  <a:gd name="T17" fmla="*/ 2 h 71"/>
                  <a:gd name="T18" fmla="*/ 36 w 71"/>
                  <a:gd name="T19" fmla="*/ 0 h 71"/>
                  <a:gd name="T20" fmla="*/ 51 w 71"/>
                  <a:gd name="T21" fmla="*/ 2 h 71"/>
                  <a:gd name="T22" fmla="*/ 70 w 71"/>
                  <a:gd name="T23" fmla="*/ 21 h 71"/>
                  <a:gd name="T24" fmla="*/ 71 w 71"/>
                  <a:gd name="T25" fmla="*/ 3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71">
                    <a:moveTo>
                      <a:pt x="71" y="35"/>
                    </a:moveTo>
                    <a:lnTo>
                      <a:pt x="70" y="49"/>
                    </a:lnTo>
                    <a:lnTo>
                      <a:pt x="51" y="68"/>
                    </a:lnTo>
                    <a:lnTo>
                      <a:pt x="36" y="71"/>
                    </a:lnTo>
                    <a:lnTo>
                      <a:pt x="22" y="68"/>
                    </a:lnTo>
                    <a:lnTo>
                      <a:pt x="2" y="49"/>
                    </a:lnTo>
                    <a:lnTo>
                      <a:pt x="0" y="35"/>
                    </a:lnTo>
                    <a:lnTo>
                      <a:pt x="2" y="21"/>
                    </a:lnTo>
                    <a:lnTo>
                      <a:pt x="22" y="2"/>
                    </a:lnTo>
                    <a:lnTo>
                      <a:pt x="36" y="0"/>
                    </a:lnTo>
                    <a:lnTo>
                      <a:pt x="51" y="2"/>
                    </a:lnTo>
                    <a:lnTo>
                      <a:pt x="70" y="21"/>
                    </a:lnTo>
                    <a:lnTo>
                      <a:pt x="71" y="35"/>
                    </a:lnTo>
                    <a:close/>
                  </a:path>
                </a:pathLst>
              </a:custGeom>
              <a:solidFill>
                <a:srgbClr val="4D4D4D"/>
              </a:solid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64"/>
              <p:cNvSpPr>
                <a:spLocks/>
              </p:cNvSpPr>
              <p:nvPr/>
            </p:nvSpPr>
            <p:spPr bwMode="auto">
              <a:xfrm>
                <a:off x="6744672" y="4788185"/>
                <a:ext cx="36513" cy="36513"/>
              </a:xfrm>
              <a:custGeom>
                <a:avLst/>
                <a:gdLst>
                  <a:gd name="T0" fmla="*/ 70 w 70"/>
                  <a:gd name="T1" fmla="*/ 36 h 70"/>
                  <a:gd name="T2" fmla="*/ 67 w 70"/>
                  <a:gd name="T3" fmla="*/ 50 h 70"/>
                  <a:gd name="T4" fmla="*/ 49 w 70"/>
                  <a:gd name="T5" fmla="*/ 69 h 70"/>
                  <a:gd name="T6" fmla="*/ 34 w 70"/>
                  <a:gd name="T7" fmla="*/ 70 h 70"/>
                  <a:gd name="T8" fmla="*/ 20 w 70"/>
                  <a:gd name="T9" fmla="*/ 69 h 70"/>
                  <a:gd name="T10" fmla="*/ 1 w 70"/>
                  <a:gd name="T11" fmla="*/ 50 h 70"/>
                  <a:gd name="T12" fmla="*/ 0 w 70"/>
                  <a:gd name="T13" fmla="*/ 36 h 70"/>
                  <a:gd name="T14" fmla="*/ 1 w 70"/>
                  <a:gd name="T15" fmla="*/ 21 h 70"/>
                  <a:gd name="T16" fmla="*/ 20 w 70"/>
                  <a:gd name="T17" fmla="*/ 3 h 70"/>
                  <a:gd name="T18" fmla="*/ 34 w 70"/>
                  <a:gd name="T19" fmla="*/ 0 h 70"/>
                  <a:gd name="T20" fmla="*/ 49 w 70"/>
                  <a:gd name="T21" fmla="*/ 3 h 70"/>
                  <a:gd name="T22" fmla="*/ 67 w 70"/>
                  <a:gd name="T23" fmla="*/ 21 h 70"/>
                  <a:gd name="T24" fmla="*/ 70 w 70"/>
                  <a:gd name="T25"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70">
                    <a:moveTo>
                      <a:pt x="70" y="36"/>
                    </a:moveTo>
                    <a:lnTo>
                      <a:pt x="67" y="50"/>
                    </a:lnTo>
                    <a:lnTo>
                      <a:pt x="49" y="69"/>
                    </a:lnTo>
                    <a:lnTo>
                      <a:pt x="34" y="70"/>
                    </a:lnTo>
                    <a:lnTo>
                      <a:pt x="20" y="69"/>
                    </a:lnTo>
                    <a:lnTo>
                      <a:pt x="1" y="50"/>
                    </a:lnTo>
                    <a:lnTo>
                      <a:pt x="0" y="36"/>
                    </a:lnTo>
                    <a:lnTo>
                      <a:pt x="1" y="21"/>
                    </a:lnTo>
                    <a:lnTo>
                      <a:pt x="20" y="3"/>
                    </a:lnTo>
                    <a:lnTo>
                      <a:pt x="34" y="0"/>
                    </a:lnTo>
                    <a:lnTo>
                      <a:pt x="49" y="3"/>
                    </a:lnTo>
                    <a:lnTo>
                      <a:pt x="67" y="21"/>
                    </a:lnTo>
                    <a:lnTo>
                      <a:pt x="70" y="36"/>
                    </a:lnTo>
                    <a:close/>
                  </a:path>
                </a:pathLst>
              </a:custGeom>
              <a:solidFill>
                <a:srgbClr val="4D4D4D"/>
              </a:solid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65"/>
              <p:cNvSpPr>
                <a:spLocks/>
              </p:cNvSpPr>
              <p:nvPr/>
            </p:nvSpPr>
            <p:spPr bwMode="auto">
              <a:xfrm>
                <a:off x="6906597" y="4735798"/>
                <a:ext cx="38100" cy="38100"/>
              </a:xfrm>
              <a:custGeom>
                <a:avLst/>
                <a:gdLst>
                  <a:gd name="T0" fmla="*/ 70 w 70"/>
                  <a:gd name="T1" fmla="*/ 36 h 72"/>
                  <a:gd name="T2" fmla="*/ 69 w 70"/>
                  <a:gd name="T3" fmla="*/ 51 h 72"/>
                  <a:gd name="T4" fmla="*/ 49 w 70"/>
                  <a:gd name="T5" fmla="*/ 70 h 72"/>
                  <a:gd name="T6" fmla="*/ 36 w 70"/>
                  <a:gd name="T7" fmla="*/ 72 h 72"/>
                  <a:gd name="T8" fmla="*/ 21 w 70"/>
                  <a:gd name="T9" fmla="*/ 70 h 72"/>
                  <a:gd name="T10" fmla="*/ 1 w 70"/>
                  <a:gd name="T11" fmla="*/ 51 h 72"/>
                  <a:gd name="T12" fmla="*/ 0 w 70"/>
                  <a:gd name="T13" fmla="*/ 36 h 72"/>
                  <a:gd name="T14" fmla="*/ 1 w 70"/>
                  <a:gd name="T15" fmla="*/ 22 h 72"/>
                  <a:gd name="T16" fmla="*/ 21 w 70"/>
                  <a:gd name="T17" fmla="*/ 3 h 72"/>
                  <a:gd name="T18" fmla="*/ 36 w 70"/>
                  <a:gd name="T19" fmla="*/ 0 h 72"/>
                  <a:gd name="T20" fmla="*/ 49 w 70"/>
                  <a:gd name="T21" fmla="*/ 3 h 72"/>
                  <a:gd name="T22" fmla="*/ 69 w 70"/>
                  <a:gd name="T23" fmla="*/ 22 h 72"/>
                  <a:gd name="T24" fmla="*/ 70 w 70"/>
                  <a:gd name="T25" fmla="*/ 3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72">
                    <a:moveTo>
                      <a:pt x="70" y="36"/>
                    </a:moveTo>
                    <a:lnTo>
                      <a:pt x="69" y="51"/>
                    </a:lnTo>
                    <a:lnTo>
                      <a:pt x="49" y="70"/>
                    </a:lnTo>
                    <a:lnTo>
                      <a:pt x="36" y="72"/>
                    </a:lnTo>
                    <a:lnTo>
                      <a:pt x="21" y="70"/>
                    </a:lnTo>
                    <a:lnTo>
                      <a:pt x="1" y="51"/>
                    </a:lnTo>
                    <a:lnTo>
                      <a:pt x="0" y="36"/>
                    </a:lnTo>
                    <a:lnTo>
                      <a:pt x="1" y="22"/>
                    </a:lnTo>
                    <a:lnTo>
                      <a:pt x="21" y="3"/>
                    </a:lnTo>
                    <a:lnTo>
                      <a:pt x="36" y="0"/>
                    </a:lnTo>
                    <a:lnTo>
                      <a:pt x="49" y="3"/>
                    </a:lnTo>
                    <a:lnTo>
                      <a:pt x="69" y="22"/>
                    </a:lnTo>
                    <a:lnTo>
                      <a:pt x="70" y="36"/>
                    </a:lnTo>
                    <a:close/>
                  </a:path>
                </a:pathLst>
              </a:custGeom>
              <a:solidFill>
                <a:srgbClr val="4D4D4D"/>
              </a:solid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66"/>
              <p:cNvSpPr>
                <a:spLocks/>
              </p:cNvSpPr>
              <p:nvPr/>
            </p:nvSpPr>
            <p:spPr bwMode="auto">
              <a:xfrm>
                <a:off x="6801822" y="4750085"/>
                <a:ext cx="74613" cy="74613"/>
              </a:xfrm>
              <a:custGeom>
                <a:avLst/>
                <a:gdLst>
                  <a:gd name="T0" fmla="*/ 141 w 141"/>
                  <a:gd name="T1" fmla="*/ 71 h 141"/>
                  <a:gd name="T2" fmla="*/ 140 w 141"/>
                  <a:gd name="T3" fmla="*/ 85 h 141"/>
                  <a:gd name="T4" fmla="*/ 130 w 141"/>
                  <a:gd name="T5" fmla="*/ 111 h 141"/>
                  <a:gd name="T6" fmla="*/ 110 w 141"/>
                  <a:gd name="T7" fmla="*/ 130 h 141"/>
                  <a:gd name="T8" fmla="*/ 85 w 141"/>
                  <a:gd name="T9" fmla="*/ 141 h 141"/>
                  <a:gd name="T10" fmla="*/ 71 w 141"/>
                  <a:gd name="T11" fmla="*/ 141 h 141"/>
                  <a:gd name="T12" fmla="*/ 56 w 141"/>
                  <a:gd name="T13" fmla="*/ 141 h 141"/>
                  <a:gd name="T14" fmla="*/ 30 w 141"/>
                  <a:gd name="T15" fmla="*/ 130 h 141"/>
                  <a:gd name="T16" fmla="*/ 12 w 141"/>
                  <a:gd name="T17" fmla="*/ 111 h 141"/>
                  <a:gd name="T18" fmla="*/ 0 w 141"/>
                  <a:gd name="T19" fmla="*/ 85 h 141"/>
                  <a:gd name="T20" fmla="*/ 0 w 141"/>
                  <a:gd name="T21" fmla="*/ 71 h 141"/>
                  <a:gd name="T22" fmla="*/ 0 w 141"/>
                  <a:gd name="T23" fmla="*/ 56 h 141"/>
                  <a:gd name="T24" fmla="*/ 12 w 141"/>
                  <a:gd name="T25" fmla="*/ 32 h 141"/>
                  <a:gd name="T26" fmla="*/ 30 w 141"/>
                  <a:gd name="T27" fmla="*/ 12 h 141"/>
                  <a:gd name="T28" fmla="*/ 56 w 141"/>
                  <a:gd name="T29" fmla="*/ 2 h 141"/>
                  <a:gd name="T30" fmla="*/ 71 w 141"/>
                  <a:gd name="T31" fmla="*/ 0 h 141"/>
                  <a:gd name="T32" fmla="*/ 85 w 141"/>
                  <a:gd name="T33" fmla="*/ 2 h 141"/>
                  <a:gd name="T34" fmla="*/ 110 w 141"/>
                  <a:gd name="T35" fmla="*/ 12 h 141"/>
                  <a:gd name="T36" fmla="*/ 130 w 141"/>
                  <a:gd name="T37" fmla="*/ 32 h 141"/>
                  <a:gd name="T38" fmla="*/ 140 w 141"/>
                  <a:gd name="T39" fmla="*/ 56 h 141"/>
                  <a:gd name="T40" fmla="*/ 141 w 141"/>
                  <a:gd name="T41" fmla="*/ 7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1" h="141">
                    <a:moveTo>
                      <a:pt x="141" y="71"/>
                    </a:moveTo>
                    <a:lnTo>
                      <a:pt x="140" y="85"/>
                    </a:lnTo>
                    <a:lnTo>
                      <a:pt x="130" y="111"/>
                    </a:lnTo>
                    <a:lnTo>
                      <a:pt x="110" y="130"/>
                    </a:lnTo>
                    <a:lnTo>
                      <a:pt x="85" y="141"/>
                    </a:lnTo>
                    <a:lnTo>
                      <a:pt x="71" y="141"/>
                    </a:lnTo>
                    <a:lnTo>
                      <a:pt x="56" y="141"/>
                    </a:lnTo>
                    <a:lnTo>
                      <a:pt x="30" y="130"/>
                    </a:lnTo>
                    <a:lnTo>
                      <a:pt x="12" y="111"/>
                    </a:lnTo>
                    <a:lnTo>
                      <a:pt x="0" y="85"/>
                    </a:lnTo>
                    <a:lnTo>
                      <a:pt x="0" y="71"/>
                    </a:lnTo>
                    <a:lnTo>
                      <a:pt x="0" y="56"/>
                    </a:lnTo>
                    <a:lnTo>
                      <a:pt x="12" y="32"/>
                    </a:lnTo>
                    <a:lnTo>
                      <a:pt x="30" y="12"/>
                    </a:lnTo>
                    <a:lnTo>
                      <a:pt x="56" y="2"/>
                    </a:lnTo>
                    <a:lnTo>
                      <a:pt x="71" y="0"/>
                    </a:lnTo>
                    <a:lnTo>
                      <a:pt x="85" y="2"/>
                    </a:lnTo>
                    <a:lnTo>
                      <a:pt x="110" y="12"/>
                    </a:lnTo>
                    <a:lnTo>
                      <a:pt x="130" y="32"/>
                    </a:lnTo>
                    <a:lnTo>
                      <a:pt x="140" y="56"/>
                    </a:lnTo>
                    <a:lnTo>
                      <a:pt x="141" y="71"/>
                    </a:lnTo>
                    <a:close/>
                  </a:path>
                </a:pathLst>
              </a:custGeom>
              <a:solidFill>
                <a:srgbClr val="1A1A1A"/>
              </a:solid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76"/>
              <p:cNvSpPr>
                <a:spLocks/>
              </p:cNvSpPr>
              <p:nvPr/>
            </p:nvSpPr>
            <p:spPr bwMode="auto">
              <a:xfrm>
                <a:off x="6298584" y="4153185"/>
                <a:ext cx="1136650" cy="420688"/>
              </a:xfrm>
              <a:custGeom>
                <a:avLst/>
                <a:gdLst>
                  <a:gd name="T0" fmla="*/ 0 w 2148"/>
                  <a:gd name="T1" fmla="*/ 793 h 793"/>
                  <a:gd name="T2" fmla="*/ 4 w 2148"/>
                  <a:gd name="T3" fmla="*/ 751 h 793"/>
                  <a:gd name="T4" fmla="*/ 22 w 2148"/>
                  <a:gd name="T5" fmla="*/ 671 h 793"/>
                  <a:gd name="T6" fmla="*/ 46 w 2148"/>
                  <a:gd name="T7" fmla="*/ 593 h 793"/>
                  <a:gd name="T8" fmla="*/ 78 w 2148"/>
                  <a:gd name="T9" fmla="*/ 520 h 793"/>
                  <a:gd name="T10" fmla="*/ 115 w 2148"/>
                  <a:gd name="T11" fmla="*/ 450 h 793"/>
                  <a:gd name="T12" fmla="*/ 160 w 2148"/>
                  <a:gd name="T13" fmla="*/ 387 h 793"/>
                  <a:gd name="T14" fmla="*/ 210 w 2148"/>
                  <a:gd name="T15" fmla="*/ 327 h 793"/>
                  <a:gd name="T16" fmla="*/ 266 w 2148"/>
                  <a:gd name="T17" fmla="*/ 270 h 793"/>
                  <a:gd name="T18" fmla="*/ 359 w 2148"/>
                  <a:gd name="T19" fmla="*/ 195 h 793"/>
                  <a:gd name="T20" fmla="*/ 498 w 2148"/>
                  <a:gd name="T21" fmla="*/ 115 h 793"/>
                  <a:gd name="T22" fmla="*/ 651 w 2148"/>
                  <a:gd name="T23" fmla="*/ 54 h 793"/>
                  <a:gd name="T24" fmla="*/ 815 w 2148"/>
                  <a:gd name="T25" fmla="*/ 15 h 793"/>
                  <a:gd name="T26" fmla="*/ 987 w 2148"/>
                  <a:gd name="T27" fmla="*/ 0 h 793"/>
                  <a:gd name="T28" fmla="*/ 1161 w 2148"/>
                  <a:gd name="T29" fmla="*/ 8 h 793"/>
                  <a:gd name="T30" fmla="*/ 1337 w 2148"/>
                  <a:gd name="T31" fmla="*/ 41 h 793"/>
                  <a:gd name="T32" fmla="*/ 1465 w 2148"/>
                  <a:gd name="T33" fmla="*/ 86 h 793"/>
                  <a:gd name="T34" fmla="*/ 1550 w 2148"/>
                  <a:gd name="T35" fmla="*/ 122 h 793"/>
                  <a:gd name="T36" fmla="*/ 1632 w 2148"/>
                  <a:gd name="T37" fmla="*/ 167 h 793"/>
                  <a:gd name="T38" fmla="*/ 1713 w 2148"/>
                  <a:gd name="T39" fmla="*/ 217 h 793"/>
                  <a:gd name="T40" fmla="*/ 1790 w 2148"/>
                  <a:gd name="T41" fmla="*/ 275 h 793"/>
                  <a:gd name="T42" fmla="*/ 1864 w 2148"/>
                  <a:gd name="T43" fmla="*/ 341 h 793"/>
                  <a:gd name="T44" fmla="*/ 1934 w 2148"/>
                  <a:gd name="T45" fmla="*/ 413 h 793"/>
                  <a:gd name="T46" fmla="*/ 2002 w 2148"/>
                  <a:gd name="T47" fmla="*/ 494 h 793"/>
                  <a:gd name="T48" fmla="*/ 2064 w 2148"/>
                  <a:gd name="T49" fmla="*/ 581 h 793"/>
                  <a:gd name="T50" fmla="*/ 2122 w 2148"/>
                  <a:gd name="T51" fmla="*/ 678 h 793"/>
                  <a:gd name="T52" fmla="*/ 2148 w 2148"/>
                  <a:gd name="T53" fmla="*/ 730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48" h="793">
                    <a:moveTo>
                      <a:pt x="0" y="793"/>
                    </a:moveTo>
                    <a:lnTo>
                      <a:pt x="4" y="751"/>
                    </a:lnTo>
                    <a:lnTo>
                      <a:pt x="22" y="671"/>
                    </a:lnTo>
                    <a:lnTo>
                      <a:pt x="46" y="593"/>
                    </a:lnTo>
                    <a:lnTo>
                      <a:pt x="78" y="520"/>
                    </a:lnTo>
                    <a:lnTo>
                      <a:pt x="115" y="450"/>
                    </a:lnTo>
                    <a:lnTo>
                      <a:pt x="160" y="387"/>
                    </a:lnTo>
                    <a:lnTo>
                      <a:pt x="210" y="327"/>
                    </a:lnTo>
                    <a:lnTo>
                      <a:pt x="266" y="270"/>
                    </a:lnTo>
                    <a:lnTo>
                      <a:pt x="359" y="195"/>
                    </a:lnTo>
                    <a:lnTo>
                      <a:pt x="498" y="115"/>
                    </a:lnTo>
                    <a:lnTo>
                      <a:pt x="651" y="54"/>
                    </a:lnTo>
                    <a:lnTo>
                      <a:pt x="815" y="15"/>
                    </a:lnTo>
                    <a:lnTo>
                      <a:pt x="987" y="0"/>
                    </a:lnTo>
                    <a:lnTo>
                      <a:pt x="1161" y="8"/>
                    </a:lnTo>
                    <a:lnTo>
                      <a:pt x="1337" y="41"/>
                    </a:lnTo>
                    <a:lnTo>
                      <a:pt x="1465" y="86"/>
                    </a:lnTo>
                    <a:lnTo>
                      <a:pt x="1550" y="122"/>
                    </a:lnTo>
                    <a:lnTo>
                      <a:pt x="1632" y="167"/>
                    </a:lnTo>
                    <a:lnTo>
                      <a:pt x="1713" y="217"/>
                    </a:lnTo>
                    <a:lnTo>
                      <a:pt x="1790" y="275"/>
                    </a:lnTo>
                    <a:lnTo>
                      <a:pt x="1864" y="341"/>
                    </a:lnTo>
                    <a:lnTo>
                      <a:pt x="1934" y="413"/>
                    </a:lnTo>
                    <a:lnTo>
                      <a:pt x="2002" y="494"/>
                    </a:lnTo>
                    <a:lnTo>
                      <a:pt x="2064" y="581"/>
                    </a:lnTo>
                    <a:lnTo>
                      <a:pt x="2122" y="678"/>
                    </a:lnTo>
                    <a:lnTo>
                      <a:pt x="2148" y="73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4" name="TextBox 3"/>
          <p:cNvSpPr txBox="1"/>
          <p:nvPr/>
        </p:nvSpPr>
        <p:spPr>
          <a:xfrm>
            <a:off x="1350855" y="4318001"/>
            <a:ext cx="2877385" cy="646331"/>
          </a:xfrm>
          <a:prstGeom prst="rect">
            <a:avLst/>
          </a:prstGeom>
          <a:noFill/>
        </p:spPr>
        <p:txBody>
          <a:bodyPr wrap="square" rtlCol="0">
            <a:spAutoFit/>
          </a:bodyPr>
          <a:lstStyle/>
          <a:p>
            <a:r>
              <a:rPr lang="en-US" dirty="0" smtClean="0"/>
              <a:t>Ashley Rios</a:t>
            </a:r>
          </a:p>
          <a:p>
            <a:r>
              <a:rPr lang="en-US" dirty="0" smtClean="0"/>
              <a:t>Professor </a:t>
            </a:r>
            <a:r>
              <a:rPr lang="en-US" dirty="0" err="1" smtClean="0"/>
              <a:t>Matlack</a:t>
            </a:r>
            <a:endParaRPr lang="en-US" dirty="0"/>
          </a:p>
        </p:txBody>
      </p:sp>
    </p:spTree>
    <p:extLst>
      <p:ext uri="{BB962C8B-B14F-4D97-AF65-F5344CB8AC3E}">
        <p14:creationId xmlns:p14="http://schemas.microsoft.com/office/powerpoint/2010/main" val="30806486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4.375E-6 2.59259E-6 L -0.00117 0.47592 " pathEditMode="relative" rAng="0" ptsTypes="AA">
                                      <p:cBhvr>
                                        <p:cTn id="6" dur="1250" spd="-100000" fill="hold"/>
                                        <p:tgtEl>
                                          <p:spTgt spid="3">
                                            <p:txEl>
                                              <p:pRg st="0" end="0"/>
                                            </p:txEl>
                                          </p:spTgt>
                                        </p:tgtEl>
                                        <p:attrNameLst>
                                          <p:attrName>ppt_x</p:attrName>
                                          <p:attrName>ppt_y</p:attrName>
                                        </p:attrNameLst>
                                      </p:cBhvr>
                                      <p:rCtr x="-65" y="23796"/>
                                    </p:animMotion>
                                  </p:childTnLst>
                                </p:cTn>
                              </p:par>
                              <p:par>
                                <p:cTn id="7" presetID="63" presetClass="path" presetSubtype="0" accel="50000" decel="50000" fill="hold" grpId="0" nodeType="withEffect">
                                  <p:stCondLst>
                                    <p:cond delay="0"/>
                                  </p:stCondLst>
                                  <p:childTnLst>
                                    <p:animMotion origin="layout" path="M -0.62278 -0.00093 L -3.33333E-6 7.40741E-7 " pathEditMode="relative" rAng="0" ptsTypes="AA">
                                      <p:cBhvr>
                                        <p:cTn id="8" dur="2000" fill="hold"/>
                                        <p:tgtEl>
                                          <p:spTgt spid="2"/>
                                        </p:tgtEl>
                                        <p:attrNameLst>
                                          <p:attrName>ppt_x</p:attrName>
                                          <p:attrName>ppt_y</p:attrName>
                                        </p:attrNameLst>
                                      </p:cBhvr>
                                      <p:rCtr x="31133" y="46"/>
                                    </p:animMotion>
                                  </p:childTnLst>
                                </p:cTn>
                              </p:par>
                              <p:par>
                                <p:cTn id="9" presetID="63" presetClass="path" presetSubtype="0" accel="50000" decel="50000" fill="hold" nodeType="withEffect">
                                  <p:stCondLst>
                                    <p:cond delay="0"/>
                                  </p:stCondLst>
                                  <p:childTnLst>
                                    <p:animMotion origin="layout" path="M -0.65221 -0.00209 L 0.3556 0.00046 " pathEditMode="relative" rAng="0" ptsTypes="AA">
                                      <p:cBhvr>
                                        <p:cTn id="10" dur="2300" fill="hold"/>
                                        <p:tgtEl>
                                          <p:spTgt spid="85"/>
                                        </p:tgtEl>
                                        <p:attrNameLst>
                                          <p:attrName>ppt_x</p:attrName>
                                          <p:attrName>ppt_y</p:attrName>
                                        </p:attrNameLst>
                                      </p:cBhvr>
                                      <p:rCtr x="50391" y="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6050" y="1221573"/>
            <a:ext cx="8610600" cy="1293028"/>
          </a:xfrm>
        </p:spPr>
        <p:txBody>
          <a:bodyPr>
            <a:normAutofit/>
          </a:bodyPr>
          <a:lstStyle/>
          <a:p>
            <a:r>
              <a:rPr lang="en-US" sz="3600" dirty="0" smtClean="0"/>
              <a:t>Likelihood of success</a:t>
            </a:r>
            <a:endParaRPr lang="en-US" sz="3600" dirty="0"/>
          </a:p>
        </p:txBody>
      </p:sp>
      <p:cxnSp>
        <p:nvCxnSpPr>
          <p:cNvPr id="5" name="Straight Connector 4"/>
          <p:cNvCxnSpPr/>
          <p:nvPr/>
        </p:nvCxnSpPr>
        <p:spPr>
          <a:xfrm>
            <a:off x="5753100" y="2190750"/>
            <a:ext cx="5540829" cy="2721"/>
          </a:xfrm>
          <a:prstGeom prst="line">
            <a:avLst/>
          </a:prstGeom>
        </p:spPr>
        <p:style>
          <a:lnRef idx="2">
            <a:schemeClr val="accent3"/>
          </a:lnRef>
          <a:fillRef idx="0">
            <a:schemeClr val="accent3"/>
          </a:fillRef>
          <a:effectRef idx="1">
            <a:schemeClr val="accent3"/>
          </a:effectRef>
          <a:fontRef idx="minor">
            <a:schemeClr val="tx1"/>
          </a:fontRef>
        </p:style>
      </p:cxnSp>
      <p:sp>
        <p:nvSpPr>
          <p:cNvPr id="7" name="TextBox 6"/>
          <p:cNvSpPr txBox="1"/>
          <p:nvPr/>
        </p:nvSpPr>
        <p:spPr>
          <a:xfrm>
            <a:off x="1066800" y="2343150"/>
            <a:ext cx="10229850" cy="3046988"/>
          </a:xfrm>
          <a:prstGeom prst="rect">
            <a:avLst/>
          </a:prstGeom>
          <a:noFill/>
        </p:spPr>
        <p:txBody>
          <a:bodyPr wrap="square" rtlCol="0">
            <a:spAutoFit/>
          </a:bodyPr>
          <a:lstStyle/>
          <a:p>
            <a:pPr algn="just"/>
            <a:r>
              <a:rPr lang="en-US" sz="3200" dirty="0" smtClean="0"/>
              <a:t>Based on research and the data provided, there is a </a:t>
            </a:r>
            <a:r>
              <a:rPr lang="en-US" sz="3200" dirty="0" smtClean="0">
                <a:solidFill>
                  <a:schemeClr val="accent3"/>
                </a:solidFill>
              </a:rPr>
              <a:t>strong</a:t>
            </a:r>
            <a:r>
              <a:rPr lang="en-US" sz="3200" dirty="0" smtClean="0"/>
              <a:t> likelihood of success. The hybrid and electric manufacturing industry is still reasonably new and has lots of room for new competitors. The markets are closely related, so moving into this industry should be relatively straightforward.</a:t>
            </a:r>
          </a:p>
        </p:txBody>
      </p:sp>
    </p:spTree>
    <p:extLst>
      <p:ext uri="{BB962C8B-B14F-4D97-AF65-F5344CB8AC3E}">
        <p14:creationId xmlns:p14="http://schemas.microsoft.com/office/powerpoint/2010/main" val="19412882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792845"/>
            <a:ext cx="2286000" cy="763187"/>
          </a:xfrm>
        </p:spPr>
        <p:txBody>
          <a:bodyPr>
            <a:normAutofit/>
          </a:bodyPr>
          <a:lstStyle/>
          <a:p>
            <a:r>
              <a:rPr lang="en-US" sz="3200" cap="none" dirty="0" smtClean="0"/>
              <a:t>NEXT STEPS</a:t>
            </a:r>
            <a:endParaRPr lang="en-US" sz="3200" b="1" cap="none" dirty="0">
              <a:ln w="6600">
                <a:solidFill>
                  <a:schemeClr val="accent4"/>
                </a:solidFill>
                <a:prstDash val="solid"/>
              </a:ln>
              <a:solidFill>
                <a:schemeClr val="accent4">
                  <a:lumMod val="40000"/>
                  <a:lumOff val="60000"/>
                </a:schemeClr>
              </a:solidFill>
              <a:effectLst>
                <a:outerShdw dist="38100" dir="2700000" algn="tl" rotWithShape="0">
                  <a:schemeClr val="accent2"/>
                </a:outerShdw>
              </a:effectLst>
            </a:endParaRPr>
          </a:p>
        </p:txBody>
      </p:sp>
      <p:sp>
        <p:nvSpPr>
          <p:cNvPr id="3" name="Content Placeholder 2"/>
          <p:cNvSpPr>
            <a:spLocks noGrp="1"/>
          </p:cNvSpPr>
          <p:nvPr>
            <p:ph idx="1"/>
          </p:nvPr>
        </p:nvSpPr>
        <p:spPr>
          <a:xfrm>
            <a:off x="685800" y="1338839"/>
            <a:ext cx="10820400" cy="1962149"/>
          </a:xfrm>
          <a:ln>
            <a:noFill/>
          </a:ln>
        </p:spPr>
        <p:txBody>
          <a:bodyPr/>
          <a:lstStyle/>
          <a:p>
            <a:r>
              <a:rPr lang="en-US" dirty="0" smtClean="0"/>
              <a:t>The traditional automotive manufacturing industry is declining. The industry has not seen growth in five years, especially after the 2020 pandemic. </a:t>
            </a:r>
          </a:p>
          <a:p>
            <a:endParaRPr lang="en-US" dirty="0"/>
          </a:p>
          <a:p>
            <a:r>
              <a:rPr lang="en-US" dirty="0" smtClean="0"/>
              <a:t>Hybrid and electric vehicles will continue to take more market share of the automotive industry, we should not be the only organization left behind</a:t>
            </a:r>
          </a:p>
          <a:p>
            <a:endParaRPr lang="en-US" dirty="0"/>
          </a:p>
          <a:p>
            <a:endParaRPr lang="en-US" dirty="0" smtClean="0"/>
          </a:p>
          <a:p>
            <a:endParaRPr lang="en-US" dirty="0"/>
          </a:p>
        </p:txBody>
      </p:sp>
      <p:cxnSp>
        <p:nvCxnSpPr>
          <p:cNvPr id="7" name="Straight Connector 6"/>
          <p:cNvCxnSpPr/>
          <p:nvPr/>
        </p:nvCxnSpPr>
        <p:spPr>
          <a:xfrm>
            <a:off x="8039100" y="1166322"/>
            <a:ext cx="3467100" cy="0"/>
          </a:xfrm>
          <a:prstGeom prst="line">
            <a:avLst/>
          </a:prstGeom>
        </p:spPr>
        <p:style>
          <a:lnRef idx="1">
            <a:schemeClr val="accent5"/>
          </a:lnRef>
          <a:fillRef idx="0">
            <a:schemeClr val="accent5"/>
          </a:fillRef>
          <a:effectRef idx="0">
            <a:schemeClr val="accent5"/>
          </a:effectRef>
          <a:fontRef idx="minor">
            <a:schemeClr val="tx1"/>
          </a:fontRef>
        </p:style>
      </p:cxnSp>
      <p:cxnSp>
        <p:nvCxnSpPr>
          <p:cNvPr id="11" name="Straight Connector 10"/>
          <p:cNvCxnSpPr/>
          <p:nvPr/>
        </p:nvCxnSpPr>
        <p:spPr>
          <a:xfrm>
            <a:off x="685800" y="4460962"/>
            <a:ext cx="2286000" cy="0"/>
          </a:xfrm>
          <a:prstGeom prst="line">
            <a:avLst/>
          </a:prstGeom>
        </p:spPr>
        <p:style>
          <a:lnRef idx="1">
            <a:schemeClr val="accent5"/>
          </a:lnRef>
          <a:fillRef idx="0">
            <a:schemeClr val="accent5"/>
          </a:fillRef>
          <a:effectRef idx="0">
            <a:schemeClr val="accent5"/>
          </a:effectRef>
          <a:fontRef idx="minor">
            <a:schemeClr val="tx1"/>
          </a:fontRef>
        </p:style>
      </p:cxnSp>
      <p:sp>
        <p:nvSpPr>
          <p:cNvPr id="12" name="TextBox 11"/>
          <p:cNvSpPr txBox="1"/>
          <p:nvPr/>
        </p:nvSpPr>
        <p:spPr>
          <a:xfrm>
            <a:off x="685800" y="4651102"/>
            <a:ext cx="10820400" cy="1785104"/>
          </a:xfrm>
          <a:prstGeom prst="rect">
            <a:avLst/>
          </a:prstGeom>
          <a:noFill/>
        </p:spPr>
        <p:txBody>
          <a:bodyPr wrap="square" rtlCol="0">
            <a:spAutoFit/>
          </a:bodyPr>
          <a:lstStyle/>
          <a:p>
            <a:pPr marL="285750" indent="-285750">
              <a:buFont typeface="Arial" panose="020B0604020202020204" pitchFamily="34" charset="0"/>
              <a:buChar char="•"/>
            </a:pPr>
            <a:r>
              <a:rPr lang="en-US" sz="2200" dirty="0"/>
              <a:t>Putting resources into R&amp;D to begin developing a product </a:t>
            </a:r>
            <a:r>
              <a:rPr lang="en-US" sz="2200" dirty="0" smtClean="0"/>
              <a:t>strategy</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smtClean="0"/>
              <a:t>Contact suppliers to alter contracts based on raw materials needed for new products</a:t>
            </a:r>
            <a:endParaRPr lang="en-US" sz="2200" dirty="0"/>
          </a:p>
          <a:p>
            <a:endParaRPr lang="en-US" sz="2200" dirty="0"/>
          </a:p>
        </p:txBody>
      </p:sp>
      <p:sp>
        <p:nvSpPr>
          <p:cNvPr id="13" name="Title 1"/>
          <p:cNvSpPr txBox="1">
            <a:spLocks/>
          </p:cNvSpPr>
          <p:nvPr/>
        </p:nvSpPr>
        <p:spPr>
          <a:xfrm>
            <a:off x="7772400" y="566709"/>
            <a:ext cx="3733800" cy="599613"/>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3200" cap="none" dirty="0" smtClean="0"/>
              <a:t>CLOSING POINTS</a:t>
            </a:r>
            <a:endParaRPr lang="en-US" sz="3200" b="1" cap="none" dirty="0">
              <a:ln w="6600">
                <a:solidFill>
                  <a:schemeClr val="accent4"/>
                </a:solidFill>
                <a:prstDash val="solid"/>
              </a:ln>
              <a:solidFill>
                <a:schemeClr val="accent4">
                  <a:lumMod val="40000"/>
                  <a:lumOff val="60000"/>
                </a:schemeClr>
              </a:solidFill>
              <a:effectLst>
                <a:outerShdw dist="38100" dir="2700000" algn="tl" rotWithShape="0">
                  <a:schemeClr val="accent2"/>
                </a:outerShdw>
              </a:effectLst>
            </a:endParaRPr>
          </a:p>
        </p:txBody>
      </p:sp>
    </p:spTree>
    <p:extLst>
      <p:ext uri="{BB962C8B-B14F-4D97-AF65-F5344CB8AC3E}">
        <p14:creationId xmlns:p14="http://schemas.microsoft.com/office/powerpoint/2010/main" val="2039677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0" y="260520"/>
            <a:ext cx="5962650" cy="1293028"/>
          </a:xfrm>
        </p:spPr>
        <p:txBody>
          <a:bodyPr>
            <a:normAutofit/>
          </a:bodyPr>
          <a:lstStyle/>
          <a:p>
            <a:r>
              <a:rPr lang="en-US" sz="3600" cap="none" dirty="0" smtClean="0"/>
              <a:t>REASONING &amp; RATIONALE</a:t>
            </a:r>
            <a:endParaRPr lang="en-US" sz="3600" b="1" cap="none" dirty="0">
              <a:ln w="6600">
                <a:solidFill>
                  <a:schemeClr val="accent2"/>
                </a:solidFill>
                <a:prstDash val="solid"/>
              </a:ln>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2700000" scaled="1"/>
                <a:tileRect/>
              </a:gradFill>
              <a:effectLst>
                <a:outerShdw dist="38100" dir="2700000" algn="tl" rotWithShape="0">
                  <a:schemeClr val="accent2"/>
                </a:outerShdw>
              </a:effectLst>
            </a:endParaRPr>
          </a:p>
        </p:txBody>
      </p:sp>
      <p:sp>
        <p:nvSpPr>
          <p:cNvPr id="3" name="Content Placeholder 2"/>
          <p:cNvSpPr>
            <a:spLocks noGrp="1"/>
          </p:cNvSpPr>
          <p:nvPr>
            <p:ph idx="1"/>
          </p:nvPr>
        </p:nvSpPr>
        <p:spPr>
          <a:xfrm>
            <a:off x="685800" y="1553548"/>
            <a:ext cx="10820400" cy="5127170"/>
          </a:xfrm>
          <a:ln w="19050">
            <a:noFill/>
          </a:ln>
        </p:spPr>
        <p:txBody>
          <a:bodyPr>
            <a:normAutofit/>
          </a:bodyPr>
          <a:lstStyle/>
          <a:p>
            <a:pPr marL="0" indent="0" algn="ctr">
              <a:buNone/>
            </a:pPr>
            <a:r>
              <a:rPr lang="en-US" sz="3200" dirty="0" smtClean="0"/>
              <a:t>This decision was made using the</a:t>
            </a:r>
            <a:endParaRPr lang="en-US" sz="3200" dirty="0"/>
          </a:p>
          <a:p>
            <a:pPr marL="0" indent="0" algn="ctr">
              <a:buNone/>
            </a:pPr>
            <a:r>
              <a:rPr lang="en-US" sz="3200" dirty="0" smtClean="0">
                <a:solidFill>
                  <a:schemeClr val="accent2"/>
                </a:solidFill>
              </a:rPr>
              <a:t>RATIONAL DECISION MODEL</a:t>
            </a:r>
          </a:p>
          <a:p>
            <a:pPr marL="457200" lvl="1" indent="0" algn="ctr">
              <a:buNone/>
            </a:pPr>
            <a:r>
              <a:rPr lang="en-US" sz="2800" dirty="0" smtClean="0"/>
              <a:t> Researching multiple solutions and analyzing them to find the best course of action</a:t>
            </a:r>
          </a:p>
          <a:p>
            <a:pPr marL="0" indent="0">
              <a:buNone/>
            </a:pPr>
            <a:endParaRPr lang="en-US" sz="3000" dirty="0" smtClean="0"/>
          </a:p>
          <a:p>
            <a:pPr marL="0" indent="0">
              <a:buNone/>
            </a:pPr>
            <a:r>
              <a:rPr lang="en-US" sz="3000" dirty="0" smtClean="0">
                <a:solidFill>
                  <a:schemeClr val="accent2"/>
                </a:solidFill>
              </a:rPr>
              <a:t>Why this decision-making model?</a:t>
            </a:r>
            <a:endParaRPr lang="en-US" sz="3000" dirty="0">
              <a:solidFill>
                <a:schemeClr val="accent2"/>
              </a:solidFill>
            </a:endParaRPr>
          </a:p>
          <a:p>
            <a:r>
              <a:rPr lang="en-US" sz="3000" dirty="0"/>
              <a:t>This decision should not be taken </a:t>
            </a:r>
            <a:r>
              <a:rPr lang="en-US" sz="3000" dirty="0" smtClean="0"/>
              <a:t>lightly</a:t>
            </a:r>
          </a:p>
          <a:p>
            <a:r>
              <a:rPr lang="en-US" sz="3000" dirty="0" smtClean="0"/>
              <a:t>Deciding to diversify requires major change and large amounts of capital</a:t>
            </a:r>
          </a:p>
        </p:txBody>
      </p:sp>
      <p:cxnSp>
        <p:nvCxnSpPr>
          <p:cNvPr id="5" name="Straight Connector 4"/>
          <p:cNvCxnSpPr/>
          <p:nvPr/>
        </p:nvCxnSpPr>
        <p:spPr>
          <a:xfrm>
            <a:off x="5543550" y="1181100"/>
            <a:ext cx="596265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85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3406" y="407864"/>
            <a:ext cx="4084320" cy="695869"/>
          </a:xfrm>
        </p:spPr>
        <p:txBody>
          <a:bodyPr>
            <a:normAutofit/>
          </a:bodyPr>
          <a:lstStyle/>
          <a:p>
            <a:pPr algn="ctr"/>
            <a:r>
              <a:rPr lang="en-US" sz="2800" cap="none" dirty="0" smtClean="0"/>
              <a:t>REFERENCES</a:t>
            </a:r>
            <a:endParaRPr lang="en-US" sz="2800" b="1" cap="none" dirty="0">
              <a:ln w="22225">
                <a:solidFill>
                  <a:schemeClr val="accent1"/>
                </a:solidFill>
                <a:prstDash val="solid"/>
              </a:ln>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endParaRPr>
          </a:p>
        </p:txBody>
      </p:sp>
      <p:sp>
        <p:nvSpPr>
          <p:cNvPr id="3" name="Content Placeholder 2"/>
          <p:cNvSpPr>
            <a:spLocks noGrp="1"/>
          </p:cNvSpPr>
          <p:nvPr>
            <p:ph idx="1"/>
          </p:nvPr>
        </p:nvSpPr>
        <p:spPr>
          <a:xfrm>
            <a:off x="259080" y="1103733"/>
            <a:ext cx="11643360" cy="5754267"/>
          </a:xfrm>
        </p:spPr>
        <p:txBody>
          <a:bodyPr>
            <a:noAutofit/>
          </a:bodyPr>
          <a:lstStyle/>
          <a:p>
            <a:pPr lvl="0"/>
            <a:r>
              <a:rPr lang="en-US" sz="1600" dirty="0"/>
              <a:t>Al Bari, S. (2023, April 11). Hybrid &amp; Electric Vehicle Manufacturing in the US. IBISWorld. https://my-ibisworld-com.ezproxy.snhu.edu/us/en/industry-specialized/od4516/about </a:t>
            </a:r>
          </a:p>
          <a:p>
            <a:pPr lvl="0"/>
            <a:r>
              <a:rPr lang="en-US" sz="1600" dirty="0"/>
              <a:t>Charging Station Illustration image. By </a:t>
            </a:r>
            <a:r>
              <a:rPr lang="en-US" sz="1600" dirty="0" err="1"/>
              <a:t>Succo</a:t>
            </a:r>
            <a:r>
              <a:rPr lang="en-US" sz="1600" dirty="0"/>
              <a:t> via </a:t>
            </a:r>
            <a:r>
              <a:rPr lang="en-US" sz="1600" dirty="0" err="1"/>
              <a:t>Pixabay</a:t>
            </a:r>
            <a:r>
              <a:rPr lang="en-US" sz="1600" dirty="0"/>
              <a:t>. https://pixabay.com/vectors/charging-station-electric-gas-station-2276054/</a:t>
            </a:r>
          </a:p>
          <a:p>
            <a:pPr lvl="0"/>
            <a:r>
              <a:rPr lang="en-US" sz="1600" dirty="0"/>
              <a:t>Charging Station Logo image. By </a:t>
            </a:r>
            <a:r>
              <a:rPr lang="en-US" sz="1600" dirty="0" err="1"/>
              <a:t>stormautomobile</a:t>
            </a:r>
            <a:r>
              <a:rPr lang="en-US" sz="1600" dirty="0"/>
              <a:t> via </a:t>
            </a:r>
            <a:r>
              <a:rPr lang="en-US" sz="1600" dirty="0" err="1"/>
              <a:t>Pixabay</a:t>
            </a:r>
            <a:r>
              <a:rPr lang="en-US" sz="1600" dirty="0"/>
              <a:t>. https://pixabay.com/vectors/charging-station-logo-5261309/</a:t>
            </a:r>
          </a:p>
          <a:p>
            <a:pPr lvl="0"/>
            <a:r>
              <a:rPr lang="en-US" sz="1600" dirty="0"/>
              <a:t>Electric Car Exit Sign image. By </a:t>
            </a:r>
            <a:r>
              <a:rPr lang="en-US" sz="1600" dirty="0" err="1"/>
              <a:t>geralt</a:t>
            </a:r>
            <a:r>
              <a:rPr lang="en-US" sz="1600" dirty="0"/>
              <a:t> via </a:t>
            </a:r>
            <a:r>
              <a:rPr lang="en-US" sz="1600" dirty="0" err="1"/>
              <a:t>Pixabay</a:t>
            </a:r>
            <a:r>
              <a:rPr lang="en-US" sz="1600" dirty="0"/>
              <a:t>. https://pixabay.com/illustrations/electric-car-gas-station-environment-2728143/</a:t>
            </a:r>
          </a:p>
          <a:p>
            <a:pPr lvl="0"/>
            <a:r>
              <a:rPr lang="en-US" sz="1600" dirty="0"/>
              <a:t>Factory Worker image. By </a:t>
            </a:r>
            <a:r>
              <a:rPr lang="en-US" sz="1600" dirty="0" err="1"/>
              <a:t>jannonivergall</a:t>
            </a:r>
            <a:r>
              <a:rPr lang="en-US" sz="1600" dirty="0"/>
              <a:t> via </a:t>
            </a:r>
            <a:r>
              <a:rPr lang="en-US" sz="1600" dirty="0" err="1"/>
              <a:t>Pixabay</a:t>
            </a:r>
            <a:r>
              <a:rPr lang="en-US" sz="1600" dirty="0"/>
              <a:t>. https://pixabay.com/photos/worker-grinder-factory-workplace-5736096/</a:t>
            </a:r>
          </a:p>
          <a:p>
            <a:pPr lvl="0"/>
            <a:r>
              <a:rPr lang="en-US" sz="1600" dirty="0"/>
              <a:t>Illustrated Automobile image. By </a:t>
            </a:r>
            <a:r>
              <a:rPr lang="en-US" sz="1600" dirty="0" err="1"/>
              <a:t>OpenClipart</a:t>
            </a:r>
            <a:r>
              <a:rPr lang="en-US" sz="1600" dirty="0"/>
              <a:t>-Vectors via </a:t>
            </a:r>
            <a:r>
              <a:rPr lang="en-US" sz="1600" dirty="0" err="1"/>
              <a:t>Pixabay</a:t>
            </a:r>
            <a:r>
              <a:rPr lang="en-US" sz="1600" dirty="0"/>
              <a:t>. https://pixabay.com/vectors/automobile-car-red-french-old-1300467/</a:t>
            </a:r>
          </a:p>
          <a:p>
            <a:pPr lvl="0"/>
            <a:r>
              <a:rPr lang="en-US" sz="1600" dirty="0"/>
              <a:t>Internal Revenue Service. (2023, April 17). </a:t>
            </a:r>
            <a:r>
              <a:rPr lang="en-US" sz="1600" i="1" dirty="0"/>
              <a:t>Credits for New Clean Vehicles Purchased in 2023 or After. </a:t>
            </a:r>
            <a:r>
              <a:rPr lang="en-US" sz="1600" dirty="0"/>
              <a:t>https://</a:t>
            </a:r>
            <a:r>
              <a:rPr lang="en-US" sz="1600" dirty="0" smtClean="0"/>
              <a:t>www.irs.gov/credits-deductions/credits-for-new-clean-vehicles-purchased-in-2023-or-after</a:t>
            </a:r>
          </a:p>
          <a:p>
            <a:pPr lvl="0"/>
            <a:r>
              <a:rPr lang="en-US" sz="1600" dirty="0" smtClean="0"/>
              <a:t>Internal Revenue Service Logo image. (2023</a:t>
            </a:r>
            <a:r>
              <a:rPr lang="en-US" sz="1600" dirty="0"/>
              <a:t>, February 18). https://1000logos.net/irs-logo</a:t>
            </a:r>
            <a:r>
              <a:rPr lang="en-US" sz="1600" dirty="0" smtClean="0"/>
              <a:t>/</a:t>
            </a:r>
          </a:p>
          <a:p>
            <a:pPr lvl="0"/>
            <a:r>
              <a:rPr lang="en-US" sz="1600" dirty="0" err="1" smtClean="0"/>
              <a:t>Jabbar</a:t>
            </a:r>
            <a:r>
              <a:rPr lang="en-US" sz="1600" dirty="0" smtClean="0"/>
              <a:t>, W. (2023</a:t>
            </a:r>
            <a:r>
              <a:rPr lang="en-US" sz="1600" dirty="0"/>
              <a:t>, February 8). </a:t>
            </a:r>
            <a:r>
              <a:rPr lang="en-US" sz="1600" i="1" dirty="0"/>
              <a:t>Diversification Strategy Advantages And </a:t>
            </a:r>
            <a:r>
              <a:rPr lang="en-US" sz="1600" i="1" dirty="0" smtClean="0"/>
              <a:t>Disadvantages. </a:t>
            </a:r>
            <a:r>
              <a:rPr lang="en-US" sz="1600" dirty="0" smtClean="0"/>
              <a:t>Business </a:t>
            </a:r>
            <a:r>
              <a:rPr lang="en-US" sz="1600" dirty="0"/>
              <a:t>Data List. https://businessdatalist.com/diversification-strategy-advantages-and-disadvantages/</a:t>
            </a:r>
            <a:endParaRPr lang="en-US" sz="1600" i="1" dirty="0"/>
          </a:p>
          <a:p>
            <a:pPr lvl="0"/>
            <a:r>
              <a:rPr lang="en-US" sz="1600" dirty="0"/>
              <a:t>Man Working on Vehicle image. By </a:t>
            </a:r>
            <a:r>
              <a:rPr lang="en-US" sz="1600" dirty="0" err="1"/>
              <a:t>jatinderjeetu</a:t>
            </a:r>
            <a:r>
              <a:rPr lang="en-US" sz="1600" dirty="0"/>
              <a:t> via </a:t>
            </a:r>
            <a:r>
              <a:rPr lang="en-US" sz="1600" dirty="0" err="1"/>
              <a:t>Pixabay</a:t>
            </a:r>
            <a:r>
              <a:rPr lang="en-US" sz="1600" dirty="0"/>
              <a:t>. https://pixabay.com/photos/man-repair-vehicle-car-business-7669846</a:t>
            </a:r>
            <a:r>
              <a:rPr lang="en-US" sz="1600" dirty="0" smtClean="0"/>
              <a:t>/</a:t>
            </a:r>
          </a:p>
        </p:txBody>
      </p:sp>
    </p:spTree>
    <p:extLst>
      <p:ext uri="{BB962C8B-B14F-4D97-AF65-F5344CB8AC3E}">
        <p14:creationId xmlns:p14="http://schemas.microsoft.com/office/powerpoint/2010/main" val="14798857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3420" y="412725"/>
            <a:ext cx="4556060" cy="695869"/>
          </a:xfrm>
        </p:spPr>
        <p:txBody>
          <a:bodyPr>
            <a:normAutofit/>
          </a:bodyPr>
          <a:lstStyle/>
          <a:p>
            <a:pPr algn="ctr"/>
            <a:r>
              <a:rPr lang="en-US" sz="2800" cap="none" dirty="0" smtClean="0"/>
              <a:t>REFERENCES (continued)</a:t>
            </a:r>
            <a:endParaRPr lang="en-US" sz="2800" b="1" cap="none" dirty="0">
              <a:ln w="22225">
                <a:solidFill>
                  <a:schemeClr val="accent1"/>
                </a:solidFill>
                <a:prstDash val="solid"/>
              </a:ln>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endParaRPr>
          </a:p>
        </p:txBody>
      </p:sp>
      <p:sp>
        <p:nvSpPr>
          <p:cNvPr id="3" name="Content Placeholder 2"/>
          <p:cNvSpPr>
            <a:spLocks noGrp="1"/>
          </p:cNvSpPr>
          <p:nvPr>
            <p:ph idx="1"/>
          </p:nvPr>
        </p:nvSpPr>
        <p:spPr>
          <a:xfrm>
            <a:off x="198120" y="1108594"/>
            <a:ext cx="11765281" cy="5170286"/>
          </a:xfrm>
        </p:spPr>
        <p:txBody>
          <a:bodyPr>
            <a:noAutofit/>
          </a:bodyPr>
          <a:lstStyle/>
          <a:p>
            <a:r>
              <a:rPr lang="en-US" sz="1600" dirty="0"/>
              <a:t>MarketLine. (2021, November 30). MarketLine Industry Profile: Automotive Manufacturing in the United States. https://</a:t>
            </a:r>
            <a:r>
              <a:rPr lang="en-US" sz="1600" dirty="0" smtClean="0"/>
              <a:t>advantage-marketline-com.ezproxy.snhu.edu/Analysis/ViewasPDF/united-states-automotive-manufacturing-145511</a:t>
            </a:r>
            <a:endParaRPr lang="en-US" sz="1600" dirty="0" smtClean="0"/>
          </a:p>
          <a:p>
            <a:r>
              <a:rPr lang="en-US" sz="1600" dirty="0" smtClean="0"/>
              <a:t>MarketLine</a:t>
            </a:r>
            <a:r>
              <a:rPr lang="en-US" sz="1600" dirty="0"/>
              <a:t>. (2022, April). MarketLine Industry Profile: Hybrid &amp; Electric Cars in the United States. https://</a:t>
            </a:r>
            <a:r>
              <a:rPr lang="en-US" sz="1600" dirty="0" smtClean="0"/>
              <a:t>advantage-marketline-com.ezproxy.snhu.edu/Analysis/ViewasPDF/united-states-hybrid-electric-cars-152737</a:t>
            </a:r>
          </a:p>
          <a:p>
            <a:pPr lvl="0"/>
            <a:r>
              <a:rPr lang="en-US" sz="1600" dirty="0" err="1" smtClean="0"/>
              <a:t>Pantalon</a:t>
            </a:r>
            <a:r>
              <a:rPr lang="en-US" sz="1600" dirty="0"/>
              <a:t>, M. (2023, May). Automobile &amp; Light Duty Motor Vehicle Manufacturing in the US. IBISWorld. https://my-ibisworld-com.ezproxy.snhu.edu/us/en/industry/33611/about</a:t>
            </a:r>
          </a:p>
          <a:p>
            <a:pPr lvl="0"/>
            <a:r>
              <a:rPr lang="en-US" sz="1600" dirty="0"/>
              <a:t>Person Sitting on Car image. By </a:t>
            </a:r>
            <a:r>
              <a:rPr lang="en-US" sz="1600" dirty="0" err="1"/>
              <a:t>Pexels</a:t>
            </a:r>
            <a:r>
              <a:rPr lang="en-US" sz="1600" dirty="0"/>
              <a:t> via </a:t>
            </a:r>
            <a:r>
              <a:rPr lang="en-US" sz="1600" dirty="0" err="1"/>
              <a:t>Pixabay</a:t>
            </a:r>
            <a:r>
              <a:rPr lang="en-US" sz="1600" dirty="0"/>
              <a:t>. https://pixabay.com/photos/car-grass-nature-outdoors-person-1845574/</a:t>
            </a:r>
          </a:p>
          <a:p>
            <a:pPr lvl="0"/>
            <a:r>
              <a:rPr lang="en-US" sz="1600" dirty="0" smtClean="0"/>
              <a:t>Person with Steering Wheel image. By 5033181 via </a:t>
            </a:r>
            <a:r>
              <a:rPr lang="en-US" sz="1600" dirty="0" err="1" smtClean="0"/>
              <a:t>Pixabay</a:t>
            </a:r>
            <a:r>
              <a:rPr lang="en-US" sz="1600" dirty="0" smtClean="0"/>
              <a:t>. https://pixabay.com/photos/steering-wheel-seat-wheel-transport-2209953/</a:t>
            </a:r>
          </a:p>
          <a:p>
            <a:pPr lvl="0"/>
            <a:r>
              <a:rPr lang="en-US" sz="1600" dirty="0" smtClean="0"/>
              <a:t>Sanchez</a:t>
            </a:r>
            <a:r>
              <a:rPr lang="en-US" sz="1600" dirty="0"/>
              <a:t>, G. (2023). Marketing Auto to Gen Z &amp; Millennials. Mintel. https://reports-mintel-com.ezproxy.snhu.edu/display/1157811/</a:t>
            </a:r>
          </a:p>
          <a:p>
            <a:pPr lvl="0"/>
            <a:r>
              <a:rPr lang="en-US" sz="1600" dirty="0"/>
              <a:t>Stay Home Save Lives Logo image. By </a:t>
            </a:r>
            <a:r>
              <a:rPr lang="en-US" sz="1600" dirty="0" err="1"/>
              <a:t>gregroose</a:t>
            </a:r>
            <a:r>
              <a:rPr lang="en-US" sz="1600" dirty="0"/>
              <a:t> via </a:t>
            </a:r>
            <a:r>
              <a:rPr lang="en-US" sz="1600" dirty="0" err="1"/>
              <a:t>Pixabay</a:t>
            </a:r>
            <a:r>
              <a:rPr lang="en-US" sz="1600" dirty="0"/>
              <a:t>. https://pixabay.com/vectors/stay-home-save-lives-logo-field-4983843/</a:t>
            </a:r>
          </a:p>
          <a:p>
            <a:pPr lvl="0"/>
            <a:r>
              <a:rPr lang="en-US" sz="1600" dirty="0"/>
              <a:t>Tesla Charging Station image. By </a:t>
            </a:r>
            <a:r>
              <a:rPr lang="en-US" sz="1600" dirty="0" err="1"/>
              <a:t>McRonny</a:t>
            </a:r>
            <a:r>
              <a:rPr lang="en-US" sz="1600" dirty="0"/>
              <a:t> via </a:t>
            </a:r>
            <a:r>
              <a:rPr lang="en-US" sz="1600" dirty="0" err="1"/>
              <a:t>Pixabay</a:t>
            </a:r>
            <a:r>
              <a:rPr lang="en-US" sz="1600" dirty="0"/>
              <a:t>. https://pixabay.com/photos/tesla-electric-car-e-mobility-e-car-2718189/</a:t>
            </a:r>
          </a:p>
          <a:p>
            <a:pPr lvl="0"/>
            <a:r>
              <a:rPr lang="en-US" sz="1600" dirty="0"/>
              <a:t>Toyota Hybrid image. By Hermann via </a:t>
            </a:r>
            <a:r>
              <a:rPr lang="en-US" sz="1600" dirty="0" err="1"/>
              <a:t>Pixabay</a:t>
            </a:r>
            <a:r>
              <a:rPr lang="en-US" sz="1600" dirty="0"/>
              <a:t>. https://pixabay.com/photos/hybrid-hybrid-vehicle-hybrid-car-428183</a:t>
            </a:r>
            <a:r>
              <a:rPr lang="en-US" sz="1600" dirty="0" smtClean="0"/>
              <a:t>/</a:t>
            </a:r>
            <a:endParaRPr lang="en-US" sz="1600" dirty="0"/>
          </a:p>
        </p:txBody>
      </p:sp>
    </p:spTree>
    <p:extLst>
      <p:ext uri="{BB962C8B-B14F-4D97-AF65-F5344CB8AC3E}">
        <p14:creationId xmlns:p14="http://schemas.microsoft.com/office/powerpoint/2010/main" val="3156850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9920" y="259080"/>
            <a:ext cx="4678680" cy="1934845"/>
          </a:xfrm>
        </p:spPr>
        <p:txBody>
          <a:bodyPr>
            <a:normAutofit/>
          </a:bodyPr>
          <a:lstStyle/>
          <a:p>
            <a:r>
              <a:rPr lang="en-US" sz="2400" dirty="0" smtClean="0"/>
              <a:t>Current Condition of the auto manufacturing Industry</a:t>
            </a:r>
            <a:endParaRPr lang="en-US" sz="2400" dirty="0"/>
          </a:p>
        </p:txBody>
      </p:sp>
      <p:pic>
        <p:nvPicPr>
          <p:cNvPr id="7" name="Content Placeholder 6"/>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822960" y="1457109"/>
            <a:ext cx="1815882" cy="1815882"/>
          </a:xfrm>
          <a:ln>
            <a:noFill/>
          </a:ln>
        </p:spPr>
      </p:pic>
      <p:sp>
        <p:nvSpPr>
          <p:cNvPr id="9" name="TextBox 8"/>
          <p:cNvSpPr txBox="1"/>
          <p:nvPr/>
        </p:nvSpPr>
        <p:spPr>
          <a:xfrm>
            <a:off x="2638842" y="1457109"/>
            <a:ext cx="4404360" cy="1815882"/>
          </a:xfrm>
          <a:prstGeom prst="rect">
            <a:avLst/>
          </a:prstGeom>
          <a:noFill/>
        </p:spPr>
        <p:txBody>
          <a:bodyPr wrap="square" rtlCol="0">
            <a:spAutoFit/>
          </a:bodyPr>
          <a:lstStyle/>
          <a:p>
            <a:r>
              <a:rPr lang="en-US" sz="2800" dirty="0" smtClean="0"/>
              <a:t>COVID-19 caused a large drop in industry value that has not fully recovered</a:t>
            </a:r>
          </a:p>
        </p:txBody>
      </p:sp>
      <p:sp>
        <p:nvSpPr>
          <p:cNvPr id="10" name="TextBox 9"/>
          <p:cNvSpPr txBox="1"/>
          <p:nvPr/>
        </p:nvSpPr>
        <p:spPr>
          <a:xfrm>
            <a:off x="552875" y="4253731"/>
            <a:ext cx="3429001" cy="1815882"/>
          </a:xfrm>
          <a:prstGeom prst="rect">
            <a:avLst/>
          </a:prstGeom>
          <a:noFill/>
        </p:spPr>
        <p:txBody>
          <a:bodyPr wrap="square" numCol="1" rtlCol="0">
            <a:spAutoFit/>
          </a:bodyPr>
          <a:lstStyle/>
          <a:p>
            <a:r>
              <a:rPr lang="en-US" sz="2800" dirty="0"/>
              <a:t>Hybrid &amp; electric vehicles were 15% of sales in 2022 (10% in 2021</a:t>
            </a:r>
            <a:r>
              <a:rPr lang="en-US" sz="2800" dirty="0" smtClean="0"/>
              <a:t>)</a:t>
            </a:r>
            <a:endParaRPr lang="en-US" sz="2800" dirty="0"/>
          </a:p>
        </p:txBody>
      </p:sp>
      <p:sp>
        <p:nvSpPr>
          <p:cNvPr id="11" name="TextBox 10"/>
          <p:cNvSpPr txBox="1"/>
          <p:nvPr/>
        </p:nvSpPr>
        <p:spPr>
          <a:xfrm>
            <a:off x="7065301" y="4406900"/>
            <a:ext cx="3444240" cy="1815882"/>
          </a:xfrm>
          <a:prstGeom prst="rect">
            <a:avLst/>
          </a:prstGeom>
          <a:noFill/>
        </p:spPr>
        <p:txBody>
          <a:bodyPr wrap="square" rtlCol="0">
            <a:spAutoFit/>
          </a:bodyPr>
          <a:lstStyle/>
          <a:p>
            <a:r>
              <a:rPr lang="en-US" sz="2800" dirty="0"/>
              <a:t>Industry valued at $326 billion (May 2023)</a:t>
            </a:r>
          </a:p>
          <a:p>
            <a:pPr marL="457200" indent="-457200">
              <a:buFont typeface="Arial" panose="020B0604020202020204" pitchFamily="34" charset="0"/>
              <a:buChar char="•"/>
            </a:pPr>
            <a:endParaRPr lang="en-US" sz="2800" dirty="0"/>
          </a:p>
        </p:txBody>
      </p:sp>
      <p:pic>
        <p:nvPicPr>
          <p:cNvPr id="13" name="Content Placeholder 12"/>
          <p:cNvPicPr>
            <a:picLocks noGrp="1" noChangeAspect="1"/>
          </p:cNvPicPr>
          <p:nvPr>
            <p:ph sz="half" idx="2"/>
          </p:nvPr>
        </p:nvPicPr>
        <p:blipFill>
          <a:blip r:embed="rId4" cstate="print">
            <a:extLst>
              <a:ext uri="{28A0092B-C50C-407E-A947-70E740481C1C}">
                <a14:useLocalDpi xmlns:a14="http://schemas.microsoft.com/office/drawing/2010/main" val="0"/>
              </a:ext>
            </a:extLst>
          </a:blip>
          <a:stretch>
            <a:fillRect/>
          </a:stretch>
        </p:blipFill>
        <p:spPr>
          <a:xfrm>
            <a:off x="7043202" y="2139082"/>
            <a:ext cx="3403057" cy="2267818"/>
          </a:xfr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1876" y="4100562"/>
            <a:ext cx="2069165" cy="2122220"/>
          </a:xfrm>
          <a:prstGeom prst="rect">
            <a:avLst/>
          </a:prstGeom>
        </p:spPr>
      </p:pic>
    </p:spTree>
    <p:extLst>
      <p:ext uri="{BB962C8B-B14F-4D97-AF65-F5344CB8AC3E}">
        <p14:creationId xmlns:p14="http://schemas.microsoft.com/office/powerpoint/2010/main" val="231336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0-#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8825248" y="4308772"/>
            <a:ext cx="3022601" cy="1813561"/>
          </a:xfrm>
        </p:spPr>
      </p:pic>
      <p:pic>
        <p:nvPicPr>
          <p:cNvPr id="9" name="Content Placeholder 8"/>
          <p:cNvPicPr>
            <a:picLocks noGrp="1" noChangeAspect="1"/>
          </p:cNvPicPr>
          <p:nvPr>
            <p:ph sz="half" idx="2"/>
          </p:nvPr>
        </p:nvPicPr>
        <p:blipFill>
          <a:blip r:embed="rId4"/>
          <a:stretch>
            <a:fillRect/>
          </a:stretch>
        </p:blipFill>
        <p:spPr>
          <a:xfrm>
            <a:off x="323474" y="1982256"/>
            <a:ext cx="5849361" cy="4234608"/>
          </a:xfrm>
          <a:prstGeom prst="rect">
            <a:avLst/>
          </a:prstGeom>
          <a:ln>
            <a:solidFill>
              <a:schemeClr val="accent4"/>
            </a:solidFill>
          </a:ln>
        </p:spPr>
      </p:pic>
      <p:sp>
        <p:nvSpPr>
          <p:cNvPr id="6" name="Title 1"/>
          <p:cNvSpPr>
            <a:spLocks noGrp="1"/>
          </p:cNvSpPr>
          <p:nvPr>
            <p:ph type="title"/>
          </p:nvPr>
        </p:nvSpPr>
        <p:spPr>
          <a:xfrm>
            <a:off x="69831" y="431204"/>
            <a:ext cx="11778018" cy="1293028"/>
          </a:xfrm>
        </p:spPr>
        <p:txBody>
          <a:bodyPr>
            <a:normAutofit/>
          </a:bodyPr>
          <a:lstStyle/>
          <a:p>
            <a:r>
              <a:rPr lang="en-US" sz="2800" dirty="0" smtClean="0"/>
              <a:t>Competition in Auto Manufacturing</a:t>
            </a:r>
            <a:endParaRPr lang="en-US" sz="2800" dirty="0"/>
          </a:p>
        </p:txBody>
      </p:sp>
      <p:sp>
        <p:nvSpPr>
          <p:cNvPr id="11" name="Rectangle 10"/>
          <p:cNvSpPr/>
          <p:nvPr/>
        </p:nvSpPr>
        <p:spPr>
          <a:xfrm>
            <a:off x="6316154" y="4130641"/>
            <a:ext cx="2407284" cy="2169825"/>
          </a:xfrm>
          <a:prstGeom prst="rect">
            <a:avLst/>
          </a:prstGeom>
        </p:spPr>
        <p:txBody>
          <a:bodyPr wrap="square">
            <a:spAutoFit/>
          </a:bodyPr>
          <a:lstStyle/>
          <a:p>
            <a:pPr algn="just"/>
            <a:r>
              <a:rPr lang="en-US" sz="1500" dirty="0"/>
              <a:t>“Toyota is currently investing heavily in its hybrid &amp; electric vehicle offering aiming for half of its global sales to be accounted for by hybrid &amp; electric vehicles by 2025” (MarketLine, 2021). </a:t>
            </a:r>
          </a:p>
        </p:txBody>
      </p:sp>
      <p:cxnSp>
        <p:nvCxnSpPr>
          <p:cNvPr id="13" name="Straight Connector 12"/>
          <p:cNvCxnSpPr/>
          <p:nvPr/>
        </p:nvCxnSpPr>
        <p:spPr>
          <a:xfrm>
            <a:off x="6316154" y="4099560"/>
            <a:ext cx="553169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316154" y="1982256"/>
            <a:ext cx="5662485" cy="2015936"/>
          </a:xfrm>
          <a:prstGeom prst="rect">
            <a:avLst/>
          </a:prstGeom>
          <a:noFill/>
        </p:spPr>
        <p:txBody>
          <a:bodyPr wrap="square" rtlCol="0">
            <a:spAutoFit/>
          </a:bodyPr>
          <a:lstStyle/>
          <a:p>
            <a:pPr marL="285750" indent="-285750">
              <a:buFont typeface="Arial" panose="020B0604020202020204" pitchFamily="34" charset="0"/>
              <a:buChar char="•"/>
            </a:pPr>
            <a:r>
              <a:rPr lang="en-US" sz="2500" dirty="0" smtClean="0"/>
              <a:t>Ford Motor Co. holds largest US market share</a:t>
            </a:r>
          </a:p>
          <a:p>
            <a:pPr marL="285750" indent="-285750">
              <a:buFont typeface="Arial" panose="020B0604020202020204" pitchFamily="34" charset="0"/>
              <a:buChar char="•"/>
            </a:pPr>
            <a:endParaRPr lang="en-US" sz="2500" dirty="0"/>
          </a:p>
          <a:p>
            <a:pPr marL="285750" indent="-285750">
              <a:buFont typeface="Arial" panose="020B0604020202020204" pitchFamily="34" charset="0"/>
              <a:buChar char="•"/>
            </a:pPr>
            <a:r>
              <a:rPr lang="en-US" sz="2500" dirty="0" smtClean="0"/>
              <a:t>4 out 5 top </a:t>
            </a:r>
            <a:r>
              <a:rPr lang="en-US" sz="2500" dirty="0" smtClean="0"/>
              <a:t>engine manufacturers are also automakers</a:t>
            </a:r>
          </a:p>
        </p:txBody>
      </p:sp>
    </p:spTree>
    <p:extLst>
      <p:ext uri="{BB962C8B-B14F-4D97-AF65-F5344CB8AC3E}">
        <p14:creationId xmlns:p14="http://schemas.microsoft.com/office/powerpoint/2010/main" val="3416338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63382" y="1051346"/>
            <a:ext cx="2513248" cy="944880"/>
          </a:xfrm>
        </p:spPr>
        <p:txBody>
          <a:bodyPr>
            <a:normAutofit/>
          </a:bodyPr>
          <a:lstStyle/>
          <a:p>
            <a:r>
              <a:rPr lang="en-US" sz="2400" dirty="0" smtClean="0"/>
              <a:t>Consumer Preferences</a:t>
            </a:r>
            <a:endParaRPr lang="en-US" sz="2400" dirty="0"/>
          </a:p>
        </p:txBody>
      </p:sp>
      <p:pic>
        <p:nvPicPr>
          <p:cNvPr id="9" name="Content Placeholder 8"/>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63382" y="4240697"/>
            <a:ext cx="2683761" cy="1788475"/>
          </a:xfrm>
        </p:spPr>
      </p:pic>
      <p:pic>
        <p:nvPicPr>
          <p:cNvPr id="8" name="Picture 7"/>
          <p:cNvPicPr>
            <a:picLocks noChangeAspect="1"/>
          </p:cNvPicPr>
          <p:nvPr/>
        </p:nvPicPr>
        <p:blipFill>
          <a:blip r:embed="rId4"/>
          <a:stretch>
            <a:fillRect/>
          </a:stretch>
        </p:blipFill>
        <p:spPr>
          <a:xfrm>
            <a:off x="4526281" y="777240"/>
            <a:ext cx="7254614" cy="5251932"/>
          </a:xfrm>
          <a:prstGeom prst="rect">
            <a:avLst/>
          </a:prstGeom>
          <a:ln>
            <a:solidFill>
              <a:schemeClr val="accent1"/>
            </a:solidFill>
          </a:ln>
        </p:spPr>
      </p:pic>
      <p:sp>
        <p:nvSpPr>
          <p:cNvPr id="10" name="TextBox 9"/>
          <p:cNvSpPr txBox="1"/>
          <p:nvPr/>
        </p:nvSpPr>
        <p:spPr>
          <a:xfrm>
            <a:off x="441960" y="1965746"/>
            <a:ext cx="3105183"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Consumers care most about Price and Fuel/energy efficiency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Recalls and awards/accolades least important factors</a:t>
            </a:r>
            <a:endParaRPr lang="en-US" dirty="0"/>
          </a:p>
        </p:txBody>
      </p:sp>
      <p:cxnSp>
        <p:nvCxnSpPr>
          <p:cNvPr id="12" name="Straight Connector 11"/>
          <p:cNvCxnSpPr/>
          <p:nvPr/>
        </p:nvCxnSpPr>
        <p:spPr>
          <a:xfrm>
            <a:off x="470551" y="1965746"/>
            <a:ext cx="293467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1492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4025" y="49977"/>
            <a:ext cx="4305300" cy="1295400"/>
          </a:xfrm>
        </p:spPr>
        <p:txBody>
          <a:bodyPr>
            <a:normAutofit/>
          </a:bodyPr>
          <a:lstStyle/>
          <a:p>
            <a:pPr algn="ctr"/>
            <a:r>
              <a:rPr lang="en-US" sz="3200" dirty="0" smtClean="0"/>
              <a:t>Why Diversify?</a:t>
            </a:r>
            <a:endParaRPr lang="en-US" sz="3200" dirty="0"/>
          </a:p>
        </p:txBody>
      </p:sp>
      <p:sp>
        <p:nvSpPr>
          <p:cNvPr id="7" name="Text Placeholder 6"/>
          <p:cNvSpPr>
            <a:spLocks noGrp="1"/>
          </p:cNvSpPr>
          <p:nvPr>
            <p:ph type="body" idx="1"/>
          </p:nvPr>
        </p:nvSpPr>
        <p:spPr>
          <a:xfrm>
            <a:off x="937449" y="4634820"/>
            <a:ext cx="5445489" cy="1786761"/>
          </a:xfrm>
        </p:spPr>
        <p:txBody>
          <a:bodyPr>
            <a:normAutofit/>
          </a:bodyPr>
          <a:lstStyle/>
          <a:p>
            <a:pPr marL="285750" indent="-285750">
              <a:buFont typeface="Arial" panose="020B0604020202020204" pitchFamily="34" charset="0"/>
              <a:buChar char="•"/>
            </a:pPr>
            <a:r>
              <a:rPr lang="en-US" sz="2400" dirty="0"/>
              <a:t>Current industry is </a:t>
            </a:r>
            <a:r>
              <a:rPr lang="en-US" sz="2400" dirty="0" smtClean="0"/>
              <a:t>saturated</a:t>
            </a:r>
            <a:endParaRPr lang="en-US" sz="2400" dirty="0"/>
          </a:p>
          <a:p>
            <a:pPr marL="285750" indent="-285750">
              <a:buFont typeface="Arial" panose="020B0604020202020204" pitchFamily="34" charset="0"/>
              <a:buChar char="•"/>
            </a:pPr>
            <a:r>
              <a:rPr lang="en-US" sz="2400" dirty="0"/>
              <a:t>No growth since 2018</a:t>
            </a:r>
          </a:p>
          <a:p>
            <a:endParaRPr lang="en-US" sz="2400" dirty="0"/>
          </a:p>
        </p:txBody>
      </p:sp>
      <p:sp>
        <p:nvSpPr>
          <p:cNvPr id="8" name="Text Placeholder 7"/>
          <p:cNvSpPr>
            <a:spLocks noGrp="1"/>
          </p:cNvSpPr>
          <p:nvPr>
            <p:ph type="body" sz="quarter" idx="3"/>
          </p:nvPr>
        </p:nvSpPr>
        <p:spPr>
          <a:xfrm>
            <a:off x="6157910" y="4494613"/>
            <a:ext cx="6034090" cy="2067174"/>
          </a:xfrm>
        </p:spPr>
        <p:txBody>
          <a:bodyPr>
            <a:normAutofit/>
          </a:bodyPr>
          <a:lstStyle/>
          <a:p>
            <a:pPr marL="285750" indent="-285750">
              <a:buFont typeface="Arial" panose="020B0604020202020204" pitchFamily="34" charset="0"/>
              <a:buChar char="•"/>
            </a:pPr>
            <a:r>
              <a:rPr lang="en-US" sz="2400" dirty="0"/>
              <a:t>Market value almost tripled since </a:t>
            </a:r>
            <a:r>
              <a:rPr lang="en-US" sz="2400" dirty="0" smtClean="0"/>
              <a:t>2017</a:t>
            </a:r>
            <a:endParaRPr lang="en-US" sz="2400" dirty="0"/>
          </a:p>
          <a:p>
            <a:pPr marL="285750" indent="-285750">
              <a:buFont typeface="Arial" panose="020B0604020202020204" pitchFamily="34" charset="0"/>
              <a:buChar char="•"/>
            </a:pPr>
            <a:r>
              <a:rPr lang="en-US" sz="2400" dirty="0"/>
              <a:t>Many current competitors have already diversified into this </a:t>
            </a:r>
            <a:r>
              <a:rPr lang="en-US" sz="2400" dirty="0" smtClean="0"/>
              <a:t>industry</a:t>
            </a:r>
            <a:endParaRPr lang="en-US" sz="2400" dirty="0"/>
          </a:p>
        </p:txBody>
      </p:sp>
      <p:pic>
        <p:nvPicPr>
          <p:cNvPr id="3" name="Content Placeholder 2"/>
          <p:cNvPicPr>
            <a:picLocks noGrp="1" noChangeAspect="1"/>
          </p:cNvPicPr>
          <p:nvPr>
            <p:ph sz="quarter" idx="4"/>
          </p:nvPr>
        </p:nvPicPr>
        <p:blipFill>
          <a:blip r:embed="rId3"/>
          <a:stretch>
            <a:fillRect/>
          </a:stretch>
        </p:blipFill>
        <p:spPr>
          <a:xfrm>
            <a:off x="6457947" y="1345377"/>
            <a:ext cx="4839763" cy="3509218"/>
          </a:xfrm>
          <a:prstGeom prst="rect">
            <a:avLst/>
          </a:prstGeom>
          <a:solidFill>
            <a:schemeClr val="accent1"/>
          </a:solidFill>
          <a:ln>
            <a:solidFill>
              <a:schemeClr val="accent1"/>
            </a:solidFill>
          </a:ln>
        </p:spPr>
      </p:pic>
      <p:pic>
        <p:nvPicPr>
          <p:cNvPr id="9" name="Picture 8"/>
          <p:cNvPicPr>
            <a:picLocks noChangeAspect="1"/>
          </p:cNvPicPr>
          <p:nvPr/>
        </p:nvPicPr>
        <p:blipFill>
          <a:blip r:embed="rId4"/>
          <a:stretch>
            <a:fillRect/>
          </a:stretch>
        </p:blipFill>
        <p:spPr>
          <a:xfrm>
            <a:off x="1156232" y="1345377"/>
            <a:ext cx="4851660" cy="3514212"/>
          </a:xfrm>
          <a:prstGeom prst="rect">
            <a:avLst/>
          </a:prstGeom>
          <a:ln>
            <a:solidFill>
              <a:schemeClr val="accent5"/>
            </a:solidFill>
          </a:ln>
        </p:spPr>
      </p:pic>
    </p:spTree>
    <p:extLst>
      <p:ext uri="{BB962C8B-B14F-4D97-AF65-F5344CB8AC3E}">
        <p14:creationId xmlns:p14="http://schemas.microsoft.com/office/powerpoint/2010/main" val="3534828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102" y="411788"/>
            <a:ext cx="11627247" cy="1082088"/>
          </a:xfrm>
        </p:spPr>
        <p:txBody>
          <a:bodyPr>
            <a:normAutofit/>
          </a:bodyPr>
          <a:lstStyle/>
          <a:p>
            <a:r>
              <a:rPr lang="en-US" sz="2800" dirty="0" smtClean="0"/>
              <a:t>Why Hybrid &amp; Electric Vehicle Manufacturing?</a:t>
            </a:r>
            <a:endParaRPr lang="en-US" sz="28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89649" y="1629249"/>
            <a:ext cx="3698015" cy="2926632"/>
          </a:xfrm>
          <a:prstGeom prst="rect">
            <a:avLst/>
          </a:prstGeom>
        </p:spPr>
      </p:pic>
      <p:sp>
        <p:nvSpPr>
          <p:cNvPr id="6" name="Rectangle 5"/>
          <p:cNvSpPr/>
          <p:nvPr/>
        </p:nvSpPr>
        <p:spPr>
          <a:xfrm>
            <a:off x="-294796" y="1472738"/>
            <a:ext cx="9724546" cy="1477328"/>
          </a:xfrm>
          <a:prstGeom prst="rect">
            <a:avLst/>
          </a:prstGeom>
        </p:spPr>
        <p:txBody>
          <a:bodyPr wrap="square" anchor="t">
            <a:spAutoFit/>
          </a:bodyPr>
          <a:lstStyle/>
          <a:p>
            <a:pPr marL="742950" lvl="1" indent="-285750">
              <a:buFont typeface="Arial" panose="020B0604020202020204" pitchFamily="34" charset="0"/>
              <a:buChar char="•"/>
            </a:pPr>
            <a:r>
              <a:rPr lang="en-US" sz="3000" dirty="0"/>
              <a:t>Hybrid and electric account for 10% all vehicles sold (2.7% in 2017</a:t>
            </a:r>
            <a:r>
              <a:rPr lang="en-US" sz="3000" dirty="0" smtClean="0"/>
              <a:t>)</a:t>
            </a:r>
            <a:endParaRPr lang="en-US" sz="3000" dirty="0"/>
          </a:p>
          <a:p>
            <a:pPr marL="742950" lvl="1" indent="-285750">
              <a:buFont typeface="Arial" panose="020B0604020202020204" pitchFamily="34" charset="0"/>
              <a:buChar char="•"/>
            </a:pPr>
            <a:endParaRPr lang="en-US" sz="3000" dirty="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08824" y="5104733"/>
            <a:ext cx="3029833" cy="1704281"/>
          </a:xfrm>
          <a:prstGeom prst="rect">
            <a:avLst/>
          </a:prstGeom>
        </p:spPr>
      </p:pic>
      <p:sp>
        <p:nvSpPr>
          <p:cNvPr id="8" name="TextBox 7"/>
          <p:cNvSpPr txBox="1"/>
          <p:nvPr/>
        </p:nvSpPr>
        <p:spPr>
          <a:xfrm>
            <a:off x="2530186" y="5237103"/>
            <a:ext cx="5289324" cy="1446550"/>
          </a:xfrm>
          <a:prstGeom prst="rect">
            <a:avLst/>
          </a:prstGeom>
          <a:noFill/>
        </p:spPr>
        <p:txBody>
          <a:bodyPr wrap="square" rtlCol="0">
            <a:spAutoFit/>
          </a:bodyPr>
          <a:lstStyle/>
          <a:p>
            <a:r>
              <a:rPr lang="en-US" sz="2200" dirty="0" smtClean="0"/>
              <a:t>“You </a:t>
            </a:r>
            <a:r>
              <a:rPr lang="en-US" sz="2200" dirty="0"/>
              <a:t>may qualify for a credit up to </a:t>
            </a:r>
            <a:r>
              <a:rPr lang="en-US" sz="2200" dirty="0" smtClean="0"/>
              <a:t>$7,500…if </a:t>
            </a:r>
            <a:r>
              <a:rPr lang="en-US" sz="2200" dirty="0"/>
              <a:t>you buy a new, qualified plug-in EV or fuel cell electric </a:t>
            </a:r>
            <a:r>
              <a:rPr lang="en-US" sz="2200" dirty="0" smtClean="0"/>
              <a:t>vehicle” (IRS.gov)</a:t>
            </a:r>
            <a:endParaRPr lang="en-US" sz="2200" dirty="0"/>
          </a:p>
        </p:txBody>
      </p:sp>
      <p:sp>
        <p:nvSpPr>
          <p:cNvPr id="9" name="TextBox 8"/>
          <p:cNvSpPr txBox="1"/>
          <p:nvPr/>
        </p:nvSpPr>
        <p:spPr>
          <a:xfrm>
            <a:off x="200735" y="2577607"/>
            <a:ext cx="7888915" cy="1015663"/>
          </a:xfrm>
          <a:prstGeom prst="rect">
            <a:avLst/>
          </a:prstGeom>
          <a:noFill/>
        </p:spPr>
        <p:txBody>
          <a:bodyPr wrap="square" rtlCol="0">
            <a:spAutoFit/>
          </a:bodyPr>
          <a:lstStyle/>
          <a:p>
            <a:pPr marL="285750" indent="-285750">
              <a:buFont typeface="Arial" panose="020B0604020202020204" pitchFamily="34" charset="0"/>
              <a:buChar char="•"/>
            </a:pPr>
            <a:r>
              <a:rPr lang="en-US" sz="3000" dirty="0" smtClean="0"/>
              <a:t>Expected to </a:t>
            </a:r>
            <a:r>
              <a:rPr lang="en-US" sz="3000" dirty="0"/>
              <a:t>reach $75 million value by </a:t>
            </a:r>
            <a:r>
              <a:rPr lang="en-US" sz="3000" dirty="0" smtClean="0"/>
              <a:t>2026</a:t>
            </a:r>
            <a:endParaRPr lang="en-US" sz="3000" dirty="0"/>
          </a:p>
        </p:txBody>
      </p:sp>
      <p:sp>
        <p:nvSpPr>
          <p:cNvPr id="12" name="Rectangle 11"/>
          <p:cNvSpPr/>
          <p:nvPr/>
        </p:nvSpPr>
        <p:spPr>
          <a:xfrm>
            <a:off x="2530186" y="5180300"/>
            <a:ext cx="6670784" cy="156592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TextBox 12"/>
          <p:cNvSpPr txBox="1"/>
          <p:nvPr/>
        </p:nvSpPr>
        <p:spPr>
          <a:xfrm>
            <a:off x="200735" y="3759924"/>
            <a:ext cx="7888914" cy="1015663"/>
          </a:xfrm>
          <a:prstGeom prst="rect">
            <a:avLst/>
          </a:prstGeom>
          <a:noFill/>
        </p:spPr>
        <p:txBody>
          <a:bodyPr wrap="square" rtlCol="0">
            <a:spAutoFit/>
          </a:bodyPr>
          <a:lstStyle/>
          <a:p>
            <a:pPr marL="285750" indent="-285750">
              <a:buFont typeface="Arial" panose="020B0604020202020204" pitchFamily="34" charset="0"/>
              <a:buChar char="•"/>
            </a:pPr>
            <a:r>
              <a:rPr lang="en-US" sz="3000" dirty="0" smtClean="0"/>
              <a:t>Federal tax breaks make this industry more appealing</a:t>
            </a:r>
            <a:endParaRPr lang="en-US" sz="3000" dirty="0"/>
          </a:p>
        </p:txBody>
      </p:sp>
    </p:spTree>
    <p:extLst>
      <p:ext uri="{BB962C8B-B14F-4D97-AF65-F5344CB8AC3E}">
        <p14:creationId xmlns:p14="http://schemas.microsoft.com/office/powerpoint/2010/main" val="3952553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8667" y="517645"/>
            <a:ext cx="3778022" cy="715723"/>
          </a:xfrm>
        </p:spPr>
        <p:txBody>
          <a:bodyPr>
            <a:noAutofit/>
          </a:bodyPr>
          <a:lstStyle/>
          <a:p>
            <a:r>
              <a:rPr lang="en-US" sz="2400" dirty="0" smtClean="0"/>
              <a:t>Hybrid &amp; Electric Market Competition</a:t>
            </a:r>
            <a:endParaRPr lang="en-US" sz="2400" dirty="0"/>
          </a:p>
        </p:txBody>
      </p:sp>
      <p:pic>
        <p:nvPicPr>
          <p:cNvPr id="6" name="Content Placeholder 5"/>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10337710" y="2017460"/>
            <a:ext cx="1521900" cy="2048405"/>
          </a:xfrm>
        </p:spPr>
      </p:pic>
      <p:pic>
        <p:nvPicPr>
          <p:cNvPr id="5" name="Content Placeholder 4"/>
          <p:cNvPicPr>
            <a:picLocks noGrp="1" noChangeAspect="1"/>
          </p:cNvPicPr>
          <p:nvPr>
            <p:ph sz="half" idx="2"/>
          </p:nvPr>
        </p:nvPicPr>
        <p:blipFill>
          <a:blip r:embed="rId4"/>
          <a:stretch>
            <a:fillRect/>
          </a:stretch>
        </p:blipFill>
        <p:spPr>
          <a:xfrm>
            <a:off x="357521" y="1502890"/>
            <a:ext cx="6403043" cy="4787732"/>
          </a:xfrm>
          <a:prstGeom prst="rect">
            <a:avLst/>
          </a:prstGeom>
          <a:ln>
            <a:solidFill>
              <a:schemeClr val="accent5"/>
            </a:solidFill>
          </a:ln>
        </p:spPr>
      </p:pic>
      <p:cxnSp>
        <p:nvCxnSpPr>
          <p:cNvPr id="4" name="Straight Connector 3"/>
          <p:cNvCxnSpPr/>
          <p:nvPr/>
        </p:nvCxnSpPr>
        <p:spPr>
          <a:xfrm>
            <a:off x="7163794" y="1237543"/>
            <a:ext cx="3972895" cy="0"/>
          </a:xfrm>
          <a:prstGeom prst="line">
            <a:avLst/>
          </a:prstGeom>
          <a:ln/>
        </p:spPr>
        <p:style>
          <a:lnRef idx="1">
            <a:schemeClr val="accent2"/>
          </a:lnRef>
          <a:fillRef idx="0">
            <a:schemeClr val="accent2"/>
          </a:fillRef>
          <a:effectRef idx="0">
            <a:schemeClr val="accent2"/>
          </a:effectRef>
          <a:fontRef idx="minor">
            <a:schemeClr val="tx1"/>
          </a:fontRef>
        </p:style>
      </p:cxnSp>
      <p:sp>
        <p:nvSpPr>
          <p:cNvPr id="8" name="TextBox 7"/>
          <p:cNvSpPr txBox="1"/>
          <p:nvPr/>
        </p:nvSpPr>
        <p:spPr>
          <a:xfrm>
            <a:off x="6919952" y="1389164"/>
            <a:ext cx="3417758"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Tesla holds more than half market share</a:t>
            </a:r>
          </a:p>
        </p:txBody>
      </p:sp>
      <p:sp>
        <p:nvSpPr>
          <p:cNvPr id="9" name="TextBox 8"/>
          <p:cNvSpPr txBox="1"/>
          <p:nvPr/>
        </p:nvSpPr>
        <p:spPr>
          <a:xfrm>
            <a:off x="6919952" y="2741113"/>
            <a:ext cx="3432748"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Most automaker giants are putting more research and development into hybrid and </a:t>
            </a:r>
            <a:r>
              <a:rPr lang="en-US" sz="2400" dirty="0" smtClean="0"/>
              <a:t>electric</a:t>
            </a:r>
            <a:endParaRPr lang="en-US" sz="2400" dirty="0"/>
          </a:p>
        </p:txBody>
      </p:sp>
      <p:sp>
        <p:nvSpPr>
          <p:cNvPr id="10" name="TextBox 9"/>
          <p:cNvSpPr txBox="1"/>
          <p:nvPr/>
        </p:nvSpPr>
        <p:spPr>
          <a:xfrm>
            <a:off x="6919952" y="4831725"/>
            <a:ext cx="4652456"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The market is </a:t>
            </a:r>
            <a:r>
              <a:rPr lang="en-US" sz="2400" b="1" dirty="0" smtClean="0"/>
              <a:t>not</a:t>
            </a:r>
            <a:r>
              <a:rPr lang="en-US" sz="2400" dirty="0" smtClean="0"/>
              <a:t> saturated:</a:t>
            </a:r>
          </a:p>
          <a:p>
            <a:r>
              <a:rPr lang="en-US" sz="2400" dirty="0" smtClean="0"/>
              <a:t>	Number of hybrid and 	electric manufacturers 	has grown 13% in 2023 </a:t>
            </a:r>
            <a:endParaRPr lang="en-US" sz="2400" dirty="0"/>
          </a:p>
        </p:txBody>
      </p:sp>
    </p:spTree>
    <p:extLst>
      <p:ext uri="{BB962C8B-B14F-4D97-AF65-F5344CB8AC3E}">
        <p14:creationId xmlns:p14="http://schemas.microsoft.com/office/powerpoint/2010/main" val="26363582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129400" y="4057650"/>
            <a:ext cx="3564020" cy="2375085"/>
          </a:xfrm>
        </p:spPr>
      </p:pic>
      <p:sp>
        <p:nvSpPr>
          <p:cNvPr id="7" name="TextBox 6"/>
          <p:cNvSpPr txBox="1"/>
          <p:nvPr/>
        </p:nvSpPr>
        <p:spPr>
          <a:xfrm>
            <a:off x="782669" y="1495996"/>
            <a:ext cx="8586989" cy="388837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dirty="0" smtClean="0"/>
              <a:t>Increased growth and revenue</a:t>
            </a:r>
          </a:p>
          <a:p>
            <a:pPr marL="285750" indent="-285750">
              <a:lnSpc>
                <a:spcPct val="150000"/>
              </a:lnSpc>
              <a:buFont typeface="Arial" panose="020B0604020202020204" pitchFamily="34" charset="0"/>
              <a:buChar char="•"/>
            </a:pPr>
            <a:r>
              <a:rPr lang="en-US" sz="2800" dirty="0" smtClean="0"/>
              <a:t>Boost employee morale</a:t>
            </a:r>
          </a:p>
          <a:p>
            <a:pPr marL="285750" indent="-285750">
              <a:lnSpc>
                <a:spcPct val="150000"/>
              </a:lnSpc>
              <a:buFont typeface="Arial" panose="020B0604020202020204" pitchFamily="34" charset="0"/>
              <a:buChar char="•"/>
            </a:pPr>
            <a:r>
              <a:rPr lang="en-US" sz="2800" dirty="0"/>
              <a:t>Improved social reputation (“Going Green”)</a:t>
            </a:r>
          </a:p>
          <a:p>
            <a:pPr marL="285750" indent="-285750">
              <a:lnSpc>
                <a:spcPct val="150000"/>
              </a:lnSpc>
              <a:buFont typeface="Arial" panose="020B0604020202020204" pitchFamily="34" charset="0"/>
              <a:buChar char="•"/>
            </a:pPr>
            <a:r>
              <a:rPr lang="en-US" sz="2800" dirty="0"/>
              <a:t>Government tax breaks and incentives </a:t>
            </a:r>
            <a:endParaRPr lang="en-US" sz="2800" dirty="0" smtClean="0"/>
          </a:p>
          <a:p>
            <a:pPr marL="285750" indent="-285750">
              <a:lnSpc>
                <a:spcPct val="150000"/>
              </a:lnSpc>
              <a:buFont typeface="Arial" panose="020B0604020202020204" pitchFamily="34" charset="0"/>
              <a:buChar char="•"/>
            </a:pPr>
            <a:r>
              <a:rPr lang="en-US" sz="2800" dirty="0" smtClean="0"/>
              <a:t>Reduces market dependence</a:t>
            </a:r>
          </a:p>
          <a:p>
            <a:pPr marL="285750" indent="-285750">
              <a:lnSpc>
                <a:spcPct val="150000"/>
              </a:lnSpc>
              <a:buFont typeface="Arial" panose="020B0604020202020204" pitchFamily="34" charset="0"/>
              <a:buChar char="•"/>
            </a:pPr>
            <a:r>
              <a:rPr lang="en-US" sz="2800" dirty="0" smtClean="0"/>
              <a:t>Makes financial sense</a:t>
            </a:r>
            <a:endParaRPr lang="en-US" sz="2800" dirty="0"/>
          </a:p>
        </p:txBody>
      </p:sp>
      <p:cxnSp>
        <p:nvCxnSpPr>
          <p:cNvPr id="12" name="Straight Connector 11"/>
          <p:cNvCxnSpPr/>
          <p:nvPr/>
        </p:nvCxnSpPr>
        <p:spPr>
          <a:xfrm>
            <a:off x="4643818" y="1217028"/>
            <a:ext cx="671744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itle 18"/>
          <p:cNvSpPr>
            <a:spLocks noGrp="1"/>
          </p:cNvSpPr>
          <p:nvPr>
            <p:ph type="title"/>
          </p:nvPr>
        </p:nvSpPr>
        <p:spPr>
          <a:xfrm>
            <a:off x="2750664" y="651661"/>
            <a:ext cx="8610600" cy="704851"/>
          </a:xfrm>
        </p:spPr>
        <p:txBody>
          <a:bodyPr>
            <a:normAutofit/>
          </a:bodyPr>
          <a:lstStyle/>
          <a:p>
            <a:r>
              <a:rPr lang="en-US" sz="2800" dirty="0" smtClean="0"/>
              <a:t>Positive Impacts of Diversification</a:t>
            </a:r>
            <a:endParaRPr lang="en-US" sz="2800" dirty="0"/>
          </a:p>
        </p:txBody>
      </p:sp>
    </p:spTree>
    <p:extLst>
      <p:ext uri="{BB962C8B-B14F-4D97-AF65-F5344CB8AC3E}">
        <p14:creationId xmlns:p14="http://schemas.microsoft.com/office/powerpoint/2010/main" val="30871592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8994" y="3373384"/>
            <a:ext cx="5410200" cy="2157698"/>
          </a:xfrm>
        </p:spPr>
        <p:txBody>
          <a:bodyPr>
            <a:normAutofit fontScale="92500" lnSpcReduction="20000"/>
          </a:bodyPr>
          <a:lstStyle/>
          <a:p>
            <a:r>
              <a:rPr lang="en-US" sz="2800" dirty="0" smtClean="0"/>
              <a:t>High costs/barriers to entry</a:t>
            </a:r>
          </a:p>
          <a:p>
            <a:endParaRPr lang="en-US" sz="2800" dirty="0" smtClean="0"/>
          </a:p>
          <a:p>
            <a:r>
              <a:rPr lang="en-US" sz="2800" dirty="0" smtClean="0"/>
              <a:t>High threat of substitutes</a:t>
            </a:r>
          </a:p>
          <a:p>
            <a:endParaRPr lang="en-US" sz="2800" dirty="0"/>
          </a:p>
          <a:p>
            <a:r>
              <a:rPr lang="en-US" sz="2800" dirty="0" smtClean="0"/>
              <a:t>No guarantee of success</a:t>
            </a:r>
          </a:p>
          <a:p>
            <a:endParaRPr lang="en-US" sz="2800" dirty="0" smtClean="0"/>
          </a:p>
        </p:txBody>
      </p:sp>
      <p:sp>
        <p:nvSpPr>
          <p:cNvPr id="5" name="Title 4"/>
          <p:cNvSpPr txBox="1">
            <a:spLocks noGrp="1"/>
          </p:cNvSpPr>
          <p:nvPr>
            <p:ph type="title"/>
          </p:nvPr>
        </p:nvSpPr>
        <p:spPr>
          <a:xfrm>
            <a:off x="5821988" y="2427234"/>
            <a:ext cx="5412069" cy="480131"/>
          </a:xfrm>
          <a:prstGeom prst="rect">
            <a:avLst/>
          </a:prstGeom>
          <a:noFill/>
        </p:spPr>
        <p:txBody>
          <a:bodyPr wrap="square" rtlCol="0">
            <a:spAutoFit/>
          </a:bodyPr>
          <a:lstStyle/>
          <a:p>
            <a:pPr algn="r"/>
            <a:r>
              <a:rPr lang="en-US" sz="2800" dirty="0" smtClean="0"/>
              <a:t>POTENTIAL NEGATIVE IMPACTS</a:t>
            </a:r>
            <a:endParaRPr lang="en-US" sz="2800" dirty="0"/>
          </a:p>
        </p:txBody>
      </p:sp>
      <p:cxnSp>
        <p:nvCxnSpPr>
          <p:cNvPr id="6" name="Straight Connector 5"/>
          <p:cNvCxnSpPr/>
          <p:nvPr/>
        </p:nvCxnSpPr>
        <p:spPr>
          <a:xfrm>
            <a:off x="5958994" y="2893253"/>
            <a:ext cx="5275063" cy="141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865" y="2082592"/>
            <a:ext cx="5174758" cy="3448490"/>
          </a:xfrm>
          <a:prstGeom prst="rect">
            <a:avLst/>
          </a:prstGeom>
        </p:spPr>
      </p:pic>
    </p:spTree>
    <p:extLst>
      <p:ext uri="{BB962C8B-B14F-4D97-AF65-F5344CB8AC3E}">
        <p14:creationId xmlns:p14="http://schemas.microsoft.com/office/powerpoint/2010/main" val="2683781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3234</TotalTime>
  <Words>1683</Words>
  <Application>Microsoft Office PowerPoint</Application>
  <PresentationFormat>Widescreen</PresentationFormat>
  <Paragraphs>108</Paragraphs>
  <Slides>14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Century Gothic</vt:lpstr>
      <vt:lpstr>Vapor Trail</vt:lpstr>
      <vt:lpstr>Switching Gears</vt:lpstr>
      <vt:lpstr>Current Condition of the auto manufacturing Industry</vt:lpstr>
      <vt:lpstr>Competition in Auto Manufacturing</vt:lpstr>
      <vt:lpstr>Consumer Preferences</vt:lpstr>
      <vt:lpstr>Why Diversify?</vt:lpstr>
      <vt:lpstr>Why Hybrid &amp; Electric Vehicle Manufacturing?</vt:lpstr>
      <vt:lpstr>Hybrid &amp; Electric Market Competition</vt:lpstr>
      <vt:lpstr>Positive Impacts of Diversification</vt:lpstr>
      <vt:lpstr>POTENTIAL NEGATIVE IMPACTS</vt:lpstr>
      <vt:lpstr>Likelihood of success</vt:lpstr>
      <vt:lpstr>NEXT STEPS</vt:lpstr>
      <vt:lpstr>REASONING &amp; RATIONALE</vt:lpstr>
      <vt:lpstr>REFERENCES</vt:lpstr>
      <vt:lpstr>REFERENCES (continued)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Switching Gears</dc:title>
  <dc:creator>Anthony</dc:creator>
  <cp:lastModifiedBy>Anthony</cp:lastModifiedBy>
  <cp:revision>66</cp:revision>
  <dcterms:created xsi:type="dcterms:W3CDTF">2023-06-12T00:08:17Z</dcterms:created>
  <dcterms:modified xsi:type="dcterms:W3CDTF">2023-06-18T04:49:11Z</dcterms:modified>
</cp:coreProperties>
</file>